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7279938" cy="12960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88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996" y="2121058"/>
            <a:ext cx="14687947" cy="4512122"/>
          </a:xfrm>
        </p:spPr>
        <p:txBody>
          <a:bodyPr anchor="b"/>
          <a:lstStyle>
            <a:lvl1pPr algn="ctr">
              <a:defRPr sz="11339"/>
            </a:lvl1pPr>
          </a:lstStyle>
          <a:p>
            <a:r>
              <a:rPr lang="en-US"/>
              <a:t>Click to edit Master title style</a:t>
            </a:r>
            <a:endParaRPr lang="en-US" dirty="0"/>
          </a:p>
        </p:txBody>
      </p:sp>
      <p:sp>
        <p:nvSpPr>
          <p:cNvPr id="3" name="Subtitle 2"/>
          <p:cNvSpPr>
            <a:spLocks noGrp="1"/>
          </p:cNvSpPr>
          <p:nvPr>
            <p:ph type="subTitle" idx="1"/>
          </p:nvPr>
        </p:nvSpPr>
        <p:spPr>
          <a:xfrm>
            <a:off x="2159992" y="6807185"/>
            <a:ext cx="12959954" cy="3129084"/>
          </a:xfrm>
        </p:spPr>
        <p:txBody>
          <a:bodyPr/>
          <a:lstStyle>
            <a:lvl1pPr marL="0" indent="0" algn="ctr">
              <a:buNone/>
              <a:defRPr sz="4536"/>
            </a:lvl1pPr>
            <a:lvl2pPr marL="864017" indent="0" algn="ctr">
              <a:buNone/>
              <a:defRPr sz="3780"/>
            </a:lvl2pPr>
            <a:lvl3pPr marL="1728033" indent="0" algn="ctr">
              <a:buNone/>
              <a:defRPr sz="3402"/>
            </a:lvl3pPr>
            <a:lvl4pPr marL="2592050" indent="0" algn="ctr">
              <a:buNone/>
              <a:defRPr sz="3024"/>
            </a:lvl4pPr>
            <a:lvl5pPr marL="3456066" indent="0" algn="ctr">
              <a:buNone/>
              <a:defRPr sz="3024"/>
            </a:lvl5pPr>
            <a:lvl6pPr marL="4320083" indent="0" algn="ctr">
              <a:buNone/>
              <a:defRPr sz="3024"/>
            </a:lvl6pPr>
            <a:lvl7pPr marL="5184099" indent="0" algn="ctr">
              <a:buNone/>
              <a:defRPr sz="3024"/>
            </a:lvl7pPr>
            <a:lvl8pPr marL="6048116" indent="0" algn="ctr">
              <a:buNone/>
              <a:defRPr sz="3024"/>
            </a:lvl8pPr>
            <a:lvl9pPr marL="6912132" indent="0" algn="ctr">
              <a:buNone/>
              <a:defRPr sz="30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DEFC5-3DE3-458C-95ED-6579121CE460}"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108230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DEFC5-3DE3-458C-95ED-6579121CE460}"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338994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365956" y="690018"/>
            <a:ext cx="3725987" cy="109832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87997" y="690018"/>
            <a:ext cx="10961961" cy="109832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DEFC5-3DE3-458C-95ED-6579121CE460}"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16940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DEFC5-3DE3-458C-95ED-6579121CE460}"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91143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996" y="3231091"/>
            <a:ext cx="14903947" cy="5391145"/>
          </a:xfrm>
        </p:spPr>
        <p:txBody>
          <a:bodyPr anchor="b"/>
          <a:lstStyle>
            <a:lvl1pPr>
              <a:defRPr sz="11339"/>
            </a:lvl1pPr>
          </a:lstStyle>
          <a:p>
            <a:r>
              <a:rPr lang="en-US"/>
              <a:t>Click to edit Master title style</a:t>
            </a:r>
            <a:endParaRPr lang="en-US" dirty="0"/>
          </a:p>
        </p:txBody>
      </p:sp>
      <p:sp>
        <p:nvSpPr>
          <p:cNvPr id="3" name="Text Placeholder 2"/>
          <p:cNvSpPr>
            <a:spLocks noGrp="1"/>
          </p:cNvSpPr>
          <p:nvPr>
            <p:ph type="body" idx="1"/>
          </p:nvPr>
        </p:nvSpPr>
        <p:spPr>
          <a:xfrm>
            <a:off x="1178996" y="8673238"/>
            <a:ext cx="14903947" cy="2835076"/>
          </a:xfrm>
        </p:spPr>
        <p:txBody>
          <a:bodyPr/>
          <a:lstStyle>
            <a:lvl1pPr marL="0" indent="0">
              <a:buNone/>
              <a:defRPr sz="4536">
                <a:solidFill>
                  <a:schemeClr val="tx1"/>
                </a:solidFill>
              </a:defRPr>
            </a:lvl1pPr>
            <a:lvl2pPr marL="864017" indent="0">
              <a:buNone/>
              <a:defRPr sz="3780">
                <a:solidFill>
                  <a:schemeClr val="tx1">
                    <a:tint val="75000"/>
                  </a:schemeClr>
                </a:solidFill>
              </a:defRPr>
            </a:lvl2pPr>
            <a:lvl3pPr marL="1728033" indent="0">
              <a:buNone/>
              <a:defRPr sz="3402">
                <a:solidFill>
                  <a:schemeClr val="tx1">
                    <a:tint val="75000"/>
                  </a:schemeClr>
                </a:solidFill>
              </a:defRPr>
            </a:lvl3pPr>
            <a:lvl4pPr marL="2592050" indent="0">
              <a:buNone/>
              <a:defRPr sz="3024">
                <a:solidFill>
                  <a:schemeClr val="tx1">
                    <a:tint val="75000"/>
                  </a:schemeClr>
                </a:solidFill>
              </a:defRPr>
            </a:lvl4pPr>
            <a:lvl5pPr marL="3456066" indent="0">
              <a:buNone/>
              <a:defRPr sz="3024">
                <a:solidFill>
                  <a:schemeClr val="tx1">
                    <a:tint val="75000"/>
                  </a:schemeClr>
                </a:solidFill>
              </a:defRPr>
            </a:lvl5pPr>
            <a:lvl6pPr marL="4320083" indent="0">
              <a:buNone/>
              <a:defRPr sz="3024">
                <a:solidFill>
                  <a:schemeClr val="tx1">
                    <a:tint val="75000"/>
                  </a:schemeClr>
                </a:solidFill>
              </a:defRPr>
            </a:lvl6pPr>
            <a:lvl7pPr marL="5184099" indent="0">
              <a:buNone/>
              <a:defRPr sz="3024">
                <a:solidFill>
                  <a:schemeClr val="tx1">
                    <a:tint val="75000"/>
                  </a:schemeClr>
                </a:solidFill>
              </a:defRPr>
            </a:lvl7pPr>
            <a:lvl8pPr marL="6048116" indent="0">
              <a:buNone/>
              <a:defRPr sz="3024">
                <a:solidFill>
                  <a:schemeClr val="tx1">
                    <a:tint val="75000"/>
                  </a:schemeClr>
                </a:solidFill>
              </a:defRPr>
            </a:lvl8pPr>
            <a:lvl9pPr marL="6912132" indent="0">
              <a:buNone/>
              <a:defRPr sz="302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DEFC5-3DE3-458C-95ED-6579121CE460}"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252942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7996" y="3450093"/>
            <a:ext cx="7343974" cy="8223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47968" y="3450093"/>
            <a:ext cx="7343974" cy="8223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DEFC5-3DE3-458C-95ED-6579121CE460}"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201077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0246" y="690021"/>
            <a:ext cx="14903947" cy="25050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0248" y="3177087"/>
            <a:ext cx="7310223" cy="1557041"/>
          </a:xfrm>
        </p:spPr>
        <p:txBody>
          <a:bodyPr anchor="b"/>
          <a:lstStyle>
            <a:lvl1pPr marL="0" indent="0">
              <a:buNone/>
              <a:defRPr sz="4536" b="1"/>
            </a:lvl1pPr>
            <a:lvl2pPr marL="864017" indent="0">
              <a:buNone/>
              <a:defRPr sz="3780" b="1"/>
            </a:lvl2pPr>
            <a:lvl3pPr marL="1728033" indent="0">
              <a:buNone/>
              <a:defRPr sz="3402" b="1"/>
            </a:lvl3pPr>
            <a:lvl4pPr marL="2592050" indent="0">
              <a:buNone/>
              <a:defRPr sz="3024" b="1"/>
            </a:lvl4pPr>
            <a:lvl5pPr marL="3456066" indent="0">
              <a:buNone/>
              <a:defRPr sz="3024" b="1"/>
            </a:lvl5pPr>
            <a:lvl6pPr marL="4320083" indent="0">
              <a:buNone/>
              <a:defRPr sz="3024" b="1"/>
            </a:lvl6pPr>
            <a:lvl7pPr marL="5184099" indent="0">
              <a:buNone/>
              <a:defRPr sz="3024" b="1"/>
            </a:lvl7pPr>
            <a:lvl8pPr marL="6048116" indent="0">
              <a:buNone/>
              <a:defRPr sz="3024" b="1"/>
            </a:lvl8pPr>
            <a:lvl9pPr marL="6912132" indent="0">
              <a:buNone/>
              <a:defRPr sz="3024" b="1"/>
            </a:lvl9pPr>
          </a:lstStyle>
          <a:p>
            <a:pPr lvl="0"/>
            <a:r>
              <a:rPr lang="en-US"/>
              <a:t>Click to edit Master text styles</a:t>
            </a:r>
          </a:p>
        </p:txBody>
      </p:sp>
      <p:sp>
        <p:nvSpPr>
          <p:cNvPr id="4" name="Content Placeholder 3"/>
          <p:cNvSpPr>
            <a:spLocks noGrp="1"/>
          </p:cNvSpPr>
          <p:nvPr>
            <p:ph sz="half" idx="2"/>
          </p:nvPr>
        </p:nvSpPr>
        <p:spPr>
          <a:xfrm>
            <a:off x="1190248" y="4734128"/>
            <a:ext cx="7310223" cy="6963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47970" y="3177087"/>
            <a:ext cx="7346224" cy="1557041"/>
          </a:xfrm>
        </p:spPr>
        <p:txBody>
          <a:bodyPr anchor="b"/>
          <a:lstStyle>
            <a:lvl1pPr marL="0" indent="0">
              <a:buNone/>
              <a:defRPr sz="4536" b="1"/>
            </a:lvl1pPr>
            <a:lvl2pPr marL="864017" indent="0">
              <a:buNone/>
              <a:defRPr sz="3780" b="1"/>
            </a:lvl2pPr>
            <a:lvl3pPr marL="1728033" indent="0">
              <a:buNone/>
              <a:defRPr sz="3402" b="1"/>
            </a:lvl3pPr>
            <a:lvl4pPr marL="2592050" indent="0">
              <a:buNone/>
              <a:defRPr sz="3024" b="1"/>
            </a:lvl4pPr>
            <a:lvl5pPr marL="3456066" indent="0">
              <a:buNone/>
              <a:defRPr sz="3024" b="1"/>
            </a:lvl5pPr>
            <a:lvl6pPr marL="4320083" indent="0">
              <a:buNone/>
              <a:defRPr sz="3024" b="1"/>
            </a:lvl6pPr>
            <a:lvl7pPr marL="5184099" indent="0">
              <a:buNone/>
              <a:defRPr sz="3024" b="1"/>
            </a:lvl7pPr>
            <a:lvl8pPr marL="6048116" indent="0">
              <a:buNone/>
              <a:defRPr sz="3024" b="1"/>
            </a:lvl8pPr>
            <a:lvl9pPr marL="6912132" indent="0">
              <a:buNone/>
              <a:defRPr sz="3024" b="1"/>
            </a:lvl9pPr>
          </a:lstStyle>
          <a:p>
            <a:pPr lvl="0"/>
            <a:r>
              <a:rPr lang="en-US"/>
              <a:t>Click to edit Master text styles</a:t>
            </a:r>
          </a:p>
        </p:txBody>
      </p:sp>
      <p:sp>
        <p:nvSpPr>
          <p:cNvPr id="6" name="Content Placeholder 5"/>
          <p:cNvSpPr>
            <a:spLocks noGrp="1"/>
          </p:cNvSpPr>
          <p:nvPr>
            <p:ph sz="quarter" idx="4"/>
          </p:nvPr>
        </p:nvSpPr>
        <p:spPr>
          <a:xfrm>
            <a:off x="8747970" y="4734128"/>
            <a:ext cx="7346224" cy="6963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DEFC5-3DE3-458C-95ED-6579121CE460}"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236257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DEFC5-3DE3-458C-95ED-6579121CE460}"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22131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DEFC5-3DE3-458C-95ED-6579121CE460}"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246044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0246" y="864023"/>
            <a:ext cx="5573230" cy="3024082"/>
          </a:xfrm>
        </p:spPr>
        <p:txBody>
          <a:bodyPr anchor="b"/>
          <a:lstStyle>
            <a:lvl1pPr>
              <a:defRPr sz="6047"/>
            </a:lvl1pPr>
          </a:lstStyle>
          <a:p>
            <a:r>
              <a:rPr lang="en-US"/>
              <a:t>Click to edit Master title style</a:t>
            </a:r>
            <a:endParaRPr lang="en-US" dirty="0"/>
          </a:p>
        </p:txBody>
      </p:sp>
      <p:sp>
        <p:nvSpPr>
          <p:cNvPr id="3" name="Content Placeholder 2"/>
          <p:cNvSpPr>
            <a:spLocks noGrp="1"/>
          </p:cNvSpPr>
          <p:nvPr>
            <p:ph idx="1"/>
          </p:nvPr>
        </p:nvSpPr>
        <p:spPr>
          <a:xfrm>
            <a:off x="7346224" y="1866053"/>
            <a:ext cx="8747969" cy="9210249"/>
          </a:xfrm>
        </p:spPr>
        <p:txBody>
          <a:bodyPr/>
          <a:lstStyle>
            <a:lvl1pPr>
              <a:defRPr sz="6047"/>
            </a:lvl1pPr>
            <a:lvl2pPr>
              <a:defRPr sz="5291"/>
            </a:lvl2pPr>
            <a:lvl3pPr>
              <a:defRPr sz="4536"/>
            </a:lvl3pPr>
            <a:lvl4pPr>
              <a:defRPr sz="3780"/>
            </a:lvl4pPr>
            <a:lvl5pPr>
              <a:defRPr sz="3780"/>
            </a:lvl5pPr>
            <a:lvl6pPr>
              <a:defRPr sz="3780"/>
            </a:lvl6pPr>
            <a:lvl7pPr>
              <a:defRPr sz="3780"/>
            </a:lvl7pPr>
            <a:lvl8pPr>
              <a:defRPr sz="3780"/>
            </a:lvl8pPr>
            <a:lvl9pPr>
              <a:defRPr sz="37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0246" y="3888105"/>
            <a:ext cx="5573230" cy="7203195"/>
          </a:xfrm>
        </p:spPr>
        <p:txBody>
          <a:bodyPr/>
          <a:lstStyle>
            <a:lvl1pPr marL="0" indent="0">
              <a:buNone/>
              <a:defRPr sz="3024"/>
            </a:lvl1pPr>
            <a:lvl2pPr marL="864017" indent="0">
              <a:buNone/>
              <a:defRPr sz="2646"/>
            </a:lvl2pPr>
            <a:lvl3pPr marL="1728033" indent="0">
              <a:buNone/>
              <a:defRPr sz="2268"/>
            </a:lvl3pPr>
            <a:lvl4pPr marL="2592050" indent="0">
              <a:buNone/>
              <a:defRPr sz="1890"/>
            </a:lvl4pPr>
            <a:lvl5pPr marL="3456066" indent="0">
              <a:buNone/>
              <a:defRPr sz="1890"/>
            </a:lvl5pPr>
            <a:lvl6pPr marL="4320083" indent="0">
              <a:buNone/>
              <a:defRPr sz="1890"/>
            </a:lvl6pPr>
            <a:lvl7pPr marL="5184099" indent="0">
              <a:buNone/>
              <a:defRPr sz="1890"/>
            </a:lvl7pPr>
            <a:lvl8pPr marL="6048116" indent="0">
              <a:buNone/>
              <a:defRPr sz="1890"/>
            </a:lvl8pPr>
            <a:lvl9pPr marL="6912132"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EABDEFC5-3DE3-458C-95ED-6579121CE460}"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270329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0246" y="864023"/>
            <a:ext cx="5573230" cy="3024082"/>
          </a:xfrm>
        </p:spPr>
        <p:txBody>
          <a:bodyPr anchor="b"/>
          <a:lstStyle>
            <a:lvl1pPr>
              <a:defRPr sz="6047"/>
            </a:lvl1pPr>
          </a:lstStyle>
          <a:p>
            <a:r>
              <a:rPr lang="en-US"/>
              <a:t>Click to edit Master title style</a:t>
            </a:r>
            <a:endParaRPr lang="en-US" dirty="0"/>
          </a:p>
        </p:txBody>
      </p:sp>
      <p:sp>
        <p:nvSpPr>
          <p:cNvPr id="3" name="Picture Placeholder 2"/>
          <p:cNvSpPr>
            <a:spLocks noGrp="1" noChangeAspect="1"/>
          </p:cNvSpPr>
          <p:nvPr>
            <p:ph type="pic" idx="1"/>
          </p:nvPr>
        </p:nvSpPr>
        <p:spPr>
          <a:xfrm>
            <a:off x="7346224" y="1866053"/>
            <a:ext cx="8747969" cy="9210249"/>
          </a:xfrm>
        </p:spPr>
        <p:txBody>
          <a:bodyPr anchor="t"/>
          <a:lstStyle>
            <a:lvl1pPr marL="0" indent="0">
              <a:buNone/>
              <a:defRPr sz="6047"/>
            </a:lvl1pPr>
            <a:lvl2pPr marL="864017" indent="0">
              <a:buNone/>
              <a:defRPr sz="5291"/>
            </a:lvl2pPr>
            <a:lvl3pPr marL="1728033" indent="0">
              <a:buNone/>
              <a:defRPr sz="4536"/>
            </a:lvl3pPr>
            <a:lvl4pPr marL="2592050" indent="0">
              <a:buNone/>
              <a:defRPr sz="3780"/>
            </a:lvl4pPr>
            <a:lvl5pPr marL="3456066" indent="0">
              <a:buNone/>
              <a:defRPr sz="3780"/>
            </a:lvl5pPr>
            <a:lvl6pPr marL="4320083" indent="0">
              <a:buNone/>
              <a:defRPr sz="3780"/>
            </a:lvl6pPr>
            <a:lvl7pPr marL="5184099" indent="0">
              <a:buNone/>
              <a:defRPr sz="3780"/>
            </a:lvl7pPr>
            <a:lvl8pPr marL="6048116" indent="0">
              <a:buNone/>
              <a:defRPr sz="3780"/>
            </a:lvl8pPr>
            <a:lvl9pPr marL="6912132" indent="0">
              <a:buNone/>
              <a:defRPr sz="3780"/>
            </a:lvl9pPr>
          </a:lstStyle>
          <a:p>
            <a:r>
              <a:rPr lang="en-US"/>
              <a:t>Click icon to add picture</a:t>
            </a:r>
            <a:endParaRPr lang="en-US" dirty="0"/>
          </a:p>
        </p:txBody>
      </p:sp>
      <p:sp>
        <p:nvSpPr>
          <p:cNvPr id="4" name="Text Placeholder 3"/>
          <p:cNvSpPr>
            <a:spLocks noGrp="1"/>
          </p:cNvSpPr>
          <p:nvPr>
            <p:ph type="body" sz="half" idx="2"/>
          </p:nvPr>
        </p:nvSpPr>
        <p:spPr>
          <a:xfrm>
            <a:off x="1190246" y="3888105"/>
            <a:ext cx="5573230" cy="7203195"/>
          </a:xfrm>
        </p:spPr>
        <p:txBody>
          <a:bodyPr/>
          <a:lstStyle>
            <a:lvl1pPr marL="0" indent="0">
              <a:buNone/>
              <a:defRPr sz="3024"/>
            </a:lvl1pPr>
            <a:lvl2pPr marL="864017" indent="0">
              <a:buNone/>
              <a:defRPr sz="2646"/>
            </a:lvl2pPr>
            <a:lvl3pPr marL="1728033" indent="0">
              <a:buNone/>
              <a:defRPr sz="2268"/>
            </a:lvl3pPr>
            <a:lvl4pPr marL="2592050" indent="0">
              <a:buNone/>
              <a:defRPr sz="1890"/>
            </a:lvl4pPr>
            <a:lvl5pPr marL="3456066" indent="0">
              <a:buNone/>
              <a:defRPr sz="1890"/>
            </a:lvl5pPr>
            <a:lvl6pPr marL="4320083" indent="0">
              <a:buNone/>
              <a:defRPr sz="1890"/>
            </a:lvl6pPr>
            <a:lvl7pPr marL="5184099" indent="0">
              <a:buNone/>
              <a:defRPr sz="1890"/>
            </a:lvl7pPr>
            <a:lvl8pPr marL="6048116" indent="0">
              <a:buNone/>
              <a:defRPr sz="1890"/>
            </a:lvl8pPr>
            <a:lvl9pPr marL="6912132"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EABDEFC5-3DE3-458C-95ED-6579121CE460}"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7672D-78D2-459F-A5F0-E889C0CEBE89}" type="slidenum">
              <a:rPr lang="en-IN" smtClean="0"/>
              <a:t>‹#›</a:t>
            </a:fld>
            <a:endParaRPr lang="en-IN"/>
          </a:p>
        </p:txBody>
      </p:sp>
    </p:spTree>
    <p:extLst>
      <p:ext uri="{BB962C8B-B14F-4D97-AF65-F5344CB8AC3E}">
        <p14:creationId xmlns:p14="http://schemas.microsoft.com/office/powerpoint/2010/main" val="325113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7996" y="690021"/>
            <a:ext cx="14903947" cy="25050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87996" y="3450093"/>
            <a:ext cx="14903947" cy="82232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87996" y="12012327"/>
            <a:ext cx="3887986" cy="690019"/>
          </a:xfrm>
          <a:prstGeom prst="rect">
            <a:avLst/>
          </a:prstGeom>
        </p:spPr>
        <p:txBody>
          <a:bodyPr vert="horz" lIns="91440" tIns="45720" rIns="91440" bIns="45720" rtlCol="0" anchor="ctr"/>
          <a:lstStyle>
            <a:lvl1pPr algn="l">
              <a:defRPr sz="2268">
                <a:solidFill>
                  <a:schemeClr val="tx1">
                    <a:tint val="75000"/>
                  </a:schemeClr>
                </a:solidFill>
              </a:defRPr>
            </a:lvl1pPr>
          </a:lstStyle>
          <a:p>
            <a:fld id="{EABDEFC5-3DE3-458C-95ED-6579121CE460}" type="datetimeFigureOut">
              <a:rPr lang="en-IN" smtClean="0"/>
              <a:t>15-06-2022</a:t>
            </a:fld>
            <a:endParaRPr lang="en-IN"/>
          </a:p>
        </p:txBody>
      </p:sp>
      <p:sp>
        <p:nvSpPr>
          <p:cNvPr id="5" name="Footer Placeholder 4"/>
          <p:cNvSpPr>
            <a:spLocks noGrp="1"/>
          </p:cNvSpPr>
          <p:nvPr>
            <p:ph type="ftr" sz="quarter" idx="3"/>
          </p:nvPr>
        </p:nvSpPr>
        <p:spPr>
          <a:xfrm>
            <a:off x="5723980" y="12012327"/>
            <a:ext cx="5831979" cy="690019"/>
          </a:xfrm>
          <a:prstGeom prst="rect">
            <a:avLst/>
          </a:prstGeom>
        </p:spPr>
        <p:txBody>
          <a:bodyPr vert="horz" lIns="91440" tIns="45720" rIns="91440" bIns="45720" rtlCol="0" anchor="ctr"/>
          <a:lstStyle>
            <a:lvl1pPr algn="ctr">
              <a:defRPr sz="226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203956" y="12012327"/>
            <a:ext cx="3887986" cy="690019"/>
          </a:xfrm>
          <a:prstGeom prst="rect">
            <a:avLst/>
          </a:prstGeom>
        </p:spPr>
        <p:txBody>
          <a:bodyPr vert="horz" lIns="91440" tIns="45720" rIns="91440" bIns="45720" rtlCol="0" anchor="ctr"/>
          <a:lstStyle>
            <a:lvl1pPr algn="r">
              <a:defRPr sz="2268">
                <a:solidFill>
                  <a:schemeClr val="tx1">
                    <a:tint val="75000"/>
                  </a:schemeClr>
                </a:solidFill>
              </a:defRPr>
            </a:lvl1pPr>
          </a:lstStyle>
          <a:p>
            <a:fld id="{61D7672D-78D2-459F-A5F0-E889C0CEBE89}" type="slidenum">
              <a:rPr lang="en-IN" smtClean="0"/>
              <a:t>‹#›</a:t>
            </a:fld>
            <a:endParaRPr lang="en-IN"/>
          </a:p>
        </p:txBody>
      </p:sp>
    </p:spTree>
    <p:extLst>
      <p:ext uri="{BB962C8B-B14F-4D97-AF65-F5344CB8AC3E}">
        <p14:creationId xmlns:p14="http://schemas.microsoft.com/office/powerpoint/2010/main" val="2010055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728033" rtl="0" eaLnBrk="1" latinLnBrk="0" hangingPunct="1">
        <a:lnSpc>
          <a:spcPct val="90000"/>
        </a:lnSpc>
        <a:spcBef>
          <a:spcPct val="0"/>
        </a:spcBef>
        <a:buNone/>
        <a:defRPr sz="8315" kern="1200">
          <a:solidFill>
            <a:schemeClr val="tx1"/>
          </a:solidFill>
          <a:latin typeface="+mj-lt"/>
          <a:ea typeface="+mj-ea"/>
          <a:cs typeface="+mj-cs"/>
        </a:defRPr>
      </a:lvl1pPr>
    </p:titleStyle>
    <p:body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p:bodyStyle>
    <p:otherStyle>
      <a:defPPr>
        <a:defRPr lang="en-US"/>
      </a:defPPr>
      <a:lvl1pPr marL="0" algn="l" defTabSz="1728033" rtl="0" eaLnBrk="1" latinLnBrk="0" hangingPunct="1">
        <a:defRPr sz="3402" kern="1200">
          <a:solidFill>
            <a:schemeClr val="tx1"/>
          </a:solidFill>
          <a:latin typeface="+mn-lt"/>
          <a:ea typeface="+mn-ea"/>
          <a:cs typeface="+mn-cs"/>
        </a:defRPr>
      </a:lvl1pPr>
      <a:lvl2pPr marL="864017" algn="l" defTabSz="1728033" rtl="0" eaLnBrk="1" latinLnBrk="0" hangingPunct="1">
        <a:defRPr sz="3402" kern="1200">
          <a:solidFill>
            <a:schemeClr val="tx1"/>
          </a:solidFill>
          <a:latin typeface="+mn-lt"/>
          <a:ea typeface="+mn-ea"/>
          <a:cs typeface="+mn-cs"/>
        </a:defRPr>
      </a:lvl2pPr>
      <a:lvl3pPr marL="1728033" algn="l" defTabSz="1728033" rtl="0" eaLnBrk="1" latinLnBrk="0" hangingPunct="1">
        <a:defRPr sz="3402" kern="1200">
          <a:solidFill>
            <a:schemeClr val="tx1"/>
          </a:solidFill>
          <a:latin typeface="+mn-lt"/>
          <a:ea typeface="+mn-ea"/>
          <a:cs typeface="+mn-cs"/>
        </a:defRPr>
      </a:lvl3pPr>
      <a:lvl4pPr marL="2592050" algn="l" defTabSz="1728033" rtl="0" eaLnBrk="1" latinLnBrk="0" hangingPunct="1">
        <a:defRPr sz="3402" kern="1200">
          <a:solidFill>
            <a:schemeClr val="tx1"/>
          </a:solidFill>
          <a:latin typeface="+mn-lt"/>
          <a:ea typeface="+mn-ea"/>
          <a:cs typeface="+mn-cs"/>
        </a:defRPr>
      </a:lvl4pPr>
      <a:lvl5pPr marL="3456066" algn="l" defTabSz="1728033" rtl="0" eaLnBrk="1" latinLnBrk="0" hangingPunct="1">
        <a:defRPr sz="3402" kern="1200">
          <a:solidFill>
            <a:schemeClr val="tx1"/>
          </a:solidFill>
          <a:latin typeface="+mn-lt"/>
          <a:ea typeface="+mn-ea"/>
          <a:cs typeface="+mn-cs"/>
        </a:defRPr>
      </a:lvl5pPr>
      <a:lvl6pPr marL="4320083" algn="l" defTabSz="1728033" rtl="0" eaLnBrk="1" latinLnBrk="0" hangingPunct="1">
        <a:defRPr sz="3402" kern="1200">
          <a:solidFill>
            <a:schemeClr val="tx1"/>
          </a:solidFill>
          <a:latin typeface="+mn-lt"/>
          <a:ea typeface="+mn-ea"/>
          <a:cs typeface="+mn-cs"/>
        </a:defRPr>
      </a:lvl6pPr>
      <a:lvl7pPr marL="5184099" algn="l" defTabSz="1728033" rtl="0" eaLnBrk="1" latinLnBrk="0" hangingPunct="1">
        <a:defRPr sz="3402" kern="1200">
          <a:solidFill>
            <a:schemeClr val="tx1"/>
          </a:solidFill>
          <a:latin typeface="+mn-lt"/>
          <a:ea typeface="+mn-ea"/>
          <a:cs typeface="+mn-cs"/>
        </a:defRPr>
      </a:lvl7pPr>
      <a:lvl8pPr marL="6048116" algn="l" defTabSz="1728033" rtl="0" eaLnBrk="1" latinLnBrk="0" hangingPunct="1">
        <a:defRPr sz="3402" kern="1200">
          <a:solidFill>
            <a:schemeClr val="tx1"/>
          </a:solidFill>
          <a:latin typeface="+mn-lt"/>
          <a:ea typeface="+mn-ea"/>
          <a:cs typeface="+mn-cs"/>
        </a:defRPr>
      </a:lvl8pPr>
      <a:lvl9pPr marL="6912132" algn="l" defTabSz="1728033" rtl="0" eaLnBrk="1" latinLnBrk="0" hangingPunct="1">
        <a:defRPr sz="34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171FC8-ABBA-AF6D-6645-24B2E6210242}"/>
              </a:ext>
            </a:extLst>
          </p:cNvPr>
          <p:cNvSpPr/>
          <p:nvPr/>
        </p:nvSpPr>
        <p:spPr>
          <a:xfrm>
            <a:off x="0" y="0"/>
            <a:ext cx="17279938" cy="1709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427" dirty="0"/>
          </a:p>
        </p:txBody>
      </p:sp>
      <p:pic>
        <p:nvPicPr>
          <p:cNvPr id="6" name="Picture 4" descr="Dundalk Institute Of Technology">
            <a:extLst>
              <a:ext uri="{FF2B5EF4-FFF2-40B4-BE49-F238E27FC236}">
                <a16:creationId xmlns:a16="http://schemas.microsoft.com/office/drawing/2014/main" id="{7DF0CA81-95F8-FE04-C30D-4F7052244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505199" cy="17095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F67052-F923-BA37-432B-7C15083DB1AC}"/>
              </a:ext>
            </a:extLst>
          </p:cNvPr>
          <p:cNvSpPr txBox="1"/>
          <p:nvPr/>
        </p:nvSpPr>
        <p:spPr>
          <a:xfrm>
            <a:off x="3505200" y="-34329"/>
            <a:ext cx="13774737" cy="1785104"/>
          </a:xfrm>
          <a:prstGeom prst="rect">
            <a:avLst/>
          </a:prstGeom>
          <a:noFill/>
        </p:spPr>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Studying the Effect of Vectorization Techniques in Mix-Code (Hinglish Language) on Open-Source Data Using Machine Learning and Transfer Learning Methodology</a:t>
            </a:r>
            <a:endParaRPr lang="en-IN" sz="3000" b="1" dirty="0">
              <a:solidFill>
                <a:schemeClr val="bg1"/>
              </a:solidFill>
              <a:latin typeface="Times New Roman" panose="02020603050405020304" pitchFamily="18" charset="0"/>
              <a:cs typeface="Times New Roman" panose="02020603050405020304" pitchFamily="18" charset="0"/>
            </a:endParaRPr>
          </a:p>
          <a:p>
            <a:pPr algn="ctr"/>
            <a:r>
              <a:rPr lang="en-US" sz="2000" b="1" i="1" dirty="0">
                <a:solidFill>
                  <a:schemeClr val="bg1"/>
                </a:solidFill>
                <a:latin typeface="Times New Roman" panose="02020603050405020304" pitchFamily="18" charset="0"/>
                <a:cs typeface="Times New Roman" panose="02020603050405020304" pitchFamily="18" charset="0"/>
              </a:rPr>
              <a:t>Murthy S Routhula (D00243413), M.Sc. Data Analytics, Department of Computing Science and Mathematics</a:t>
            </a:r>
          </a:p>
        </p:txBody>
      </p:sp>
      <p:sp>
        <p:nvSpPr>
          <p:cNvPr id="10" name="AutoShape 31">
            <a:extLst>
              <a:ext uri="{FF2B5EF4-FFF2-40B4-BE49-F238E27FC236}">
                <a16:creationId xmlns:a16="http://schemas.microsoft.com/office/drawing/2014/main" id="{C7BCAAD3-581C-9EFD-1F99-6801CD4A5744}"/>
              </a:ext>
            </a:extLst>
          </p:cNvPr>
          <p:cNvSpPr>
            <a:spLocks noChangeArrowheads="1"/>
          </p:cNvSpPr>
          <p:nvPr/>
        </p:nvSpPr>
        <p:spPr bwMode="auto">
          <a:xfrm>
            <a:off x="272434" y="1848707"/>
            <a:ext cx="3976316" cy="10931236"/>
          </a:xfrm>
          <a:prstGeom prst="roundRect">
            <a:avLst>
              <a:gd name="adj" fmla="val 7000"/>
            </a:avLst>
          </a:prstGeom>
          <a:solidFill>
            <a:schemeClr val="bg1"/>
          </a:solidFill>
          <a:ln w="9525">
            <a:solidFill>
              <a:schemeClr val="accent1"/>
            </a:solidFill>
            <a:round/>
            <a:headEnd/>
            <a:tailEnd/>
          </a:ln>
          <a:effectLst/>
        </p:spPr>
        <p:txBody>
          <a:bodyPr wrap="none" anchor="ctr"/>
          <a:lstStyle/>
          <a:p>
            <a:endParaRPr lang="en-US" dirty="0"/>
          </a:p>
        </p:txBody>
      </p:sp>
      <p:sp>
        <p:nvSpPr>
          <p:cNvPr id="18" name="AutoShape 31">
            <a:extLst>
              <a:ext uri="{FF2B5EF4-FFF2-40B4-BE49-F238E27FC236}">
                <a16:creationId xmlns:a16="http://schemas.microsoft.com/office/drawing/2014/main" id="{5FF08ADC-D2BE-5746-BCF1-281E819F8A57}"/>
              </a:ext>
            </a:extLst>
          </p:cNvPr>
          <p:cNvSpPr>
            <a:spLocks noChangeArrowheads="1"/>
          </p:cNvSpPr>
          <p:nvPr/>
        </p:nvSpPr>
        <p:spPr bwMode="auto">
          <a:xfrm>
            <a:off x="4512091" y="1848707"/>
            <a:ext cx="3976316" cy="10931236"/>
          </a:xfrm>
          <a:prstGeom prst="roundRect">
            <a:avLst>
              <a:gd name="adj" fmla="val 7000"/>
            </a:avLst>
          </a:prstGeom>
          <a:solidFill>
            <a:schemeClr val="bg1"/>
          </a:solidFill>
          <a:ln w="9525">
            <a:solidFill>
              <a:schemeClr val="accent1"/>
            </a:solidFill>
            <a:round/>
            <a:headEnd/>
            <a:tailEnd/>
          </a:ln>
          <a:effectLst/>
        </p:spPr>
        <p:txBody>
          <a:bodyPr wrap="none" anchor="ctr"/>
          <a:lstStyle/>
          <a:p>
            <a:endParaRPr lang="en-US" dirty="0"/>
          </a:p>
        </p:txBody>
      </p:sp>
      <p:sp>
        <p:nvSpPr>
          <p:cNvPr id="19" name="AutoShape 31">
            <a:extLst>
              <a:ext uri="{FF2B5EF4-FFF2-40B4-BE49-F238E27FC236}">
                <a16:creationId xmlns:a16="http://schemas.microsoft.com/office/drawing/2014/main" id="{167A0CFA-A06C-6715-A8F4-C030E7845CD4}"/>
              </a:ext>
            </a:extLst>
          </p:cNvPr>
          <p:cNvSpPr>
            <a:spLocks noChangeArrowheads="1"/>
          </p:cNvSpPr>
          <p:nvPr/>
        </p:nvSpPr>
        <p:spPr bwMode="auto">
          <a:xfrm>
            <a:off x="8757957" y="1848707"/>
            <a:ext cx="3976316" cy="10931236"/>
          </a:xfrm>
          <a:prstGeom prst="roundRect">
            <a:avLst>
              <a:gd name="adj" fmla="val 7000"/>
            </a:avLst>
          </a:prstGeom>
          <a:solidFill>
            <a:schemeClr val="bg1"/>
          </a:solidFill>
          <a:ln w="9525">
            <a:solidFill>
              <a:schemeClr val="accent1"/>
            </a:solidFill>
            <a:round/>
            <a:headEnd/>
            <a:tailEnd/>
          </a:ln>
          <a:effectLst/>
        </p:spPr>
        <p:txBody>
          <a:bodyPr wrap="none" anchor="ctr"/>
          <a:lstStyle/>
          <a:p>
            <a:endParaRPr lang="en-US" dirty="0"/>
          </a:p>
        </p:txBody>
      </p:sp>
      <p:sp>
        <p:nvSpPr>
          <p:cNvPr id="20" name="AutoShape 31">
            <a:extLst>
              <a:ext uri="{FF2B5EF4-FFF2-40B4-BE49-F238E27FC236}">
                <a16:creationId xmlns:a16="http://schemas.microsoft.com/office/drawing/2014/main" id="{15DB6AC5-559F-6945-2779-8CA4A3993E67}"/>
              </a:ext>
            </a:extLst>
          </p:cNvPr>
          <p:cNvSpPr>
            <a:spLocks noChangeArrowheads="1"/>
          </p:cNvSpPr>
          <p:nvPr/>
        </p:nvSpPr>
        <p:spPr bwMode="auto">
          <a:xfrm>
            <a:off x="13000691" y="1848707"/>
            <a:ext cx="3976316" cy="10931236"/>
          </a:xfrm>
          <a:prstGeom prst="roundRect">
            <a:avLst>
              <a:gd name="adj" fmla="val 7000"/>
            </a:avLst>
          </a:prstGeom>
          <a:solidFill>
            <a:schemeClr val="bg1"/>
          </a:solidFill>
          <a:ln w="9525">
            <a:solidFill>
              <a:schemeClr val="accent1"/>
            </a:solidFill>
            <a:round/>
            <a:headEnd/>
            <a:tailEnd/>
          </a:ln>
          <a:effectLst/>
        </p:spPr>
        <p:txBody>
          <a:bodyPr wrap="none" anchor="ctr"/>
          <a:lstStyle/>
          <a:p>
            <a:endParaRPr lang="en-US" dirty="0"/>
          </a:p>
        </p:txBody>
      </p:sp>
      <p:sp>
        <p:nvSpPr>
          <p:cNvPr id="21" name="Text Placeholder 90">
            <a:extLst>
              <a:ext uri="{FF2B5EF4-FFF2-40B4-BE49-F238E27FC236}">
                <a16:creationId xmlns:a16="http://schemas.microsoft.com/office/drawing/2014/main" id="{B8A6DCD8-711F-3675-9C41-B1C9C4D62D90}"/>
              </a:ext>
            </a:extLst>
          </p:cNvPr>
          <p:cNvSpPr txBox="1">
            <a:spLocks/>
          </p:cNvSpPr>
          <p:nvPr/>
        </p:nvSpPr>
        <p:spPr>
          <a:xfrm>
            <a:off x="272441" y="2142317"/>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Introduction</a:t>
            </a:r>
          </a:p>
        </p:txBody>
      </p:sp>
      <p:sp>
        <p:nvSpPr>
          <p:cNvPr id="11" name="Text Placeholder 90">
            <a:extLst>
              <a:ext uri="{FF2B5EF4-FFF2-40B4-BE49-F238E27FC236}">
                <a16:creationId xmlns:a16="http://schemas.microsoft.com/office/drawing/2014/main" id="{2C4E24CB-1857-88BD-01A2-4574922D3732}"/>
              </a:ext>
            </a:extLst>
          </p:cNvPr>
          <p:cNvSpPr txBox="1">
            <a:spLocks/>
          </p:cNvSpPr>
          <p:nvPr/>
        </p:nvSpPr>
        <p:spPr>
          <a:xfrm>
            <a:off x="272440" y="9925510"/>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Research Objectives &amp; Questions</a:t>
            </a:r>
          </a:p>
        </p:txBody>
      </p:sp>
      <p:sp>
        <p:nvSpPr>
          <p:cNvPr id="12" name="Text Placeholder 90">
            <a:extLst>
              <a:ext uri="{FF2B5EF4-FFF2-40B4-BE49-F238E27FC236}">
                <a16:creationId xmlns:a16="http://schemas.microsoft.com/office/drawing/2014/main" id="{135C4E36-B25F-5393-13F4-08D32F3C7423}"/>
              </a:ext>
            </a:extLst>
          </p:cNvPr>
          <p:cNvSpPr txBox="1">
            <a:spLocks/>
          </p:cNvSpPr>
          <p:nvPr/>
        </p:nvSpPr>
        <p:spPr>
          <a:xfrm>
            <a:off x="4515220" y="2142317"/>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Methodology</a:t>
            </a:r>
          </a:p>
        </p:txBody>
      </p:sp>
      <p:sp>
        <p:nvSpPr>
          <p:cNvPr id="13" name="Text Placeholder 90">
            <a:extLst>
              <a:ext uri="{FF2B5EF4-FFF2-40B4-BE49-F238E27FC236}">
                <a16:creationId xmlns:a16="http://schemas.microsoft.com/office/drawing/2014/main" id="{4F933F4E-947E-B8A4-123F-9F02A8423826}"/>
              </a:ext>
            </a:extLst>
          </p:cNvPr>
          <p:cNvSpPr txBox="1">
            <a:spLocks/>
          </p:cNvSpPr>
          <p:nvPr/>
        </p:nvSpPr>
        <p:spPr>
          <a:xfrm>
            <a:off x="13000768" y="9424790"/>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References</a:t>
            </a:r>
          </a:p>
        </p:txBody>
      </p:sp>
      <p:sp>
        <p:nvSpPr>
          <p:cNvPr id="14" name="Text Placeholder 90">
            <a:extLst>
              <a:ext uri="{FF2B5EF4-FFF2-40B4-BE49-F238E27FC236}">
                <a16:creationId xmlns:a16="http://schemas.microsoft.com/office/drawing/2014/main" id="{EBC48E77-B542-38E6-1E24-CC5D53BD7E42}"/>
              </a:ext>
            </a:extLst>
          </p:cNvPr>
          <p:cNvSpPr txBox="1">
            <a:spLocks/>
          </p:cNvSpPr>
          <p:nvPr/>
        </p:nvSpPr>
        <p:spPr>
          <a:xfrm>
            <a:off x="8757997" y="9364399"/>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Evaluation &amp; Results</a:t>
            </a:r>
          </a:p>
        </p:txBody>
      </p:sp>
      <p:sp>
        <p:nvSpPr>
          <p:cNvPr id="15" name="Text Placeholder 90">
            <a:extLst>
              <a:ext uri="{FF2B5EF4-FFF2-40B4-BE49-F238E27FC236}">
                <a16:creationId xmlns:a16="http://schemas.microsoft.com/office/drawing/2014/main" id="{DB4BD9F6-2A37-3E6D-BDA7-FB07AC78F5B6}"/>
              </a:ext>
            </a:extLst>
          </p:cNvPr>
          <p:cNvSpPr txBox="1">
            <a:spLocks/>
          </p:cNvSpPr>
          <p:nvPr/>
        </p:nvSpPr>
        <p:spPr>
          <a:xfrm>
            <a:off x="13000771" y="4064254"/>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Conclusion and Future work</a:t>
            </a:r>
          </a:p>
        </p:txBody>
      </p:sp>
      <p:sp>
        <p:nvSpPr>
          <p:cNvPr id="16" name="Text Placeholder 90">
            <a:extLst>
              <a:ext uri="{FF2B5EF4-FFF2-40B4-BE49-F238E27FC236}">
                <a16:creationId xmlns:a16="http://schemas.microsoft.com/office/drawing/2014/main" id="{5C4B4711-91DA-3927-0F45-91A0EB57BBC2}"/>
              </a:ext>
            </a:extLst>
          </p:cNvPr>
          <p:cNvSpPr txBox="1">
            <a:spLocks/>
          </p:cNvSpPr>
          <p:nvPr/>
        </p:nvSpPr>
        <p:spPr>
          <a:xfrm>
            <a:off x="13000612" y="2142316"/>
            <a:ext cx="3976315" cy="321483"/>
          </a:xfrm>
          <a:prstGeom prst="rect">
            <a:avLst/>
          </a:prstGeom>
          <a:solidFill>
            <a:srgbClr val="4C78C8"/>
          </a:solidFill>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ctr">
              <a:buNone/>
            </a:pPr>
            <a:r>
              <a:rPr lang="en-IN" sz="1600" b="1" dirty="0">
                <a:solidFill>
                  <a:schemeClr val="bg1"/>
                </a:solidFill>
                <a:latin typeface="Times New Roman" panose="02020603050405020304" pitchFamily="18" charset="0"/>
                <a:cs typeface="Times New Roman" panose="02020603050405020304" pitchFamily="18" charset="0"/>
              </a:rPr>
              <a:t>Ethical Considerations</a:t>
            </a:r>
          </a:p>
        </p:txBody>
      </p:sp>
      <p:sp>
        <p:nvSpPr>
          <p:cNvPr id="17" name="Text Placeholder 91">
            <a:extLst>
              <a:ext uri="{FF2B5EF4-FFF2-40B4-BE49-F238E27FC236}">
                <a16:creationId xmlns:a16="http://schemas.microsoft.com/office/drawing/2014/main" id="{9E9D9AB0-80E9-E513-22BC-DF8A44AF5549}"/>
              </a:ext>
            </a:extLst>
          </p:cNvPr>
          <p:cNvSpPr txBox="1">
            <a:spLocks/>
          </p:cNvSpPr>
          <p:nvPr/>
        </p:nvSpPr>
        <p:spPr>
          <a:xfrm>
            <a:off x="272440" y="2528808"/>
            <a:ext cx="3976314" cy="7377451"/>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just">
              <a:lnSpc>
                <a:spcPct val="100000"/>
              </a:lnSpc>
              <a:spcBef>
                <a:spcPts val="0"/>
              </a:spcBef>
              <a:buNone/>
            </a:pPr>
            <a:r>
              <a:rPr lang="en-IN" sz="1200" dirty="0">
                <a:latin typeface="Times New Roman" panose="02020603050405020304" pitchFamily="18" charset="0"/>
                <a:cs typeface="Times New Roman" panose="02020603050405020304" pitchFamily="18" charset="0"/>
              </a:rPr>
              <a:t>YouTube is a popular learning platform that started on 14</a:t>
            </a:r>
            <a:r>
              <a:rPr lang="en-IN" sz="1200" baseline="30000" dirty="0">
                <a:latin typeface="Times New Roman" panose="02020603050405020304" pitchFamily="18" charset="0"/>
                <a:cs typeface="Times New Roman" panose="02020603050405020304" pitchFamily="18" charset="0"/>
              </a:rPr>
              <a:t>th</a:t>
            </a:r>
            <a:r>
              <a:rPr lang="en-IN" sz="1200" dirty="0">
                <a:latin typeface="Times New Roman" panose="02020603050405020304" pitchFamily="18" charset="0"/>
                <a:cs typeface="Times New Roman" panose="02020603050405020304" pitchFamily="18" charset="0"/>
              </a:rPr>
              <a:t> February 2005. Different videos are being uploaded and viewed by users every day based on different topics and genres. For example, </a:t>
            </a:r>
            <a:r>
              <a:rPr lang="en-US" sz="1200" dirty="0">
                <a:latin typeface="Times New Roman" panose="02020603050405020304" pitchFamily="18" charset="0"/>
                <a:cs typeface="Times New Roman" panose="02020603050405020304" pitchFamily="18" charset="0"/>
              </a:rPr>
              <a:t>international students who have habituated to the home food learn to cook food themselves using YouTube videos. Many cooking channels have been started by YouTubers for a wide variety of cuisines. Users give their reviews based on the video content through comments. Different countries have regional languages and while commenting, people use the mix-code which is the combination of two or more languages. </a:t>
            </a:r>
          </a:p>
          <a:p>
            <a:pPr marL="0" indent="0" algn="just">
              <a:lnSpc>
                <a:spcPct val="100000"/>
              </a:lnSpc>
              <a:spcBef>
                <a:spcPts val="0"/>
              </a:spcBef>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1200" dirty="0">
              <a:latin typeface="Times New Roman" panose="02020603050405020304" pitchFamily="18" charset="0"/>
              <a:cs typeface="Times New Roman" panose="02020603050405020304" pitchFamily="18" charset="0"/>
            </a:endParaRPr>
          </a:p>
          <a:p>
            <a:pPr marL="0" indent="0" algn="ctr">
              <a:lnSpc>
                <a:spcPct val="100000"/>
              </a:lnSpc>
              <a:spcBef>
                <a:spcPts val="300"/>
              </a:spcBef>
              <a:buNone/>
            </a:pPr>
            <a:r>
              <a:rPr lang="fr-FR" sz="1000" b="1" i="0" u="none" strike="noStrike" baseline="0" dirty="0">
                <a:latin typeface="Times New Roman" panose="02020603050405020304" pitchFamily="18" charset="0"/>
              </a:rPr>
              <a:t>Table. 1. Mix-Code Language Types (</a:t>
            </a:r>
            <a:r>
              <a:rPr lang="fr-FR" sz="1000" b="1" i="0" u="none" strike="noStrike" baseline="0" dirty="0" err="1">
                <a:latin typeface="Times New Roman" panose="02020603050405020304" pitchFamily="18" charset="0"/>
              </a:rPr>
              <a:t>Uma</a:t>
            </a:r>
            <a:r>
              <a:rPr lang="fr-FR" sz="1000" b="1" i="0" u="none" strike="noStrike" baseline="0" dirty="0">
                <a:latin typeface="Times New Roman" panose="02020603050405020304" pitchFamily="18" charset="0"/>
              </a:rPr>
              <a:t> </a:t>
            </a:r>
            <a:r>
              <a:rPr lang="fr-FR" sz="1000" b="1" i="0" u="none" strike="noStrike" baseline="0" dirty="0" err="1">
                <a:latin typeface="Times New Roman" panose="02020603050405020304" pitchFamily="18" charset="0"/>
              </a:rPr>
              <a:t>Gunturi</a:t>
            </a:r>
            <a:r>
              <a:rPr lang="fr-FR" sz="1000" b="1" i="0" u="none" strike="noStrike" baseline="0" dirty="0">
                <a:latin typeface="Times New Roman" panose="02020603050405020304" pitchFamily="18" charset="0"/>
              </a:rPr>
              <a:t> 2020)</a:t>
            </a:r>
            <a:endParaRPr lang="en-US" sz="1000" b="1" dirty="0">
              <a:latin typeface="Times New Roman" panose="02020603050405020304" pitchFamily="18" charset="0"/>
              <a:cs typeface="Times New Roman" panose="02020603050405020304" pitchFamily="18" charset="0"/>
            </a:endParaRPr>
          </a:p>
          <a:p>
            <a:pPr marL="0" indent="0" algn="just">
              <a:lnSpc>
                <a:spcPct val="100000"/>
              </a:lnSpc>
              <a:spcBef>
                <a:spcPts val="300"/>
              </a:spcBef>
              <a:buNone/>
            </a:pPr>
            <a:r>
              <a:rPr lang="en-US" sz="1200" dirty="0">
                <a:latin typeface="Times New Roman" panose="02020603050405020304" pitchFamily="18" charset="0"/>
                <a:cs typeface="Times New Roman" panose="02020603050405020304" pitchFamily="18" charset="0"/>
              </a:rPr>
              <a:t>For example, India has nearly 121 languages, and Hindi is the most spoken language among them. Hinglish comments which are a mix-code of Hindi and English </a:t>
            </a:r>
            <a:r>
              <a:rPr lang="en-IN" sz="1200" dirty="0">
                <a:latin typeface="Times New Roman" panose="02020603050405020304" pitchFamily="18" charset="0"/>
                <a:cs typeface="Times New Roman" panose="02020603050405020304" pitchFamily="18" charset="0"/>
              </a:rPr>
              <a:t>languages are taken for the analysis.</a:t>
            </a:r>
          </a:p>
          <a:p>
            <a:pPr marL="0" indent="0" algn="just">
              <a:lnSpc>
                <a:spcPct val="100000"/>
              </a:lnSpc>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2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200" dirty="0">
              <a:latin typeface="Times New Roman" panose="02020603050405020304" pitchFamily="18" charset="0"/>
              <a:cs typeface="Times New Roman" panose="02020603050405020304" pitchFamily="18" charset="0"/>
            </a:endParaRPr>
          </a:p>
          <a:p>
            <a:pPr marL="0" indent="0" algn="ctr">
              <a:lnSpc>
                <a:spcPct val="100000"/>
              </a:lnSpc>
              <a:spcBef>
                <a:spcPts val="300"/>
              </a:spcBef>
              <a:buNone/>
            </a:pPr>
            <a:r>
              <a:rPr lang="en-IN" sz="1000" b="1" dirty="0">
                <a:effectLst/>
                <a:latin typeface="Times New Roman" panose="02020603050405020304" pitchFamily="18" charset="0"/>
                <a:ea typeface="Calibri" panose="020F0502020204030204" pitchFamily="34" charset="0"/>
                <a:cs typeface="Times New Roman" panose="02020603050405020304" pitchFamily="18" charset="0"/>
              </a:rPr>
              <a:t>Figure. 1. Hinglish Mix-Code Language </a:t>
            </a:r>
            <a:r>
              <a:rPr lang="en-IN" sz="1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(Srivastava and Singh 2021)</a:t>
            </a:r>
            <a:endParaRPr lang="en-IN" sz="12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300"/>
              </a:spcBef>
              <a:buNone/>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Based on the number of comments per video, it is difficult for the YouTubers to manually read the comments as it is a highly time-consuming task. This project will be helpful in analyzing the mix-code comments using Sentimental Analysis. It is the Natural Language Processing technique that is helpful for determining whether the data is positive or negative or neutral (Sentiment Analysis Guide 2020).</a:t>
            </a:r>
            <a:endPar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Text Placeholder 91">
            <a:extLst>
              <a:ext uri="{FF2B5EF4-FFF2-40B4-BE49-F238E27FC236}">
                <a16:creationId xmlns:a16="http://schemas.microsoft.com/office/drawing/2014/main" id="{FF917360-C1BE-56EB-129D-05A05FA72B7B}"/>
              </a:ext>
            </a:extLst>
          </p:cNvPr>
          <p:cNvSpPr txBox="1">
            <a:spLocks/>
          </p:cNvSpPr>
          <p:nvPr/>
        </p:nvSpPr>
        <p:spPr>
          <a:xfrm>
            <a:off x="272428" y="10319338"/>
            <a:ext cx="3976314" cy="2232014"/>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just">
              <a:spcBef>
                <a:spcPts val="600"/>
              </a:spcBef>
              <a:buNone/>
            </a:pPr>
            <a:r>
              <a:rPr lang="en-US" sz="1100" dirty="0">
                <a:latin typeface="Times New Roman" panose="02020603050405020304" pitchFamily="18" charset="0"/>
                <a:cs typeface="Times New Roman" panose="02020603050405020304" pitchFamily="18" charset="0"/>
              </a:rPr>
              <a:t>Research objectives include the investigation of multiple vectorization techniques and feature engineering methods. It is important to observe the potential of different algorithm models on the vectorized datasets of mix-code comments. Application of different cross-validation techniques while modeling is helpful in evaluation. The research questions of the project are,</a:t>
            </a:r>
          </a:p>
          <a:p>
            <a:pPr marL="182563" indent="-182563" algn="just">
              <a:spcBef>
                <a:spcPts val="600"/>
              </a:spcBef>
              <a:buNone/>
            </a:pPr>
            <a:r>
              <a:rPr lang="en-US" sz="1100" dirty="0">
                <a:latin typeface="Times New Roman" panose="02020603050405020304" pitchFamily="18" charset="0"/>
                <a:cs typeface="Times New Roman" panose="02020603050405020304" pitchFamily="18" charset="0"/>
              </a:rPr>
              <a:t>1.	Which vectorizer techniques can be effectively used for Machine Learning models on Hinglish Mix-Code?</a:t>
            </a:r>
          </a:p>
          <a:p>
            <a:pPr marL="182563" indent="-182563" algn="just">
              <a:spcBef>
                <a:spcPts val="600"/>
              </a:spcBef>
              <a:buNone/>
            </a:pPr>
            <a:r>
              <a:rPr lang="en-US" sz="1100" dirty="0">
                <a:latin typeface="Times New Roman" panose="02020603050405020304" pitchFamily="18" charset="0"/>
                <a:cs typeface="Times New Roman" panose="02020603050405020304" pitchFamily="18" charset="0"/>
              </a:rPr>
              <a:t>2.	Which parametric or non-parametric model is the best performing model on Hinglish data?</a:t>
            </a:r>
          </a:p>
          <a:p>
            <a:pPr marL="182563" indent="-182563" algn="just">
              <a:spcBef>
                <a:spcPts val="600"/>
              </a:spcBef>
              <a:buNone/>
            </a:pPr>
            <a:r>
              <a:rPr lang="en-US" sz="1100" dirty="0">
                <a:latin typeface="Times New Roman" panose="02020603050405020304" pitchFamily="18" charset="0"/>
                <a:cs typeface="Times New Roman" panose="02020603050405020304" pitchFamily="18" charset="0"/>
              </a:rPr>
              <a:t>3.	Is Principal Component Analysis (PCA) and Independent Component Analysis (ICA) on the Machine Learning models help in getting good results for Mix-Code models?</a:t>
            </a:r>
          </a:p>
          <a:p>
            <a:pPr marL="182563" indent="-182563" algn="just">
              <a:spcBef>
                <a:spcPts val="600"/>
              </a:spcBef>
              <a:buNone/>
            </a:pPr>
            <a:endParaRPr lang="en-IN" sz="1100" dirty="0">
              <a:latin typeface="Times New Roman" panose="02020603050405020304" pitchFamily="18" charset="0"/>
              <a:cs typeface="Times New Roman" panose="02020603050405020304" pitchFamily="18" charset="0"/>
            </a:endParaRPr>
          </a:p>
        </p:txBody>
      </p:sp>
      <p:sp>
        <p:nvSpPr>
          <p:cNvPr id="23" name="Text Placeholder 91">
            <a:extLst>
              <a:ext uri="{FF2B5EF4-FFF2-40B4-BE49-F238E27FC236}">
                <a16:creationId xmlns:a16="http://schemas.microsoft.com/office/drawing/2014/main" id="{3042D4F8-D670-17A1-0366-EF8583DCDEAB}"/>
              </a:ext>
            </a:extLst>
          </p:cNvPr>
          <p:cNvSpPr txBox="1">
            <a:spLocks/>
          </p:cNvSpPr>
          <p:nvPr/>
        </p:nvSpPr>
        <p:spPr>
          <a:xfrm>
            <a:off x="4515199" y="2528809"/>
            <a:ext cx="3976314" cy="9935907"/>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just">
              <a:buNone/>
            </a:pPr>
            <a:endParaRPr lang="en-IN" sz="1100" dirty="0">
              <a:latin typeface="Times New Roman" panose="02020603050405020304" pitchFamily="18" charset="0"/>
              <a:cs typeface="Times New Roman" panose="02020603050405020304" pitchFamily="18" charset="0"/>
            </a:endParaRPr>
          </a:p>
          <a:p>
            <a:pPr marL="0" indent="0" algn="ctr">
              <a:buNone/>
            </a:pPr>
            <a:r>
              <a:rPr lang="en-IN" sz="1000" b="1" dirty="0">
                <a:latin typeface="Times New Roman" panose="02020603050405020304" pitchFamily="18" charset="0"/>
                <a:cs typeface="Times New Roman" panose="02020603050405020304" pitchFamily="18" charset="0"/>
              </a:rPr>
              <a:t>Figure.2 Flow of the Project</a:t>
            </a:r>
          </a:p>
          <a:p>
            <a:pPr marL="0" indent="0" algn="just">
              <a:spcBef>
                <a:spcPts val="600"/>
              </a:spcBef>
              <a:buNone/>
            </a:pPr>
            <a:r>
              <a:rPr lang="en-US" sz="1100" b="1" dirty="0">
                <a:latin typeface="Times New Roman" panose="02020603050405020304" pitchFamily="18" charset="0"/>
                <a:cs typeface="Times New Roman" panose="02020603050405020304" pitchFamily="18" charset="0"/>
              </a:rPr>
              <a:t>About Data</a:t>
            </a:r>
          </a:p>
          <a:p>
            <a:pPr marL="0" indent="0" algn="just">
              <a:spcBef>
                <a:spcPts val="600"/>
              </a:spcBef>
              <a:buNone/>
            </a:pPr>
            <a:r>
              <a:rPr lang="en-US" sz="1100" dirty="0">
                <a:latin typeface="Times New Roman" panose="02020603050405020304" pitchFamily="18" charset="0"/>
                <a:cs typeface="Times New Roman" panose="02020603050405020304" pitchFamily="18" charset="0"/>
              </a:rPr>
              <a:t>The data is open source and is collected from the UCI website (UCI Machine Learning Repository: </a:t>
            </a:r>
            <a:r>
              <a:rPr lang="en-US" sz="1100" dirty="0" err="1">
                <a:latin typeface="Times New Roman" panose="02020603050405020304" pitchFamily="18" charset="0"/>
                <a:cs typeface="Times New Roman" panose="02020603050405020304" pitchFamily="18" charset="0"/>
              </a:rPr>
              <a:t>Youtube</a:t>
            </a:r>
            <a:r>
              <a:rPr lang="en-US" sz="1100" dirty="0">
                <a:latin typeface="Times New Roman" panose="02020603050405020304" pitchFamily="18" charset="0"/>
                <a:cs typeface="Times New Roman" panose="02020603050405020304" pitchFamily="18" charset="0"/>
              </a:rPr>
              <a:t> cookery channels viewers comments in Hinglish Data Set n.d.).</a:t>
            </a: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ctr">
              <a:spcBef>
                <a:spcPts val="600"/>
              </a:spcBef>
              <a:buNone/>
            </a:pPr>
            <a:r>
              <a:rPr lang="en-US" sz="1000" b="1" dirty="0">
                <a:latin typeface="Times New Roman" panose="02020603050405020304" pitchFamily="18" charset="0"/>
                <a:cs typeface="Times New Roman" panose="02020603050405020304" pitchFamily="18" charset="0"/>
              </a:rPr>
              <a:t>Table. 2. Labels and Distribution of Data</a:t>
            </a:r>
          </a:p>
          <a:p>
            <a:pPr marL="0" indent="0" algn="just">
              <a:spcBef>
                <a:spcPts val="600"/>
              </a:spcBef>
              <a:buNone/>
            </a:pPr>
            <a:r>
              <a:rPr lang="en-US" sz="1100" b="1" dirty="0">
                <a:latin typeface="Times New Roman" panose="02020603050405020304" pitchFamily="18" charset="0"/>
                <a:cs typeface="Times New Roman" panose="02020603050405020304" pitchFamily="18" charset="0"/>
              </a:rPr>
              <a:t>Data Pre-processing and Visualization</a:t>
            </a:r>
          </a:p>
          <a:p>
            <a:pPr marL="0" indent="0" algn="just">
              <a:spcBef>
                <a:spcPts val="600"/>
              </a:spcBef>
              <a:buNone/>
            </a:pPr>
            <a:r>
              <a:rPr lang="en-US" sz="1100" dirty="0">
                <a:latin typeface="Times New Roman" panose="02020603050405020304" pitchFamily="18" charset="0"/>
                <a:cs typeface="Times New Roman" panose="02020603050405020304" pitchFamily="18" charset="0"/>
              </a:rPr>
              <a:t>The raw data consists of many line breaks and smiley symbols. They will be removed in the preprocessing stage.</a:t>
            </a:r>
          </a:p>
          <a:p>
            <a:pPr marL="0" indent="0" algn="just">
              <a:spcBef>
                <a:spcPts val="600"/>
              </a:spcBef>
              <a:buNone/>
            </a:pPr>
            <a:r>
              <a:rPr lang="en-US" sz="1100" dirty="0">
                <a:latin typeface="Times New Roman" panose="02020603050405020304" pitchFamily="18" charset="0"/>
                <a:cs typeface="Times New Roman" panose="02020603050405020304" pitchFamily="18" charset="0"/>
              </a:rPr>
              <a:t>Visualization Analysis is carried out to analyze labels, stop words, hashtags, word counts, character counts, numerical values, etc. present in the data.</a:t>
            </a:r>
          </a:p>
          <a:p>
            <a:pPr marL="0" indent="0" algn="just">
              <a:spcBef>
                <a:spcPts val="600"/>
              </a:spcBef>
              <a:buNone/>
            </a:pPr>
            <a:r>
              <a:rPr lang="en-US" sz="1100" b="1" dirty="0">
                <a:latin typeface="Times New Roman" panose="02020603050405020304" pitchFamily="18" charset="0"/>
                <a:cs typeface="Times New Roman" panose="02020603050405020304" pitchFamily="18" charset="0"/>
              </a:rPr>
              <a:t>Vectorization techniques</a:t>
            </a:r>
          </a:p>
          <a:p>
            <a:pPr marL="177800" indent="-177800" algn="just">
              <a:spcBef>
                <a:spcPts val="600"/>
              </a:spcBef>
            </a:pPr>
            <a:r>
              <a:rPr lang="en-US" sz="1100" dirty="0">
                <a:latin typeface="Times New Roman" panose="02020603050405020304" pitchFamily="18" charset="0"/>
                <a:cs typeface="Times New Roman" panose="02020603050405020304" pitchFamily="18" charset="0"/>
              </a:rPr>
              <a:t>Term Frequency (TF)</a:t>
            </a:r>
          </a:p>
          <a:p>
            <a:pPr marL="177800" indent="-177800" algn="just">
              <a:spcBef>
                <a:spcPts val="600"/>
              </a:spcBef>
            </a:pPr>
            <a:r>
              <a:rPr lang="en-US" sz="1100" dirty="0">
                <a:latin typeface="Times New Roman" panose="02020603050405020304" pitchFamily="18" charset="0"/>
                <a:cs typeface="Times New Roman" panose="02020603050405020304" pitchFamily="18" charset="0"/>
              </a:rPr>
              <a:t>Term Frequency – Inverse Document Frequency (TF-IDF)</a:t>
            </a:r>
          </a:p>
          <a:p>
            <a:pPr marL="177800" indent="-177800" algn="just">
              <a:spcBef>
                <a:spcPts val="600"/>
              </a:spcBef>
            </a:pPr>
            <a:r>
              <a:rPr lang="en-US" sz="1100" dirty="0">
                <a:latin typeface="Times New Roman" panose="02020603050405020304" pitchFamily="18" charset="0"/>
                <a:cs typeface="Times New Roman" panose="02020603050405020304" pitchFamily="18" charset="0"/>
              </a:rPr>
              <a:t>Count Vectorizer (CV)</a:t>
            </a:r>
          </a:p>
          <a:p>
            <a:pPr marL="177800" indent="-177800" algn="just">
              <a:spcBef>
                <a:spcPts val="600"/>
              </a:spcBef>
            </a:pPr>
            <a:r>
              <a:rPr lang="en-US" sz="1100" dirty="0">
                <a:latin typeface="Times New Roman" panose="02020603050405020304" pitchFamily="18" charset="0"/>
                <a:cs typeface="Times New Roman" panose="02020603050405020304" pitchFamily="18" charset="0"/>
              </a:rPr>
              <a:t>Bidirectional Encoder Representations from Transformers (BERT)</a:t>
            </a:r>
          </a:p>
          <a:p>
            <a:pPr marL="177800" indent="-177800" algn="just">
              <a:spcBef>
                <a:spcPts val="600"/>
              </a:spcBef>
            </a:pPr>
            <a:r>
              <a:rPr lang="en-US" sz="1100" dirty="0">
                <a:latin typeface="Times New Roman" panose="02020603050405020304" pitchFamily="18" charset="0"/>
                <a:cs typeface="Times New Roman" panose="02020603050405020304" pitchFamily="18" charset="0"/>
              </a:rPr>
              <a:t>Generative Pre-trained Transformer (GPT)</a:t>
            </a:r>
          </a:p>
          <a:p>
            <a:pPr marL="177800" indent="-177800" algn="just">
              <a:spcBef>
                <a:spcPts val="600"/>
              </a:spcBef>
            </a:pPr>
            <a:r>
              <a:rPr lang="en-US" sz="1100" dirty="0">
                <a:latin typeface="Times New Roman" panose="02020603050405020304" pitchFamily="18" charset="0"/>
                <a:cs typeface="Times New Roman" panose="02020603050405020304" pitchFamily="18" charset="0"/>
              </a:rPr>
              <a:t>Cross-Lingual Language Model (XLM)</a:t>
            </a:r>
          </a:p>
          <a:p>
            <a:pPr marL="0" indent="0" algn="just">
              <a:spcBef>
                <a:spcPts val="600"/>
              </a:spcBef>
              <a:buNone/>
            </a:pPr>
            <a:endParaRPr lang="en-US" sz="1100" dirty="0">
              <a:latin typeface="Times New Roman" panose="02020603050405020304" pitchFamily="18" charset="0"/>
              <a:cs typeface="Times New Roman" panose="02020603050405020304" pitchFamily="18" charset="0"/>
            </a:endParaRPr>
          </a:p>
        </p:txBody>
      </p:sp>
      <p:sp>
        <p:nvSpPr>
          <p:cNvPr id="24" name="Text Placeholder 91">
            <a:extLst>
              <a:ext uri="{FF2B5EF4-FFF2-40B4-BE49-F238E27FC236}">
                <a16:creationId xmlns:a16="http://schemas.microsoft.com/office/drawing/2014/main" id="{4429118F-E132-E4AF-1B31-46D8E5E596D9}"/>
              </a:ext>
            </a:extLst>
          </p:cNvPr>
          <p:cNvSpPr txBox="1">
            <a:spLocks/>
          </p:cNvSpPr>
          <p:nvPr/>
        </p:nvSpPr>
        <p:spPr>
          <a:xfrm>
            <a:off x="8757958" y="9770533"/>
            <a:ext cx="3976314" cy="2780819"/>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just">
              <a:spcBef>
                <a:spcPts val="600"/>
              </a:spcBef>
              <a:buNone/>
            </a:pPr>
            <a:r>
              <a:rPr lang="en-IN" sz="1100" dirty="0">
                <a:latin typeface="Times New Roman" panose="02020603050405020304" pitchFamily="18" charset="0"/>
                <a:cs typeface="Times New Roman" panose="02020603050405020304" pitchFamily="18" charset="0"/>
              </a:rPr>
              <a:t>As this study is based on Supervised learning of classification type, the following evaluation metrics are to be compared between both parametric and non-parametric models.</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Accuracy</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Precision</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Recall</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F1-Score</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Classification Report</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Confusion matrix</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Area Under Curve (AUC)</a:t>
            </a:r>
          </a:p>
          <a:p>
            <a:pPr marL="0" indent="0" algn="just">
              <a:spcBef>
                <a:spcPts val="600"/>
              </a:spcBef>
              <a:buNone/>
            </a:pPr>
            <a:r>
              <a:rPr lang="en-IN" sz="1100" dirty="0">
                <a:latin typeface="Times New Roman" panose="02020603050405020304" pitchFamily="18" charset="0"/>
                <a:cs typeface="Times New Roman" panose="02020603050405020304" pitchFamily="18" charset="0"/>
              </a:rPr>
              <a:t>Evaluation metrics are based on the True positives, True negatives, False positives, and False negatives after testing the model. The results obtained after </a:t>
            </a:r>
            <a:r>
              <a:rPr lang="en-IN" sz="1100" dirty="0" err="1">
                <a:latin typeface="Times New Roman" panose="02020603050405020304" pitchFamily="18" charset="0"/>
                <a:cs typeface="Times New Roman" panose="02020603050405020304" pitchFamily="18" charset="0"/>
              </a:rPr>
              <a:t>modeling</a:t>
            </a:r>
            <a:r>
              <a:rPr lang="en-IN" sz="1100" dirty="0">
                <a:latin typeface="Times New Roman" panose="02020603050405020304" pitchFamily="18" charset="0"/>
                <a:cs typeface="Times New Roman" panose="02020603050405020304" pitchFamily="18" charset="0"/>
              </a:rPr>
              <a:t> are compared based on different combinations of scaling, component analysis, and cross-validations.</a:t>
            </a:r>
          </a:p>
        </p:txBody>
      </p:sp>
      <p:sp>
        <p:nvSpPr>
          <p:cNvPr id="25" name="Text Placeholder 91">
            <a:extLst>
              <a:ext uri="{FF2B5EF4-FFF2-40B4-BE49-F238E27FC236}">
                <a16:creationId xmlns:a16="http://schemas.microsoft.com/office/drawing/2014/main" id="{E7660204-4459-8DDC-54E6-9406E1586F34}"/>
              </a:ext>
            </a:extLst>
          </p:cNvPr>
          <p:cNvSpPr txBox="1">
            <a:spLocks/>
          </p:cNvSpPr>
          <p:nvPr/>
        </p:nvSpPr>
        <p:spPr>
          <a:xfrm>
            <a:off x="13000692" y="4454040"/>
            <a:ext cx="3976314" cy="4910099"/>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just">
              <a:spcBef>
                <a:spcPts val="600"/>
              </a:spcBef>
              <a:buNone/>
            </a:pPr>
            <a:r>
              <a:rPr lang="en-IN" sz="1100" dirty="0">
                <a:latin typeface="Times New Roman" panose="02020603050405020304" pitchFamily="18" charset="0"/>
                <a:cs typeface="Times New Roman" panose="02020603050405020304" pitchFamily="18" charset="0"/>
              </a:rPr>
              <a:t>As YouTube is one of the popular mediums for free learning, many people prefer to learn and try new cuisines and recipes from it. So, the quality of content that is uploaded by YouTubers is important according to the users’ reviews. This use case is very helpful for the cooking channel admins in creating content based on users’ requirements. Also, the main aim of this sentimental analysis is to find the best model for the Hinglish mix-code comments based on evaluation metrics.</a:t>
            </a:r>
          </a:p>
          <a:p>
            <a:pPr marL="0" indent="0" algn="just">
              <a:spcBef>
                <a:spcPts val="600"/>
              </a:spcBef>
              <a:buNone/>
            </a:pPr>
            <a:r>
              <a:rPr lang="en-US" sz="1100" dirty="0">
                <a:latin typeface="Times New Roman" panose="02020603050405020304" pitchFamily="18" charset="0"/>
                <a:cs typeface="Times New Roman" panose="02020603050405020304" pitchFamily="18" charset="0"/>
              </a:rPr>
              <a:t>The future work for this analysis includes the implementation of deep learning and neural network models on the same datasets and evaluating them for the best model. Analysis should include animations and emojis in future work. Other channel types like educational, music, sci-fi, etc. topics with different mix-codes will be covered for the sentimental analysis.</a:t>
            </a: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ctr">
              <a:spcBef>
                <a:spcPts val="600"/>
              </a:spcBef>
              <a:buNone/>
            </a:pPr>
            <a:endParaRPr lang="en-IN" sz="1000" b="1" dirty="0">
              <a:latin typeface="Times New Roman" panose="02020603050405020304" pitchFamily="18" charset="0"/>
              <a:cs typeface="Times New Roman" panose="02020603050405020304" pitchFamily="18" charset="0"/>
            </a:endParaRPr>
          </a:p>
          <a:p>
            <a:pPr marL="0" indent="0" algn="ctr">
              <a:spcBef>
                <a:spcPts val="600"/>
              </a:spcBef>
              <a:buNone/>
            </a:pPr>
            <a:endParaRPr lang="en-IN" sz="1000" b="1" dirty="0">
              <a:latin typeface="Times New Roman" panose="02020603050405020304" pitchFamily="18" charset="0"/>
              <a:cs typeface="Times New Roman" panose="02020603050405020304" pitchFamily="18" charset="0"/>
            </a:endParaRPr>
          </a:p>
          <a:p>
            <a:pPr marL="0" indent="0" algn="ctr">
              <a:spcBef>
                <a:spcPts val="600"/>
              </a:spcBef>
              <a:buNone/>
            </a:pPr>
            <a:endParaRPr lang="en-IN" sz="1000" b="1" dirty="0">
              <a:latin typeface="Times New Roman" panose="02020603050405020304" pitchFamily="18" charset="0"/>
              <a:cs typeface="Times New Roman" panose="02020603050405020304" pitchFamily="18" charset="0"/>
            </a:endParaRPr>
          </a:p>
          <a:p>
            <a:pPr marL="0" indent="0" algn="ctr">
              <a:spcBef>
                <a:spcPts val="600"/>
              </a:spcBef>
              <a:buNone/>
            </a:pPr>
            <a:r>
              <a:rPr lang="en-IN" sz="1000" b="1" dirty="0">
                <a:latin typeface="Times New Roman" panose="02020603050405020304" pitchFamily="18" charset="0"/>
                <a:cs typeface="Times New Roman" panose="02020603050405020304" pitchFamily="18" charset="0"/>
              </a:rPr>
              <a:t>Figure. 4. YouTube Video Categories and Views (</a:t>
            </a:r>
            <a:r>
              <a:rPr lang="en-IN" sz="1000" b="1" dirty="0" err="1">
                <a:latin typeface="Times New Roman" panose="02020603050405020304" pitchFamily="18" charset="0"/>
                <a:cs typeface="Times New Roman" panose="02020603050405020304" pitchFamily="18" charset="0"/>
              </a:rPr>
              <a:t>Adgully</a:t>
            </a:r>
            <a:r>
              <a:rPr lang="en-IN" sz="1000" b="1" dirty="0">
                <a:latin typeface="Times New Roman" panose="02020603050405020304" pitchFamily="18" charset="0"/>
                <a:cs typeface="Times New Roman" panose="02020603050405020304" pitchFamily="18" charset="0"/>
              </a:rPr>
              <a:t> 2018)</a:t>
            </a: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p:txBody>
      </p:sp>
      <p:sp>
        <p:nvSpPr>
          <p:cNvPr id="26" name="Text Placeholder 91">
            <a:extLst>
              <a:ext uri="{FF2B5EF4-FFF2-40B4-BE49-F238E27FC236}">
                <a16:creationId xmlns:a16="http://schemas.microsoft.com/office/drawing/2014/main" id="{197CD196-3443-0960-1B39-20D3D0C8724F}"/>
              </a:ext>
            </a:extLst>
          </p:cNvPr>
          <p:cNvSpPr txBox="1">
            <a:spLocks/>
          </p:cNvSpPr>
          <p:nvPr/>
        </p:nvSpPr>
        <p:spPr>
          <a:xfrm>
            <a:off x="13013391" y="2544209"/>
            <a:ext cx="3955182" cy="1448113"/>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182563" indent="-182563" algn="just">
              <a:spcBef>
                <a:spcPts val="600"/>
              </a:spcBef>
            </a:pPr>
            <a:r>
              <a:rPr lang="en-IN" sz="1100" dirty="0">
                <a:latin typeface="Times New Roman" panose="02020603050405020304" pitchFamily="18" charset="0"/>
                <a:cs typeface="Times New Roman" panose="02020603050405020304" pitchFamily="18" charset="0"/>
              </a:rPr>
              <a:t>Data collection and usage.</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Data storage, security, and stewardship.</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Data hygiene and relevance.</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Identifying and addressing harmful bias</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Validation and testing of models</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SWOT Analysis</a:t>
            </a:r>
          </a:p>
        </p:txBody>
      </p:sp>
      <p:sp>
        <p:nvSpPr>
          <p:cNvPr id="27" name="Text Placeholder 91">
            <a:extLst>
              <a:ext uri="{FF2B5EF4-FFF2-40B4-BE49-F238E27FC236}">
                <a16:creationId xmlns:a16="http://schemas.microsoft.com/office/drawing/2014/main" id="{6431952A-24B3-999C-37FD-010ADED19360}"/>
              </a:ext>
            </a:extLst>
          </p:cNvPr>
          <p:cNvSpPr txBox="1">
            <a:spLocks/>
          </p:cNvSpPr>
          <p:nvPr/>
        </p:nvSpPr>
        <p:spPr>
          <a:xfrm>
            <a:off x="13017660" y="9847872"/>
            <a:ext cx="3976314" cy="2703480"/>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182563" indent="-182563" algn="just">
              <a:spcBef>
                <a:spcPts val="600"/>
              </a:spcBef>
            </a:pPr>
            <a:r>
              <a:rPr lang="en-IN" sz="1100" dirty="0">
                <a:latin typeface="Times New Roman" panose="02020603050405020304" pitchFamily="18" charset="0"/>
                <a:cs typeface="Times New Roman" panose="02020603050405020304" pitchFamily="18" charset="0"/>
              </a:rPr>
              <a:t>Independent Component Analysis (ICA) | by </a:t>
            </a:r>
            <a:r>
              <a:rPr lang="en-IN" sz="1100" dirty="0" err="1">
                <a:latin typeface="Times New Roman" panose="02020603050405020304" pitchFamily="18" charset="0"/>
                <a:cs typeface="Times New Roman" panose="02020603050405020304" pitchFamily="18" charset="0"/>
              </a:rPr>
              <a:t>Shawhin</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Talebi</a:t>
            </a:r>
            <a:r>
              <a:rPr lang="en-IN" sz="1100" dirty="0">
                <a:latin typeface="Times New Roman" panose="02020603050405020304" pitchFamily="18" charset="0"/>
                <a:cs typeface="Times New Roman" panose="02020603050405020304" pitchFamily="18" charset="0"/>
              </a:rPr>
              <a:t> | Towards Data Science. (n.d.). Retrieved June 14, 2022, from https://towardsdatascience.com/independent-component-analysis-ica-a3eba0ccec35</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Native content on YouTube a big hit with Indian viewers: </a:t>
            </a:r>
            <a:r>
              <a:rPr lang="en-IN" sz="1100" dirty="0" err="1">
                <a:latin typeface="Times New Roman" panose="02020603050405020304" pitchFamily="18" charset="0"/>
                <a:cs typeface="Times New Roman" panose="02020603050405020304" pitchFamily="18" charset="0"/>
              </a:rPr>
              <a:t>Vidooly</a:t>
            </a:r>
            <a:r>
              <a:rPr lang="en-IN" sz="1100" dirty="0">
                <a:latin typeface="Times New Roman" panose="02020603050405020304" pitchFamily="18" charset="0"/>
                <a:cs typeface="Times New Roman" panose="02020603050405020304" pitchFamily="18" charset="0"/>
              </a:rPr>
              <a:t> report. (n.d.). Retrieved June 14, 2022, from https://www.adgully.com/native-content-on-youtube-a-big-hit-with-indian-viewers-vidooly-report-78866.html</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Srivastava, V., &amp; Singh, M. (2021). Quality Evaluation of the Low-Resource Synthetically Generated Code-Mixed Hinglish Text. INLG 2021 - 14th International Conference on Natural Language Generation, Proceedings.</a:t>
            </a:r>
          </a:p>
          <a:p>
            <a:pPr marL="182563" indent="-182563" algn="just">
              <a:spcBef>
                <a:spcPts val="600"/>
              </a:spcBef>
            </a:pPr>
            <a:r>
              <a:rPr lang="en-IN" sz="1100" dirty="0">
                <a:latin typeface="Times New Roman" panose="02020603050405020304" pitchFamily="18" charset="0"/>
                <a:cs typeface="Times New Roman" panose="02020603050405020304" pitchFamily="18" charset="0"/>
              </a:rPr>
              <a:t>Uma </a:t>
            </a:r>
            <a:r>
              <a:rPr lang="en-IN" sz="1100" dirty="0" err="1">
                <a:latin typeface="Times New Roman" panose="02020603050405020304" pitchFamily="18" charset="0"/>
                <a:cs typeface="Times New Roman" panose="02020603050405020304" pitchFamily="18" charset="0"/>
              </a:rPr>
              <a:t>Gunturi</a:t>
            </a:r>
            <a:r>
              <a:rPr lang="en-IN" sz="1100" dirty="0">
                <a:latin typeface="Times New Roman" panose="02020603050405020304" pitchFamily="18" charset="0"/>
                <a:cs typeface="Times New Roman" panose="02020603050405020304" pitchFamily="18" charset="0"/>
              </a:rPr>
              <a:t>. (2020). A Primer on Code Mixing &amp; Code Switching! | by Uma </a:t>
            </a:r>
            <a:r>
              <a:rPr lang="en-IN" sz="1100" dirty="0" err="1">
                <a:latin typeface="Times New Roman" panose="02020603050405020304" pitchFamily="18" charset="0"/>
                <a:cs typeface="Times New Roman" panose="02020603050405020304" pitchFamily="18" charset="0"/>
              </a:rPr>
              <a:t>Gunturi</a:t>
            </a:r>
            <a:r>
              <a:rPr lang="en-IN" sz="1100" dirty="0">
                <a:latin typeface="Times New Roman" panose="02020603050405020304" pitchFamily="18" charset="0"/>
                <a:cs typeface="Times New Roman" panose="02020603050405020304" pitchFamily="18" charset="0"/>
              </a:rPr>
              <a:t> | Medium. https://umagunturi789.medium.com/a-primer-on-code-mixing-code-switching-9bbde2a15e57</a:t>
            </a:r>
          </a:p>
          <a:p>
            <a:pPr marL="182563" indent="-182563" algn="just">
              <a:spcBef>
                <a:spcPts val="600"/>
              </a:spcBef>
            </a:pPr>
            <a:endParaRPr lang="en-IN" sz="1100" dirty="0">
              <a:latin typeface="Times New Roman" panose="02020603050405020304" pitchFamily="18" charset="0"/>
              <a:cs typeface="Times New Roman" panose="02020603050405020304" pitchFamily="18" charset="0"/>
            </a:endParaRPr>
          </a:p>
        </p:txBody>
      </p:sp>
      <p:pic>
        <p:nvPicPr>
          <p:cNvPr id="28" name="Picture 27" descr="Example parallel Hinglish and English sentences. The code-mixed Hinglish sentences contain words from Hindi and English languages.">
            <a:extLst>
              <a:ext uri="{FF2B5EF4-FFF2-40B4-BE49-F238E27FC236}">
                <a16:creationId xmlns:a16="http://schemas.microsoft.com/office/drawing/2014/main" id="{F92FC604-1EA3-8D2C-0AEE-74BA467AD6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488" y="6714067"/>
            <a:ext cx="3143035" cy="1592535"/>
          </a:xfrm>
          <a:prstGeom prst="rect">
            <a:avLst/>
          </a:prstGeom>
          <a:noFill/>
          <a:ln>
            <a:noFill/>
          </a:ln>
        </p:spPr>
      </p:pic>
      <p:graphicFrame>
        <p:nvGraphicFramePr>
          <p:cNvPr id="5" name="Table 6">
            <a:extLst>
              <a:ext uri="{FF2B5EF4-FFF2-40B4-BE49-F238E27FC236}">
                <a16:creationId xmlns:a16="http://schemas.microsoft.com/office/drawing/2014/main" id="{E909038E-5AA6-F55C-8568-0927E1CC0A18}"/>
              </a:ext>
            </a:extLst>
          </p:cNvPr>
          <p:cNvGraphicFramePr>
            <a:graphicFrameLocks noGrp="1"/>
          </p:cNvGraphicFramePr>
          <p:nvPr>
            <p:extLst>
              <p:ext uri="{D42A27DB-BD31-4B8C-83A1-F6EECF244321}">
                <p14:modId xmlns:p14="http://schemas.microsoft.com/office/powerpoint/2010/main" val="996340100"/>
              </p:ext>
            </p:extLst>
          </p:nvPr>
        </p:nvGraphicFramePr>
        <p:xfrm>
          <a:off x="999397" y="4621920"/>
          <a:ext cx="2522374" cy="1036320"/>
        </p:xfrm>
        <a:graphic>
          <a:graphicData uri="http://schemas.openxmlformats.org/drawingml/2006/table">
            <a:tbl>
              <a:tblPr firstRow="1" bandRow="1">
                <a:tableStyleId>{5C22544A-7EE6-4342-B048-85BDC9FD1C3A}</a:tableStyleId>
              </a:tblPr>
              <a:tblGrid>
                <a:gridCol w="1261187">
                  <a:extLst>
                    <a:ext uri="{9D8B030D-6E8A-4147-A177-3AD203B41FA5}">
                      <a16:colId xmlns:a16="http://schemas.microsoft.com/office/drawing/2014/main" val="3115365488"/>
                    </a:ext>
                  </a:extLst>
                </a:gridCol>
                <a:gridCol w="1261187">
                  <a:extLst>
                    <a:ext uri="{9D8B030D-6E8A-4147-A177-3AD203B41FA5}">
                      <a16:colId xmlns:a16="http://schemas.microsoft.com/office/drawing/2014/main" val="2519483658"/>
                    </a:ext>
                  </a:extLst>
                </a:gridCol>
              </a:tblGrid>
              <a:tr h="218882">
                <a:tc>
                  <a:txBody>
                    <a:bodyPr/>
                    <a:lstStyle/>
                    <a:p>
                      <a:pPr algn="ctr"/>
                      <a:r>
                        <a:rPr lang="en-IN" sz="1100" dirty="0">
                          <a:latin typeface="Times New Roman" panose="02020603050405020304" pitchFamily="18" charset="0"/>
                          <a:cs typeface="Times New Roman" panose="02020603050405020304" pitchFamily="18" charset="0"/>
                        </a:rPr>
                        <a:t>Mix-Code</a:t>
                      </a:r>
                    </a:p>
                  </a:txBody>
                  <a:tcPr/>
                </a:tc>
                <a:tc>
                  <a:txBody>
                    <a:bodyPr/>
                    <a:lstStyle/>
                    <a:p>
                      <a:pPr algn="ctr"/>
                      <a:r>
                        <a:rPr lang="en-IN" sz="1100" dirty="0">
                          <a:latin typeface="Times New Roman" panose="02020603050405020304" pitchFamily="18" charset="0"/>
                          <a:cs typeface="Times New Roman" panose="02020603050405020304" pitchFamily="18" charset="0"/>
                        </a:rPr>
                        <a:t>Languages</a:t>
                      </a:r>
                    </a:p>
                  </a:txBody>
                  <a:tcPr/>
                </a:tc>
                <a:extLst>
                  <a:ext uri="{0D108BD9-81ED-4DB2-BD59-A6C34878D82A}">
                    <a16:rowId xmlns:a16="http://schemas.microsoft.com/office/drawing/2014/main" val="3192039008"/>
                  </a:ext>
                </a:extLst>
              </a:tr>
              <a:tr h="218882">
                <a:tc>
                  <a:txBody>
                    <a:bodyPr/>
                    <a:lstStyle/>
                    <a:p>
                      <a:pPr algn="ctr"/>
                      <a:r>
                        <a:rPr lang="en-IN" sz="1100" dirty="0" err="1">
                          <a:latin typeface="Times New Roman" panose="02020603050405020304" pitchFamily="18" charset="0"/>
                          <a:cs typeface="Times New Roman" panose="02020603050405020304" pitchFamily="18" charset="0"/>
                        </a:rPr>
                        <a:t>Poglish</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latin typeface="Times New Roman" panose="02020603050405020304" pitchFamily="18" charset="0"/>
                          <a:cs typeface="Times New Roman" panose="02020603050405020304" pitchFamily="18" charset="0"/>
                        </a:rPr>
                        <a:t>Polish + English</a:t>
                      </a:r>
                    </a:p>
                  </a:txBody>
                  <a:tcPr/>
                </a:tc>
                <a:extLst>
                  <a:ext uri="{0D108BD9-81ED-4DB2-BD59-A6C34878D82A}">
                    <a16:rowId xmlns:a16="http://schemas.microsoft.com/office/drawing/2014/main" val="963337063"/>
                  </a:ext>
                </a:extLst>
              </a:tr>
              <a:tr h="218882">
                <a:tc>
                  <a:txBody>
                    <a:bodyPr/>
                    <a:lstStyle/>
                    <a:p>
                      <a:pPr algn="ctr"/>
                      <a:r>
                        <a:rPr lang="en-IN" sz="1100" dirty="0" err="1">
                          <a:latin typeface="Times New Roman" panose="02020603050405020304" pitchFamily="18" charset="0"/>
                          <a:cs typeface="Times New Roman" panose="02020603050405020304" pitchFamily="18" charset="0"/>
                        </a:rPr>
                        <a:t>Greeklish</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latin typeface="Times New Roman" panose="02020603050405020304" pitchFamily="18" charset="0"/>
                          <a:cs typeface="Times New Roman" panose="02020603050405020304" pitchFamily="18" charset="0"/>
                        </a:rPr>
                        <a:t>Greek + English</a:t>
                      </a:r>
                    </a:p>
                  </a:txBody>
                  <a:tcPr/>
                </a:tc>
                <a:extLst>
                  <a:ext uri="{0D108BD9-81ED-4DB2-BD59-A6C34878D82A}">
                    <a16:rowId xmlns:a16="http://schemas.microsoft.com/office/drawing/2014/main" val="3006685068"/>
                  </a:ext>
                </a:extLst>
              </a:tr>
              <a:tr h="218882">
                <a:tc>
                  <a:txBody>
                    <a:bodyPr/>
                    <a:lstStyle/>
                    <a:p>
                      <a:pPr algn="ctr"/>
                      <a:r>
                        <a:rPr lang="en-IN" sz="1100" dirty="0" err="1">
                          <a:latin typeface="Times New Roman" panose="02020603050405020304" pitchFamily="18" charset="0"/>
                          <a:cs typeface="Times New Roman" panose="02020603050405020304" pitchFamily="18" charset="0"/>
                        </a:rPr>
                        <a:t>Svorsk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dirty="0">
                          <a:latin typeface="Times New Roman" panose="02020603050405020304" pitchFamily="18" charset="0"/>
                          <a:cs typeface="Times New Roman" panose="02020603050405020304" pitchFamily="18" charset="0"/>
                        </a:rPr>
                        <a:t>Swedish + English</a:t>
                      </a:r>
                    </a:p>
                  </a:txBody>
                  <a:tcPr/>
                </a:tc>
                <a:extLst>
                  <a:ext uri="{0D108BD9-81ED-4DB2-BD59-A6C34878D82A}">
                    <a16:rowId xmlns:a16="http://schemas.microsoft.com/office/drawing/2014/main" val="2778088128"/>
                  </a:ext>
                </a:extLst>
              </a:tr>
            </a:tbl>
          </a:graphicData>
        </a:graphic>
      </p:graphicFrame>
      <p:sp>
        <p:nvSpPr>
          <p:cNvPr id="7" name="Rectangle: Rounded Corners 6">
            <a:extLst>
              <a:ext uri="{FF2B5EF4-FFF2-40B4-BE49-F238E27FC236}">
                <a16:creationId xmlns:a16="http://schemas.microsoft.com/office/drawing/2014/main" id="{CA918A21-AF50-553C-771C-DEEF777B14BC}"/>
              </a:ext>
            </a:extLst>
          </p:cNvPr>
          <p:cNvSpPr/>
          <p:nvPr/>
        </p:nvSpPr>
        <p:spPr>
          <a:xfrm>
            <a:off x="5842532" y="2687140"/>
            <a:ext cx="1318660"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Data Collection</a:t>
            </a:r>
          </a:p>
        </p:txBody>
      </p:sp>
      <p:sp>
        <p:nvSpPr>
          <p:cNvPr id="29" name="Rectangle: Rounded Corners 28">
            <a:extLst>
              <a:ext uri="{FF2B5EF4-FFF2-40B4-BE49-F238E27FC236}">
                <a16:creationId xmlns:a16="http://schemas.microsoft.com/office/drawing/2014/main" id="{FD6B99AF-74F5-2B0F-213F-72E2A65E3EE5}"/>
              </a:ext>
            </a:extLst>
          </p:cNvPr>
          <p:cNvSpPr/>
          <p:nvPr/>
        </p:nvSpPr>
        <p:spPr>
          <a:xfrm>
            <a:off x="5842532" y="3235444"/>
            <a:ext cx="1318661"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Data Pre-processing</a:t>
            </a:r>
          </a:p>
        </p:txBody>
      </p:sp>
      <p:sp>
        <p:nvSpPr>
          <p:cNvPr id="30" name="Rectangle: Rounded Corners 29">
            <a:extLst>
              <a:ext uri="{FF2B5EF4-FFF2-40B4-BE49-F238E27FC236}">
                <a16:creationId xmlns:a16="http://schemas.microsoft.com/office/drawing/2014/main" id="{8AF4CA76-184B-3CD8-CF45-DF75C731BC63}"/>
              </a:ext>
            </a:extLst>
          </p:cNvPr>
          <p:cNvSpPr/>
          <p:nvPr/>
        </p:nvSpPr>
        <p:spPr>
          <a:xfrm>
            <a:off x="5842532" y="3778536"/>
            <a:ext cx="1318661"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Data Visualization</a:t>
            </a:r>
          </a:p>
        </p:txBody>
      </p:sp>
      <p:sp>
        <p:nvSpPr>
          <p:cNvPr id="31" name="Rectangle: Rounded Corners 30">
            <a:extLst>
              <a:ext uri="{FF2B5EF4-FFF2-40B4-BE49-F238E27FC236}">
                <a16:creationId xmlns:a16="http://schemas.microsoft.com/office/drawing/2014/main" id="{B82DD930-A2AD-D1A8-9545-A5FEE3D0B0A5}"/>
              </a:ext>
            </a:extLst>
          </p:cNvPr>
          <p:cNvSpPr/>
          <p:nvPr/>
        </p:nvSpPr>
        <p:spPr>
          <a:xfrm>
            <a:off x="5840921" y="4328098"/>
            <a:ext cx="1318661"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Feature Scaling</a:t>
            </a:r>
          </a:p>
        </p:txBody>
      </p:sp>
      <p:sp>
        <p:nvSpPr>
          <p:cNvPr id="32" name="Rectangle: Rounded Corners 31">
            <a:extLst>
              <a:ext uri="{FF2B5EF4-FFF2-40B4-BE49-F238E27FC236}">
                <a16:creationId xmlns:a16="http://schemas.microsoft.com/office/drawing/2014/main" id="{1CF05721-B268-CAA3-84A6-542462BDA080}"/>
              </a:ext>
            </a:extLst>
          </p:cNvPr>
          <p:cNvSpPr/>
          <p:nvPr/>
        </p:nvSpPr>
        <p:spPr>
          <a:xfrm>
            <a:off x="5840921" y="4871190"/>
            <a:ext cx="1318661"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Component Analysis</a:t>
            </a:r>
          </a:p>
        </p:txBody>
      </p:sp>
      <p:sp>
        <p:nvSpPr>
          <p:cNvPr id="33" name="Rectangle: Rounded Corners 32">
            <a:extLst>
              <a:ext uri="{FF2B5EF4-FFF2-40B4-BE49-F238E27FC236}">
                <a16:creationId xmlns:a16="http://schemas.microsoft.com/office/drawing/2014/main" id="{F0FF0950-70A8-980C-5A1D-A5AE0D4AD6CE}"/>
              </a:ext>
            </a:extLst>
          </p:cNvPr>
          <p:cNvSpPr/>
          <p:nvPr/>
        </p:nvSpPr>
        <p:spPr>
          <a:xfrm>
            <a:off x="5840920" y="5414282"/>
            <a:ext cx="1318661"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Machine Learning</a:t>
            </a:r>
          </a:p>
        </p:txBody>
      </p:sp>
      <p:sp>
        <p:nvSpPr>
          <p:cNvPr id="34" name="Rectangle: Rounded Corners 33">
            <a:extLst>
              <a:ext uri="{FF2B5EF4-FFF2-40B4-BE49-F238E27FC236}">
                <a16:creationId xmlns:a16="http://schemas.microsoft.com/office/drawing/2014/main" id="{34B0AAD6-01D2-499F-7838-5A5C1D60E8DF}"/>
              </a:ext>
            </a:extLst>
          </p:cNvPr>
          <p:cNvSpPr/>
          <p:nvPr/>
        </p:nvSpPr>
        <p:spPr>
          <a:xfrm>
            <a:off x="5840919" y="5957374"/>
            <a:ext cx="1318661" cy="34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Evaluation</a:t>
            </a:r>
          </a:p>
        </p:txBody>
      </p:sp>
      <p:cxnSp>
        <p:nvCxnSpPr>
          <p:cNvPr id="35" name="Straight Arrow Connector 34">
            <a:extLst>
              <a:ext uri="{FF2B5EF4-FFF2-40B4-BE49-F238E27FC236}">
                <a16:creationId xmlns:a16="http://schemas.microsoft.com/office/drawing/2014/main" id="{0BB0AFF1-59C4-84F9-58AF-E7A1D769D0B4}"/>
              </a:ext>
            </a:extLst>
          </p:cNvPr>
          <p:cNvCxnSpPr>
            <a:cxnSpLocks/>
          </p:cNvCxnSpPr>
          <p:nvPr/>
        </p:nvCxnSpPr>
        <p:spPr>
          <a:xfrm>
            <a:off x="6502008" y="3039627"/>
            <a:ext cx="0" cy="1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CA419B-5CF0-6B52-D9AA-3D4AB7527C61}"/>
              </a:ext>
            </a:extLst>
          </p:cNvPr>
          <p:cNvCxnSpPr/>
          <p:nvPr/>
        </p:nvCxnSpPr>
        <p:spPr>
          <a:xfrm>
            <a:off x="6500252" y="3582719"/>
            <a:ext cx="0" cy="1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B66513-C64A-F2FC-A8D6-823FFCCA1539}"/>
              </a:ext>
            </a:extLst>
          </p:cNvPr>
          <p:cNvCxnSpPr/>
          <p:nvPr/>
        </p:nvCxnSpPr>
        <p:spPr>
          <a:xfrm>
            <a:off x="6502206" y="4125811"/>
            <a:ext cx="0" cy="1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1DE9F8C-5F17-99B8-7D85-15C533281563}"/>
              </a:ext>
            </a:extLst>
          </p:cNvPr>
          <p:cNvCxnSpPr/>
          <p:nvPr/>
        </p:nvCxnSpPr>
        <p:spPr>
          <a:xfrm>
            <a:off x="6500251" y="4675373"/>
            <a:ext cx="0" cy="1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73B70B0-2BA8-2F61-26B9-3E065420C103}"/>
              </a:ext>
            </a:extLst>
          </p:cNvPr>
          <p:cNvCxnSpPr/>
          <p:nvPr/>
        </p:nvCxnSpPr>
        <p:spPr>
          <a:xfrm>
            <a:off x="6500251" y="5218465"/>
            <a:ext cx="0" cy="1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40E16B0-417F-9892-C82E-FE59AE9E71B1}"/>
              </a:ext>
            </a:extLst>
          </p:cNvPr>
          <p:cNvCxnSpPr/>
          <p:nvPr/>
        </p:nvCxnSpPr>
        <p:spPr>
          <a:xfrm>
            <a:off x="6500250" y="5761557"/>
            <a:ext cx="0" cy="1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27F8230-DBE3-480E-613D-D8242F9FDF98}"/>
              </a:ext>
            </a:extLst>
          </p:cNvPr>
          <p:cNvSpPr/>
          <p:nvPr/>
        </p:nvSpPr>
        <p:spPr>
          <a:xfrm>
            <a:off x="5128649" y="2577389"/>
            <a:ext cx="2743200" cy="3848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2" name="Table 42">
            <a:extLst>
              <a:ext uri="{FF2B5EF4-FFF2-40B4-BE49-F238E27FC236}">
                <a16:creationId xmlns:a16="http://schemas.microsoft.com/office/drawing/2014/main" id="{6956BE98-DD1D-E0B3-331C-2FE82C19A98B}"/>
              </a:ext>
            </a:extLst>
          </p:cNvPr>
          <p:cNvGraphicFramePr>
            <a:graphicFrameLocks noGrp="1"/>
          </p:cNvGraphicFramePr>
          <p:nvPr>
            <p:extLst>
              <p:ext uri="{D42A27DB-BD31-4B8C-83A1-F6EECF244321}">
                <p14:modId xmlns:p14="http://schemas.microsoft.com/office/powerpoint/2010/main" val="2157685173"/>
              </p:ext>
            </p:extLst>
          </p:nvPr>
        </p:nvGraphicFramePr>
        <p:xfrm>
          <a:off x="4624215" y="7433730"/>
          <a:ext cx="3752067" cy="2015067"/>
        </p:xfrm>
        <a:graphic>
          <a:graphicData uri="http://schemas.openxmlformats.org/drawingml/2006/table">
            <a:tbl>
              <a:tblPr firstRow="1" bandRow="1">
                <a:tableStyleId>{5C22544A-7EE6-4342-B048-85BDC9FD1C3A}</a:tableStyleId>
              </a:tblPr>
              <a:tblGrid>
                <a:gridCol w="1250689">
                  <a:extLst>
                    <a:ext uri="{9D8B030D-6E8A-4147-A177-3AD203B41FA5}">
                      <a16:colId xmlns:a16="http://schemas.microsoft.com/office/drawing/2014/main" val="399075070"/>
                    </a:ext>
                  </a:extLst>
                </a:gridCol>
                <a:gridCol w="1250689">
                  <a:extLst>
                    <a:ext uri="{9D8B030D-6E8A-4147-A177-3AD203B41FA5}">
                      <a16:colId xmlns:a16="http://schemas.microsoft.com/office/drawing/2014/main" val="1973760719"/>
                    </a:ext>
                  </a:extLst>
                </a:gridCol>
                <a:gridCol w="1250689">
                  <a:extLst>
                    <a:ext uri="{9D8B030D-6E8A-4147-A177-3AD203B41FA5}">
                      <a16:colId xmlns:a16="http://schemas.microsoft.com/office/drawing/2014/main" val="3674707156"/>
                    </a:ext>
                  </a:extLst>
                </a:gridCol>
              </a:tblGrid>
              <a:tr h="281077">
                <a:tc>
                  <a:txBody>
                    <a:bodyPr/>
                    <a:lstStyle/>
                    <a:p>
                      <a:pPr algn="ctr"/>
                      <a:r>
                        <a:rPr lang="en-IN" sz="1000" dirty="0">
                          <a:latin typeface="Times New Roman" panose="02020603050405020304" pitchFamily="18" charset="0"/>
                          <a:cs typeface="Times New Roman" panose="02020603050405020304" pitchFamily="18" charset="0"/>
                        </a:rPr>
                        <a:t>Data Labels</a:t>
                      </a:r>
                    </a:p>
                  </a:txBody>
                  <a:tcPr anchor="ctr" anchorCtr="1"/>
                </a:tc>
                <a:tc>
                  <a:txBody>
                    <a:bodyPr/>
                    <a:lstStyle/>
                    <a:p>
                      <a:pPr algn="ctr"/>
                      <a:r>
                        <a:rPr lang="en-IN" sz="1000" dirty="0" err="1">
                          <a:latin typeface="Times New Roman" panose="02020603050405020304" pitchFamily="18" charset="0"/>
                          <a:cs typeface="Times New Roman" panose="02020603050405020304" pitchFamily="18" charset="0"/>
                        </a:rPr>
                        <a:t>Kabita’s</a:t>
                      </a:r>
                      <a:r>
                        <a:rPr lang="en-IN" sz="1000" dirty="0">
                          <a:latin typeface="Times New Roman" panose="02020603050405020304" pitchFamily="18" charset="0"/>
                          <a:cs typeface="Times New Roman" panose="02020603050405020304" pitchFamily="18" charset="0"/>
                        </a:rPr>
                        <a:t> Kitchen</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Nisha </a:t>
                      </a:r>
                      <a:r>
                        <a:rPr lang="en-IN" sz="1000" dirty="0" err="1">
                          <a:latin typeface="Times New Roman" panose="02020603050405020304" pitchFamily="18" charset="0"/>
                          <a:cs typeface="Times New Roman" panose="02020603050405020304" pitchFamily="18" charset="0"/>
                        </a:rPr>
                        <a:t>Madhulika</a:t>
                      </a:r>
                      <a:endParaRPr lang="en-IN" sz="1000" dirty="0">
                        <a:latin typeface="Times New Roman" panose="02020603050405020304" pitchFamily="18" charset="0"/>
                        <a:cs typeface="Times New Roman" panose="02020603050405020304" pitchFamily="18" charset="0"/>
                      </a:endParaRPr>
                    </a:p>
                  </a:txBody>
                  <a:tcPr anchor="ctr" anchorCtr="1"/>
                </a:tc>
                <a:extLst>
                  <a:ext uri="{0D108BD9-81ED-4DB2-BD59-A6C34878D82A}">
                    <a16:rowId xmlns:a16="http://schemas.microsoft.com/office/drawing/2014/main" val="3139591008"/>
                  </a:ext>
                </a:extLst>
              </a:tr>
              <a:tr h="243074">
                <a:tc>
                  <a:txBody>
                    <a:bodyPr/>
                    <a:lstStyle/>
                    <a:p>
                      <a:pPr algn="ctr"/>
                      <a:r>
                        <a:rPr lang="en-IN" sz="1000" dirty="0">
                          <a:latin typeface="Times New Roman" panose="02020603050405020304" pitchFamily="18" charset="0"/>
                          <a:cs typeface="Times New Roman" panose="02020603050405020304" pitchFamily="18" charset="0"/>
                        </a:rPr>
                        <a:t>Gratitude</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843740333"/>
                  </a:ext>
                </a:extLst>
              </a:tr>
              <a:tr h="243074">
                <a:tc>
                  <a:txBody>
                    <a:bodyPr/>
                    <a:lstStyle/>
                    <a:p>
                      <a:pPr algn="ctr"/>
                      <a:r>
                        <a:rPr lang="en-IN" sz="1000" dirty="0">
                          <a:latin typeface="Times New Roman" panose="02020603050405020304" pitchFamily="18" charset="0"/>
                          <a:cs typeface="Times New Roman" panose="02020603050405020304" pitchFamily="18" charset="0"/>
                        </a:rPr>
                        <a:t>About Recipe</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3648099511"/>
                  </a:ext>
                </a:extLst>
              </a:tr>
              <a:tr h="243074">
                <a:tc>
                  <a:txBody>
                    <a:bodyPr/>
                    <a:lstStyle/>
                    <a:p>
                      <a:pPr algn="ctr"/>
                      <a:r>
                        <a:rPr lang="en-IN" sz="1000" dirty="0">
                          <a:latin typeface="Times New Roman" panose="02020603050405020304" pitchFamily="18" charset="0"/>
                          <a:cs typeface="Times New Roman" panose="02020603050405020304" pitchFamily="18" charset="0"/>
                        </a:rPr>
                        <a:t>About Video</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2191338737"/>
                  </a:ext>
                </a:extLst>
              </a:tr>
              <a:tr h="243074">
                <a:tc>
                  <a:txBody>
                    <a:bodyPr/>
                    <a:lstStyle/>
                    <a:p>
                      <a:pPr algn="ctr"/>
                      <a:r>
                        <a:rPr lang="en-IN" sz="1000" dirty="0">
                          <a:latin typeface="Times New Roman" panose="02020603050405020304" pitchFamily="18" charset="0"/>
                          <a:cs typeface="Times New Roman" panose="02020603050405020304" pitchFamily="18" charset="0"/>
                        </a:rPr>
                        <a:t>Praising</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2854524288"/>
                  </a:ext>
                </a:extLst>
              </a:tr>
              <a:tr h="243074">
                <a:tc>
                  <a:txBody>
                    <a:bodyPr/>
                    <a:lstStyle/>
                    <a:p>
                      <a:pPr algn="ctr"/>
                      <a:r>
                        <a:rPr lang="en-IN" sz="1000" dirty="0">
                          <a:latin typeface="Times New Roman" panose="02020603050405020304" pitchFamily="18" charset="0"/>
                          <a:cs typeface="Times New Roman" panose="02020603050405020304" pitchFamily="18" charset="0"/>
                        </a:rPr>
                        <a:t>Hybrid</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1560294812"/>
                  </a:ext>
                </a:extLst>
              </a:tr>
              <a:tr h="243074">
                <a:tc>
                  <a:txBody>
                    <a:bodyPr/>
                    <a:lstStyle/>
                    <a:p>
                      <a:pPr algn="ctr"/>
                      <a:r>
                        <a:rPr lang="en-IN" sz="1000" dirty="0">
                          <a:latin typeface="Times New Roman" panose="02020603050405020304" pitchFamily="18" charset="0"/>
                          <a:cs typeface="Times New Roman" panose="02020603050405020304" pitchFamily="18" charset="0"/>
                        </a:rPr>
                        <a:t>Undefined</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2449344292"/>
                  </a:ext>
                </a:extLst>
              </a:tr>
              <a:tr h="270950">
                <a:tc>
                  <a:txBody>
                    <a:bodyPr/>
                    <a:lstStyle/>
                    <a:p>
                      <a:pPr algn="ctr"/>
                      <a:r>
                        <a:rPr lang="en-IN" sz="1000" dirty="0">
                          <a:latin typeface="Times New Roman" panose="02020603050405020304" pitchFamily="18" charset="0"/>
                          <a:cs typeface="Times New Roman" panose="02020603050405020304" pitchFamily="18" charset="0"/>
                        </a:rPr>
                        <a:t>Suggestion or Query</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tc>
                  <a:txBody>
                    <a:bodyPr/>
                    <a:lstStyle/>
                    <a:p>
                      <a:pPr algn="ctr"/>
                      <a:r>
                        <a:rPr lang="en-IN" sz="1000" dirty="0">
                          <a:latin typeface="Times New Roman" panose="02020603050405020304" pitchFamily="18" charset="0"/>
                          <a:cs typeface="Times New Roman" panose="02020603050405020304" pitchFamily="18" charset="0"/>
                        </a:rPr>
                        <a:t>700</a:t>
                      </a:r>
                    </a:p>
                  </a:txBody>
                  <a:tcPr anchor="ctr" anchorCtr="1"/>
                </a:tc>
                <a:extLst>
                  <a:ext uri="{0D108BD9-81ED-4DB2-BD59-A6C34878D82A}">
                    <a16:rowId xmlns:a16="http://schemas.microsoft.com/office/drawing/2014/main" val="3627772035"/>
                  </a:ext>
                </a:extLst>
              </a:tr>
            </a:tbl>
          </a:graphicData>
        </a:graphic>
      </p:graphicFrame>
      <p:sp>
        <p:nvSpPr>
          <p:cNvPr id="43" name="Text Placeholder 91">
            <a:extLst>
              <a:ext uri="{FF2B5EF4-FFF2-40B4-BE49-F238E27FC236}">
                <a16:creationId xmlns:a16="http://schemas.microsoft.com/office/drawing/2014/main" id="{4FF0DBCA-6A1E-F973-9905-66BCA689B988}"/>
              </a:ext>
            </a:extLst>
          </p:cNvPr>
          <p:cNvSpPr txBox="1">
            <a:spLocks/>
          </p:cNvSpPr>
          <p:nvPr/>
        </p:nvSpPr>
        <p:spPr>
          <a:xfrm>
            <a:off x="8757958" y="2146296"/>
            <a:ext cx="3976314" cy="7217837"/>
          </a:xfrm>
          <a:prstGeom prst="rect">
            <a:avLst/>
          </a:prstGeom>
        </p:spPr>
        <p:txBody>
          <a:bodyPr/>
          <a:lstStyle>
            <a:lvl1pPr marL="432008" indent="-432008" algn="l" defTabSz="1728033" rtl="0" eaLnBrk="1" latinLnBrk="0" hangingPunct="1">
              <a:lnSpc>
                <a:spcPct val="90000"/>
              </a:lnSpc>
              <a:spcBef>
                <a:spcPts val="1890"/>
              </a:spcBef>
              <a:buFont typeface="Arial" panose="020B0604020202020204" pitchFamily="34" charset="0"/>
              <a:buChar char="•"/>
              <a:defRPr sz="5291" kern="1200">
                <a:solidFill>
                  <a:schemeClr val="tx1"/>
                </a:solidFill>
                <a:latin typeface="+mn-lt"/>
                <a:ea typeface="+mn-ea"/>
                <a:cs typeface="+mn-cs"/>
              </a:defRPr>
            </a:lvl1pPr>
            <a:lvl2pPr marL="1296025" indent="-432008" algn="l" defTabSz="1728033" rtl="0" eaLnBrk="1" latinLnBrk="0" hangingPunct="1">
              <a:lnSpc>
                <a:spcPct val="90000"/>
              </a:lnSpc>
              <a:spcBef>
                <a:spcPts val="945"/>
              </a:spcBef>
              <a:buFont typeface="Arial" panose="020B0604020202020204" pitchFamily="34" charset="0"/>
              <a:buChar char="•"/>
              <a:defRPr sz="4536" kern="1200">
                <a:solidFill>
                  <a:schemeClr val="tx1"/>
                </a:solidFill>
                <a:latin typeface="+mn-lt"/>
                <a:ea typeface="+mn-ea"/>
                <a:cs typeface="+mn-cs"/>
              </a:defRPr>
            </a:lvl2pPr>
            <a:lvl3pPr marL="2160041" indent="-432008" algn="l" defTabSz="1728033"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405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4pPr>
            <a:lvl5pPr marL="3888075"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5pPr>
            <a:lvl6pPr marL="475209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6pPr>
            <a:lvl7pPr marL="5616108"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7pPr>
            <a:lvl8pPr marL="6480124"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8pPr>
            <a:lvl9pPr marL="7344141" indent="-432008" algn="l" defTabSz="1728033" rtl="0" eaLnBrk="1" latinLnBrk="0" hangingPunct="1">
              <a:lnSpc>
                <a:spcPct val="90000"/>
              </a:lnSpc>
              <a:spcBef>
                <a:spcPts val="945"/>
              </a:spcBef>
              <a:buFont typeface="Arial" panose="020B0604020202020204" pitchFamily="34" charset="0"/>
              <a:buChar char="•"/>
              <a:defRPr sz="3402" kern="1200">
                <a:solidFill>
                  <a:schemeClr val="tx1"/>
                </a:solidFill>
                <a:latin typeface="+mn-lt"/>
                <a:ea typeface="+mn-ea"/>
                <a:cs typeface="+mn-cs"/>
              </a:defRPr>
            </a:lvl9pPr>
          </a:lstStyle>
          <a:p>
            <a:pPr marL="0" indent="0" algn="just">
              <a:spcBef>
                <a:spcPts val="600"/>
              </a:spcBef>
              <a:buNone/>
            </a:pPr>
            <a:r>
              <a:rPr lang="en-IN" sz="1100" b="1" dirty="0">
                <a:latin typeface="Times New Roman" panose="02020603050405020304" pitchFamily="18" charset="0"/>
                <a:cs typeface="Times New Roman" panose="02020603050405020304" pitchFamily="18" charset="0"/>
              </a:rPr>
              <a:t>Feature Scaling</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Min-Max Scaling</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Standard Scaling</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Normalize Scaling</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Binary Scaling</a:t>
            </a:r>
          </a:p>
          <a:p>
            <a:pPr marL="0" indent="0" algn="just">
              <a:spcBef>
                <a:spcPts val="600"/>
              </a:spcBef>
              <a:buNone/>
            </a:pPr>
            <a:r>
              <a:rPr lang="en-IN" sz="1100" b="1" dirty="0">
                <a:latin typeface="Times New Roman" panose="02020603050405020304" pitchFamily="18" charset="0"/>
                <a:cs typeface="Times New Roman" panose="02020603050405020304" pitchFamily="18" charset="0"/>
              </a:rPr>
              <a:t>Principal Component Analysis (PCA) and Independent Component Analysis (ICA)</a:t>
            </a:r>
          </a:p>
          <a:p>
            <a:pPr marL="0" indent="0" algn="just">
              <a:spcBef>
                <a:spcPts val="600"/>
              </a:spcBef>
              <a:buNone/>
            </a:pPr>
            <a:endParaRPr lang="en-IN" sz="1100" b="1"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ctr">
              <a:spcBef>
                <a:spcPts val="600"/>
              </a:spcBef>
              <a:buNone/>
            </a:pPr>
            <a:endParaRPr lang="en-IN" sz="1000" b="1" dirty="0">
              <a:latin typeface="Times New Roman" panose="02020603050405020304" pitchFamily="18" charset="0"/>
              <a:cs typeface="Times New Roman" panose="02020603050405020304" pitchFamily="18" charset="0"/>
            </a:endParaRPr>
          </a:p>
          <a:p>
            <a:pPr marL="0" indent="0" algn="ctr">
              <a:spcBef>
                <a:spcPts val="600"/>
              </a:spcBef>
              <a:buNone/>
            </a:pPr>
            <a:endParaRPr lang="en-IN" sz="1000" b="1" dirty="0">
              <a:latin typeface="Times New Roman" panose="02020603050405020304" pitchFamily="18" charset="0"/>
              <a:cs typeface="Times New Roman" panose="02020603050405020304" pitchFamily="18" charset="0"/>
            </a:endParaRPr>
          </a:p>
          <a:p>
            <a:pPr marL="0" indent="0" algn="ctr">
              <a:spcBef>
                <a:spcPts val="600"/>
              </a:spcBef>
              <a:buNone/>
            </a:pPr>
            <a:r>
              <a:rPr lang="en-IN" sz="1000" b="1" dirty="0">
                <a:latin typeface="Times New Roman" panose="02020603050405020304" pitchFamily="18" charset="0"/>
                <a:cs typeface="Times New Roman" panose="02020603050405020304" pitchFamily="18" charset="0"/>
              </a:rPr>
              <a:t>Figure. 3. PCA and ICA Explanation (</a:t>
            </a:r>
            <a:r>
              <a:rPr lang="en-IN" sz="1000" b="1" dirty="0" err="1">
                <a:latin typeface="Times New Roman" panose="02020603050405020304" pitchFamily="18" charset="0"/>
                <a:cs typeface="Times New Roman" panose="02020603050405020304" pitchFamily="18" charset="0"/>
              </a:rPr>
              <a:t>Shawhin</a:t>
            </a:r>
            <a:r>
              <a:rPr lang="en-IN" sz="1000" b="1" dirty="0">
                <a:latin typeface="Times New Roman" panose="02020603050405020304" pitchFamily="18" charset="0"/>
                <a:cs typeface="Times New Roman" panose="02020603050405020304" pitchFamily="18" charset="0"/>
              </a:rPr>
              <a:t> 2021)</a:t>
            </a:r>
          </a:p>
          <a:p>
            <a:pPr marL="0" indent="0" algn="just">
              <a:spcBef>
                <a:spcPts val="600"/>
              </a:spcBef>
              <a:buNone/>
            </a:pPr>
            <a:r>
              <a:rPr lang="en-IN" sz="1100" b="1" dirty="0" err="1">
                <a:latin typeface="Times New Roman" panose="02020603050405020304" pitchFamily="18" charset="0"/>
                <a:cs typeface="Times New Roman" panose="02020603050405020304" pitchFamily="18" charset="0"/>
              </a:rPr>
              <a:t>Modeling</a:t>
            </a:r>
            <a:endParaRPr lang="en-IN" sz="1100" b="1"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just">
              <a:spcBef>
                <a:spcPts val="600"/>
              </a:spcBef>
              <a:buNone/>
            </a:pPr>
            <a:endParaRPr lang="en-IN" sz="1100" dirty="0">
              <a:latin typeface="Times New Roman" panose="02020603050405020304" pitchFamily="18" charset="0"/>
              <a:cs typeface="Times New Roman" panose="02020603050405020304" pitchFamily="18" charset="0"/>
            </a:endParaRPr>
          </a:p>
          <a:p>
            <a:pPr marL="0" indent="0" algn="ctr">
              <a:spcBef>
                <a:spcPts val="600"/>
              </a:spcBef>
              <a:buNone/>
            </a:pPr>
            <a:r>
              <a:rPr lang="en-IN" sz="1000" b="1" dirty="0">
                <a:latin typeface="Times New Roman" panose="02020603050405020304" pitchFamily="18" charset="0"/>
                <a:cs typeface="Times New Roman" panose="02020603050405020304" pitchFamily="18" charset="0"/>
              </a:rPr>
              <a:t>Table. 3. Machine Learning Models</a:t>
            </a:r>
          </a:p>
          <a:p>
            <a:pPr marL="0" indent="0" algn="just">
              <a:spcBef>
                <a:spcPts val="600"/>
              </a:spcBef>
              <a:buNone/>
            </a:pPr>
            <a:r>
              <a:rPr lang="en-IN" sz="1100" b="1" dirty="0">
                <a:latin typeface="Times New Roman" panose="02020603050405020304" pitchFamily="18" charset="0"/>
                <a:cs typeface="Times New Roman" panose="02020603050405020304" pitchFamily="18" charset="0"/>
              </a:rPr>
              <a:t>Cross-validation methods</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Train-test split</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Random train-test split</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K-fold</a:t>
            </a:r>
          </a:p>
          <a:p>
            <a:pPr marL="177800" indent="-177800" algn="just">
              <a:spcBef>
                <a:spcPts val="600"/>
              </a:spcBef>
            </a:pPr>
            <a:r>
              <a:rPr lang="en-IN" sz="1100" dirty="0">
                <a:latin typeface="Times New Roman" panose="02020603050405020304" pitchFamily="18" charset="0"/>
                <a:cs typeface="Times New Roman" panose="02020603050405020304" pitchFamily="18" charset="0"/>
              </a:rPr>
              <a:t>Leave one out</a:t>
            </a:r>
          </a:p>
        </p:txBody>
      </p:sp>
      <p:pic>
        <p:nvPicPr>
          <p:cNvPr id="1028" name="Picture 4">
            <a:extLst>
              <a:ext uri="{FF2B5EF4-FFF2-40B4-BE49-F238E27FC236}">
                <a16:creationId xmlns:a16="http://schemas.microsoft.com/office/drawing/2014/main" id="{CA8CA8CE-B3D7-B1D6-5238-F5CF355A7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848" y="3680583"/>
            <a:ext cx="3507668" cy="19776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44" name="Table 44">
            <a:extLst>
              <a:ext uri="{FF2B5EF4-FFF2-40B4-BE49-F238E27FC236}">
                <a16:creationId xmlns:a16="http://schemas.microsoft.com/office/drawing/2014/main" id="{BEB8AA2E-97E3-AD3E-2913-C9792205A427}"/>
              </a:ext>
            </a:extLst>
          </p:cNvPr>
          <p:cNvGraphicFramePr>
            <a:graphicFrameLocks noGrp="1"/>
          </p:cNvGraphicFramePr>
          <p:nvPr>
            <p:extLst>
              <p:ext uri="{D42A27DB-BD31-4B8C-83A1-F6EECF244321}">
                <p14:modId xmlns:p14="http://schemas.microsoft.com/office/powerpoint/2010/main" val="1115740038"/>
              </p:ext>
            </p:extLst>
          </p:nvPr>
        </p:nvGraphicFramePr>
        <p:xfrm>
          <a:off x="9061741" y="6187206"/>
          <a:ext cx="3367882" cy="1712194"/>
        </p:xfrm>
        <a:graphic>
          <a:graphicData uri="http://schemas.openxmlformats.org/drawingml/2006/table">
            <a:tbl>
              <a:tblPr firstRow="1" bandRow="1">
                <a:tableStyleId>{5C22544A-7EE6-4342-B048-85BDC9FD1C3A}</a:tableStyleId>
              </a:tblPr>
              <a:tblGrid>
                <a:gridCol w="1683941">
                  <a:extLst>
                    <a:ext uri="{9D8B030D-6E8A-4147-A177-3AD203B41FA5}">
                      <a16:colId xmlns:a16="http://schemas.microsoft.com/office/drawing/2014/main" val="2976962429"/>
                    </a:ext>
                  </a:extLst>
                </a:gridCol>
                <a:gridCol w="1683941">
                  <a:extLst>
                    <a:ext uri="{9D8B030D-6E8A-4147-A177-3AD203B41FA5}">
                      <a16:colId xmlns:a16="http://schemas.microsoft.com/office/drawing/2014/main" val="1295896889"/>
                    </a:ext>
                  </a:extLst>
                </a:gridCol>
              </a:tblGrid>
              <a:tr h="856097">
                <a:tc>
                  <a:txBody>
                    <a:bodyPr/>
                    <a:lstStyle/>
                    <a:p>
                      <a:r>
                        <a:rPr lang="en-IN" sz="1100" b="0" dirty="0">
                          <a:solidFill>
                            <a:schemeClr val="tx1"/>
                          </a:solidFill>
                          <a:latin typeface="Times New Roman" panose="02020603050405020304" pitchFamily="18" charset="0"/>
                          <a:cs typeface="Times New Roman" panose="02020603050405020304" pitchFamily="18" charset="0"/>
                        </a:rPr>
                        <a:t>Parametric models</a:t>
                      </a:r>
                    </a:p>
                  </a:txBody>
                  <a:tcPr anchor="ctr" anchorCtr="1">
                    <a:solidFill>
                      <a:schemeClr val="accent1">
                        <a:lumMod val="40000"/>
                        <a:lumOff val="60000"/>
                      </a:schemeClr>
                    </a:solidFill>
                  </a:tcPr>
                </a:tc>
                <a:tc>
                  <a:txBody>
                    <a:bodyPr/>
                    <a:lstStyle/>
                    <a:p>
                      <a:pPr algn="ctr"/>
                      <a:r>
                        <a:rPr lang="en-IN" sz="1100" b="0" dirty="0">
                          <a:solidFill>
                            <a:schemeClr val="tx1"/>
                          </a:solidFill>
                          <a:latin typeface="Times New Roman" panose="02020603050405020304" pitchFamily="18" charset="0"/>
                          <a:cs typeface="Times New Roman" panose="02020603050405020304" pitchFamily="18" charset="0"/>
                        </a:rPr>
                        <a:t>Logistic Regression</a:t>
                      </a:r>
                    </a:p>
                    <a:p>
                      <a:pPr algn="ctr"/>
                      <a:r>
                        <a:rPr lang="en-IN" sz="1100" b="0" dirty="0">
                          <a:solidFill>
                            <a:schemeClr val="tx1"/>
                          </a:solidFill>
                          <a:latin typeface="Times New Roman" panose="02020603050405020304" pitchFamily="18" charset="0"/>
                          <a:cs typeface="Times New Roman" panose="02020603050405020304" pitchFamily="18" charset="0"/>
                        </a:rPr>
                        <a:t>Bernoulli Naïve Bayes</a:t>
                      </a:r>
                    </a:p>
                    <a:p>
                      <a:pPr algn="ctr"/>
                      <a:r>
                        <a:rPr lang="en-IN" sz="1100" b="0" dirty="0">
                          <a:solidFill>
                            <a:schemeClr val="tx1"/>
                          </a:solidFill>
                          <a:latin typeface="Times New Roman" panose="02020603050405020304" pitchFamily="18" charset="0"/>
                          <a:cs typeface="Times New Roman" panose="02020603050405020304" pitchFamily="18" charset="0"/>
                        </a:rPr>
                        <a:t>Gaussian Naïve Bayes</a:t>
                      </a:r>
                    </a:p>
                    <a:p>
                      <a:pPr algn="ctr"/>
                      <a:r>
                        <a:rPr lang="en-IN" sz="1100" b="0" dirty="0">
                          <a:solidFill>
                            <a:schemeClr val="tx1"/>
                          </a:solidFill>
                          <a:latin typeface="Times New Roman" panose="02020603050405020304" pitchFamily="18" charset="0"/>
                          <a:cs typeface="Times New Roman" panose="02020603050405020304" pitchFamily="18" charset="0"/>
                        </a:rPr>
                        <a:t>Multinomial Naïve Bayes</a:t>
                      </a:r>
                    </a:p>
                  </a:txBody>
                  <a:tcPr anchor="ctr" anchorCtr="1">
                    <a:solidFill>
                      <a:schemeClr val="accent1">
                        <a:lumMod val="40000"/>
                        <a:lumOff val="60000"/>
                      </a:schemeClr>
                    </a:solidFill>
                  </a:tcPr>
                </a:tc>
                <a:extLst>
                  <a:ext uri="{0D108BD9-81ED-4DB2-BD59-A6C34878D82A}">
                    <a16:rowId xmlns:a16="http://schemas.microsoft.com/office/drawing/2014/main" val="255136402"/>
                  </a:ext>
                </a:extLst>
              </a:tr>
              <a:tr h="856097">
                <a:tc>
                  <a:txBody>
                    <a:bodyPr/>
                    <a:lstStyle/>
                    <a:p>
                      <a:r>
                        <a:rPr lang="en-IN" sz="1100" b="0" dirty="0">
                          <a:solidFill>
                            <a:schemeClr val="tx1"/>
                          </a:solidFill>
                          <a:latin typeface="Times New Roman" panose="02020603050405020304" pitchFamily="18" charset="0"/>
                          <a:cs typeface="Times New Roman" panose="02020603050405020304" pitchFamily="18" charset="0"/>
                        </a:rPr>
                        <a:t>Non-parametric models</a:t>
                      </a:r>
                    </a:p>
                  </a:txBody>
                  <a:tcPr anchor="ctr" anchorCtr="1">
                    <a:solidFill>
                      <a:schemeClr val="accent1">
                        <a:lumMod val="40000"/>
                        <a:lumOff val="60000"/>
                      </a:schemeClr>
                    </a:solidFill>
                  </a:tcPr>
                </a:tc>
                <a:tc>
                  <a:txBody>
                    <a:bodyPr/>
                    <a:lstStyle/>
                    <a:p>
                      <a:pPr algn="ctr"/>
                      <a:r>
                        <a:rPr lang="en-US" sz="1100" b="0" dirty="0">
                          <a:solidFill>
                            <a:schemeClr val="tx1"/>
                          </a:solidFill>
                          <a:latin typeface="Times New Roman" panose="02020603050405020304" pitchFamily="18" charset="0"/>
                          <a:cs typeface="Times New Roman" panose="02020603050405020304" pitchFamily="18" charset="0"/>
                        </a:rPr>
                        <a:t>Decision tree</a:t>
                      </a:r>
                    </a:p>
                    <a:p>
                      <a:pPr algn="ctr"/>
                      <a:r>
                        <a:rPr lang="en-US" sz="1100" b="0" dirty="0">
                          <a:solidFill>
                            <a:schemeClr val="tx1"/>
                          </a:solidFill>
                          <a:latin typeface="Times New Roman" panose="02020603050405020304" pitchFamily="18" charset="0"/>
                          <a:cs typeface="Times New Roman" panose="02020603050405020304" pitchFamily="18" charset="0"/>
                        </a:rPr>
                        <a:t>Random forest</a:t>
                      </a:r>
                    </a:p>
                    <a:p>
                      <a:pPr algn="ctr"/>
                      <a:r>
                        <a:rPr lang="en-US" sz="1100" b="0" dirty="0">
                          <a:solidFill>
                            <a:schemeClr val="tx1"/>
                          </a:solidFill>
                          <a:latin typeface="Times New Roman" panose="02020603050405020304" pitchFamily="18" charset="0"/>
                          <a:cs typeface="Times New Roman" panose="02020603050405020304" pitchFamily="18" charset="0"/>
                        </a:rPr>
                        <a:t>K-Nearest Neighbors</a:t>
                      </a:r>
                    </a:p>
                    <a:p>
                      <a:pPr algn="ctr"/>
                      <a:r>
                        <a:rPr lang="en-US" sz="1100" b="0" dirty="0">
                          <a:solidFill>
                            <a:schemeClr val="tx1"/>
                          </a:solidFill>
                          <a:latin typeface="Times New Roman" panose="02020603050405020304" pitchFamily="18" charset="0"/>
                          <a:cs typeface="Times New Roman" panose="02020603050405020304" pitchFamily="18" charset="0"/>
                        </a:rPr>
                        <a:t>Support Vector Machines</a:t>
                      </a:r>
                    </a:p>
                  </a:txBody>
                  <a:tcPr anchor="ctr" anchorCtr="1">
                    <a:solidFill>
                      <a:schemeClr val="accent1">
                        <a:lumMod val="40000"/>
                        <a:lumOff val="60000"/>
                      </a:schemeClr>
                    </a:solidFill>
                  </a:tcPr>
                </a:tc>
                <a:extLst>
                  <a:ext uri="{0D108BD9-81ED-4DB2-BD59-A6C34878D82A}">
                    <a16:rowId xmlns:a16="http://schemas.microsoft.com/office/drawing/2014/main" val="4052719618"/>
                  </a:ext>
                </a:extLst>
              </a:tr>
            </a:tbl>
          </a:graphicData>
        </a:graphic>
      </p:graphicFrame>
      <p:pic>
        <p:nvPicPr>
          <p:cNvPr id="1032" name="Picture 8">
            <a:extLst>
              <a:ext uri="{FF2B5EF4-FFF2-40B4-BE49-F238E27FC236}">
                <a16:creationId xmlns:a16="http://schemas.microsoft.com/office/drawing/2014/main" id="{3D4BAC9F-1152-C16F-E5F2-D4EDBCB53C7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843"/>
                    </a14:imgEffect>
                    <a14:imgEffect>
                      <a14:saturation sat="76000"/>
                    </a14:imgEffect>
                    <a14:imgEffect>
                      <a14:brightnessContrast bright="-6000" contrast="31000"/>
                    </a14:imgEffect>
                  </a14:imgLayer>
                </a14:imgProps>
              </a:ext>
              <a:ext uri="{28A0092B-C50C-407E-A947-70E740481C1C}">
                <a14:useLocalDpi xmlns:a14="http://schemas.microsoft.com/office/drawing/2010/main" val="0"/>
              </a:ext>
            </a:extLst>
          </a:blip>
          <a:srcRect/>
          <a:stretch>
            <a:fillRect/>
          </a:stretch>
        </p:blipFill>
        <p:spPr bwMode="auto">
          <a:xfrm>
            <a:off x="13138986" y="6809542"/>
            <a:ext cx="3699726" cy="233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72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1136</TotalTime>
  <Words>1107</Words>
  <Application>Microsoft Office PowerPoint</Application>
  <PresentationFormat>Custom</PresentationFormat>
  <Paragraphs>174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Satyanarayana Murthy Routhula</dc:creator>
  <cp:lastModifiedBy>Satyanarayana Murthy Routhula</cp:lastModifiedBy>
  <cp:revision>105</cp:revision>
  <dcterms:created xsi:type="dcterms:W3CDTF">2022-06-14T06:19:45Z</dcterms:created>
  <dcterms:modified xsi:type="dcterms:W3CDTF">2022-06-15T01:49:53Z</dcterms:modified>
</cp:coreProperties>
</file>