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8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6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9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4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0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5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1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0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8/23/2022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2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836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0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0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F69F52C-799C-52C8-5DAF-8FC6F3C024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4821" b="139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EC334-48A2-943F-36B4-99A81E6D8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4698" y="1736933"/>
            <a:ext cx="9149501" cy="3709452"/>
          </a:xfrm>
        </p:spPr>
        <p:txBody>
          <a:bodyPr>
            <a:normAutofit/>
          </a:bodyPr>
          <a:lstStyle/>
          <a:p>
            <a:r>
              <a:rPr lang="en-US" sz="4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Studying the Effect of Vectorization Techniques in Mix-Code (Hinglish Language) on Open-Source Data Using Machine Learning and Transfer Learning Methodology.</a:t>
            </a:r>
            <a:endParaRPr lang="en-IN" sz="4400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511848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494AD-175B-1FEE-14F0-5B4E5B19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Results – </a:t>
            </a:r>
            <a:r>
              <a:rPr lang="en-IN" dirty="0" err="1"/>
              <a:t>Kabita’s</a:t>
            </a:r>
            <a:r>
              <a:rPr lang="en-IN" dirty="0"/>
              <a:t> Dataset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962B293-E12B-AD43-A9C3-97A9F2FDF0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6579245"/>
              </p:ext>
            </p:extLst>
          </p:nvPr>
        </p:nvGraphicFramePr>
        <p:xfrm>
          <a:off x="845820" y="2434062"/>
          <a:ext cx="10767059" cy="3477616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4235281">
                  <a:extLst>
                    <a:ext uri="{9D8B030D-6E8A-4147-A177-3AD203B41FA5}">
                      <a16:colId xmlns:a16="http://schemas.microsoft.com/office/drawing/2014/main" val="2939410202"/>
                    </a:ext>
                  </a:extLst>
                </a:gridCol>
                <a:gridCol w="1174543">
                  <a:extLst>
                    <a:ext uri="{9D8B030D-6E8A-4147-A177-3AD203B41FA5}">
                      <a16:colId xmlns:a16="http://schemas.microsoft.com/office/drawing/2014/main" val="60618565"/>
                    </a:ext>
                  </a:extLst>
                </a:gridCol>
                <a:gridCol w="1510799">
                  <a:extLst>
                    <a:ext uri="{9D8B030D-6E8A-4147-A177-3AD203B41FA5}">
                      <a16:colId xmlns:a16="http://schemas.microsoft.com/office/drawing/2014/main" val="4031237047"/>
                    </a:ext>
                  </a:extLst>
                </a:gridCol>
                <a:gridCol w="1510798">
                  <a:extLst>
                    <a:ext uri="{9D8B030D-6E8A-4147-A177-3AD203B41FA5}">
                      <a16:colId xmlns:a16="http://schemas.microsoft.com/office/drawing/2014/main" val="207752605"/>
                    </a:ext>
                  </a:extLst>
                </a:gridCol>
                <a:gridCol w="1187994">
                  <a:extLst>
                    <a:ext uri="{9D8B030D-6E8A-4147-A177-3AD203B41FA5}">
                      <a16:colId xmlns:a16="http://schemas.microsoft.com/office/drawing/2014/main" val="508654094"/>
                    </a:ext>
                  </a:extLst>
                </a:gridCol>
                <a:gridCol w="1147644">
                  <a:extLst>
                    <a:ext uri="{9D8B030D-6E8A-4147-A177-3AD203B41FA5}">
                      <a16:colId xmlns:a16="http://schemas.microsoft.com/office/drawing/2014/main" val="4183248307"/>
                    </a:ext>
                  </a:extLst>
                </a:gridCol>
              </a:tblGrid>
              <a:tr h="868995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Vectorizer</a:t>
                      </a:r>
                      <a:endParaRPr lang="en-IN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35702" marT="135702" marB="1357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Model</a:t>
                      </a:r>
                      <a:endParaRPr lang="en-IN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35702" marT="135702" marB="1357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Accuracy</a:t>
                      </a:r>
                      <a:endParaRPr lang="en-IN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35702" marT="135702" marB="1357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Precision</a:t>
                      </a:r>
                      <a:endParaRPr lang="en-IN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35702" marT="135702" marB="1357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Recall</a:t>
                      </a:r>
                      <a:endParaRPr lang="en-IN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35702" marT="135702" marB="1357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F1-Score</a:t>
                      </a:r>
                      <a:endParaRPr lang="en-IN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35702" marT="135702" marB="1357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350045"/>
                  </a:ext>
                </a:extLst>
              </a:tr>
              <a:tr h="708101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Normalize Scaled </a:t>
                      </a:r>
                      <a:r>
                        <a:rPr lang="en-IN" sz="1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Verloop</a:t>
                      </a:r>
                      <a:r>
                        <a:rPr lang="en-IN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BERT Hinglish Sentence Transformer</a:t>
                      </a:r>
                      <a:endParaRPr lang="en-IN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SVM-RBF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0.82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0.82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0.82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0.82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795572"/>
                  </a:ext>
                </a:extLst>
              </a:tr>
              <a:tr h="708101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Standard Scaled </a:t>
                      </a:r>
                      <a:r>
                        <a:rPr lang="en-IN" sz="1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Verloop</a:t>
                      </a:r>
                      <a:r>
                        <a:rPr lang="en-IN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BERT Hinglish Sentence Transformer</a:t>
                      </a:r>
                      <a:endParaRPr lang="en-IN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SVM-RBF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0.82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0.82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0.82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0.82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460085"/>
                  </a:ext>
                </a:extLst>
              </a:tr>
              <a:tr h="708101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Standard Scaled Fine Tuned GPT Hinglish</a:t>
                      </a:r>
                      <a:endParaRPr lang="en-IN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SVM-RBF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0.81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0.81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0.81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0.81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98857"/>
                  </a:ext>
                </a:extLst>
              </a:tr>
              <a:tr h="48431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Verloop BERT Sentence Transformer</a:t>
                      </a:r>
                      <a:endParaRPr lang="en-IN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Logistic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0.79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0.79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0.79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0.79</a:t>
                      </a:r>
                      <a:endParaRPr lang="en-I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70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094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C4AB-4F0D-08C9-D449-B15595D51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1114"/>
            <a:ext cx="10058400" cy="1094828"/>
          </a:xfrm>
        </p:spPr>
        <p:txBody>
          <a:bodyPr/>
          <a:lstStyle/>
          <a:p>
            <a:pPr algn="ctr"/>
            <a:r>
              <a:rPr lang="en-IN"/>
              <a:t>AUC-ROC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A071FA4-0926-FBA9-6DEE-E7415286AE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35" y="1188782"/>
            <a:ext cx="4845596" cy="258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53B9942-40A4-80E0-DDFD-6289E43B9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88782"/>
            <a:ext cx="49720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0FE27BF-A914-8938-1B0E-28DC2AB61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35" y="3836732"/>
            <a:ext cx="49720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2D6816E6-7007-F135-A270-FDEFB5BA5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0" y="3836732"/>
            <a:ext cx="49720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000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494AD-175B-1FEE-14F0-5B4E5B19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Results – Nisha’s Dataset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962B293-E12B-AD43-A9C3-97A9F2FDF0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115074"/>
              </p:ext>
            </p:extLst>
          </p:nvPr>
        </p:nvGraphicFramePr>
        <p:xfrm>
          <a:off x="845820" y="2434062"/>
          <a:ext cx="10767059" cy="3671744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4235281">
                  <a:extLst>
                    <a:ext uri="{9D8B030D-6E8A-4147-A177-3AD203B41FA5}">
                      <a16:colId xmlns:a16="http://schemas.microsoft.com/office/drawing/2014/main" val="2939410202"/>
                    </a:ext>
                  </a:extLst>
                </a:gridCol>
                <a:gridCol w="1174543">
                  <a:extLst>
                    <a:ext uri="{9D8B030D-6E8A-4147-A177-3AD203B41FA5}">
                      <a16:colId xmlns:a16="http://schemas.microsoft.com/office/drawing/2014/main" val="60618565"/>
                    </a:ext>
                  </a:extLst>
                </a:gridCol>
                <a:gridCol w="1510799">
                  <a:extLst>
                    <a:ext uri="{9D8B030D-6E8A-4147-A177-3AD203B41FA5}">
                      <a16:colId xmlns:a16="http://schemas.microsoft.com/office/drawing/2014/main" val="4031237047"/>
                    </a:ext>
                  </a:extLst>
                </a:gridCol>
                <a:gridCol w="1510798">
                  <a:extLst>
                    <a:ext uri="{9D8B030D-6E8A-4147-A177-3AD203B41FA5}">
                      <a16:colId xmlns:a16="http://schemas.microsoft.com/office/drawing/2014/main" val="207752605"/>
                    </a:ext>
                  </a:extLst>
                </a:gridCol>
                <a:gridCol w="1187994">
                  <a:extLst>
                    <a:ext uri="{9D8B030D-6E8A-4147-A177-3AD203B41FA5}">
                      <a16:colId xmlns:a16="http://schemas.microsoft.com/office/drawing/2014/main" val="508654094"/>
                    </a:ext>
                  </a:extLst>
                </a:gridCol>
                <a:gridCol w="1147644">
                  <a:extLst>
                    <a:ext uri="{9D8B030D-6E8A-4147-A177-3AD203B41FA5}">
                      <a16:colId xmlns:a16="http://schemas.microsoft.com/office/drawing/2014/main" val="4183248307"/>
                    </a:ext>
                  </a:extLst>
                </a:gridCol>
              </a:tblGrid>
              <a:tr h="868995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Vectorizer</a:t>
                      </a:r>
                      <a:endParaRPr lang="en-IN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35702" marT="135702" marB="1357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Model</a:t>
                      </a:r>
                      <a:endParaRPr lang="en-IN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35702" marT="135702" marB="1357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Accuracy</a:t>
                      </a:r>
                      <a:endParaRPr lang="en-IN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35702" marT="135702" marB="1357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Precision</a:t>
                      </a:r>
                      <a:endParaRPr lang="en-IN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35702" marT="135702" marB="1357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Recall</a:t>
                      </a:r>
                      <a:endParaRPr lang="en-IN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35702" marT="135702" marB="1357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F1-Score</a:t>
                      </a:r>
                      <a:endParaRPr lang="en-IN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35702" marT="135702" marB="1357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350045"/>
                  </a:ext>
                </a:extLst>
              </a:tr>
              <a:tr h="708101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Normalize Scaled </a:t>
                      </a:r>
                      <a:r>
                        <a:rPr lang="en-IN" sz="1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Verloop</a:t>
                      </a:r>
                      <a:r>
                        <a:rPr lang="en-IN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BERT Hinglish Sentence Transformer</a:t>
                      </a:r>
                      <a:endParaRPr lang="en-IN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SVM-RBF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0.77</a:t>
                      </a:r>
                      <a:endParaRPr lang="en-I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0.77</a:t>
                      </a:r>
                      <a:endParaRPr lang="en-I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0.77</a:t>
                      </a:r>
                      <a:endParaRPr lang="en-I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0.77</a:t>
                      </a:r>
                      <a:endParaRPr lang="en-I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795572"/>
                  </a:ext>
                </a:extLst>
              </a:tr>
              <a:tr h="708101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Standard Scaled </a:t>
                      </a:r>
                      <a:r>
                        <a:rPr lang="en-IN" sz="1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Verloop</a:t>
                      </a:r>
                      <a:r>
                        <a:rPr lang="en-IN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BERT Hinglish Sentence Transformer</a:t>
                      </a:r>
                      <a:endParaRPr lang="en-IN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SVM-RBF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0.78</a:t>
                      </a:r>
                      <a:endParaRPr lang="en-I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0.78</a:t>
                      </a:r>
                      <a:endParaRPr lang="en-I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0.78</a:t>
                      </a:r>
                      <a:endParaRPr lang="en-I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0.78</a:t>
                      </a:r>
                      <a:endParaRPr lang="en-I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460085"/>
                  </a:ext>
                </a:extLst>
              </a:tr>
              <a:tr h="708101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Normalize Scaled XLM Base Sentence Transformer</a:t>
                      </a:r>
                      <a:endParaRPr lang="en-IN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SVM-RBF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0.78</a:t>
                      </a:r>
                      <a:endParaRPr lang="en-I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0.77</a:t>
                      </a:r>
                      <a:endParaRPr lang="en-I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0.78</a:t>
                      </a:r>
                      <a:endParaRPr lang="en-I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0.77</a:t>
                      </a:r>
                      <a:endParaRPr lang="en-I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98857"/>
                  </a:ext>
                </a:extLst>
              </a:tr>
              <a:tr h="48431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Standard Scaled XLM Base Sentence Transformer</a:t>
                      </a:r>
                      <a:endParaRPr lang="en-IN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SVM-RBF</a:t>
                      </a:r>
                    </a:p>
                  </a:txBody>
                  <a:tcPr marL="226170" marR="117608" marT="117608" marB="1176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0.78</a:t>
                      </a:r>
                      <a:endParaRPr lang="en-I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0.78</a:t>
                      </a:r>
                      <a:endParaRPr lang="en-I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0.78</a:t>
                      </a:r>
                      <a:endParaRPr lang="en-I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0.78</a:t>
                      </a:r>
                      <a:endParaRPr lang="en-I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70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488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C4AB-4F0D-08C9-D449-B15595D51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1114"/>
            <a:ext cx="10058400" cy="1094828"/>
          </a:xfrm>
        </p:spPr>
        <p:txBody>
          <a:bodyPr/>
          <a:lstStyle/>
          <a:p>
            <a:pPr algn="ctr"/>
            <a:r>
              <a:rPr lang="en-IN" dirty="0"/>
              <a:t>AUC-ROC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370A922-9A1C-4BB6-12C7-B739D2AE5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" y="1019175"/>
            <a:ext cx="49720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A182AB6-BAC5-3FCE-A12A-022165BBC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0" y="1019175"/>
            <a:ext cx="49720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18C4C7B3-4086-07C0-9126-FE947D90D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" y="3808095"/>
            <a:ext cx="49720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355510A0-327D-BB7C-FAB3-9E01ABDE1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0" y="3808095"/>
            <a:ext cx="49720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3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8">
            <a:extLst>
              <a:ext uri="{FF2B5EF4-FFF2-40B4-BE49-F238E27FC236}">
                <a16:creationId xmlns:a16="http://schemas.microsoft.com/office/drawing/2014/main" id="{7203729A-66E4-4139-B3DB-CECEF6DA5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448B0185-BF60-40FC-A3B6-BF883AD4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75FF99E5-A26E-4AC8-AA09-A9F829E3A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3EB84-870C-4C21-0825-BE57CE29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19" y="891241"/>
            <a:ext cx="3939084" cy="5075519"/>
          </a:xfrm>
        </p:spPr>
        <p:txBody>
          <a:bodyPr>
            <a:normAutofit/>
          </a:bodyPr>
          <a:lstStyle/>
          <a:p>
            <a:pPr algn="r"/>
            <a:r>
              <a:rPr lang="en-IN" sz="4000" dirty="0"/>
              <a:t>Introduction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5AEE14-4971-4A17-9134-2678A90F2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9078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0EFD2-A2B0-20A9-2B62-852E4D633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2" y="891241"/>
            <a:ext cx="5978834" cy="5075519"/>
          </a:xfrm>
        </p:spPr>
        <p:txBody>
          <a:bodyPr anchor="ctr">
            <a:normAutofit/>
          </a:bodyPr>
          <a:lstStyle/>
          <a:p>
            <a:r>
              <a:rPr lang="en-IN" sz="2800" i="1" dirty="0"/>
              <a:t>Sentiment Analysis</a:t>
            </a:r>
          </a:p>
          <a:p>
            <a:r>
              <a:rPr lang="en-IN" sz="2800" i="1" dirty="0"/>
              <a:t>Natural Language Processing</a:t>
            </a:r>
          </a:p>
          <a:p>
            <a:r>
              <a:rPr lang="en-IN" sz="2800" i="1" dirty="0"/>
              <a:t>YouTube Comments</a:t>
            </a:r>
          </a:p>
          <a:p>
            <a:r>
              <a:rPr lang="en-IN" sz="2800" i="1" dirty="0"/>
              <a:t>Help the YouTubers to know the intention of viewers</a:t>
            </a:r>
          </a:p>
          <a:p>
            <a:r>
              <a:rPr lang="en-IN" sz="2800" i="1" dirty="0"/>
              <a:t>Mix-Code</a:t>
            </a:r>
          </a:p>
          <a:p>
            <a:r>
              <a:rPr lang="en-IN" sz="2800" i="1" dirty="0"/>
              <a:t>Hinglish</a:t>
            </a:r>
          </a:p>
        </p:txBody>
      </p:sp>
    </p:spTree>
    <p:extLst>
      <p:ext uri="{BB962C8B-B14F-4D97-AF65-F5344CB8AC3E}">
        <p14:creationId xmlns:p14="http://schemas.microsoft.com/office/powerpoint/2010/main" val="230866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03729A-66E4-4139-B3DB-CECEF6DA5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8B0185-BF60-40FC-A3B6-BF883AD4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F99E5-A26E-4AC8-AA09-A9F829E3A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0A8D0-3167-DA4A-472E-8B670783B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19" y="891241"/>
            <a:ext cx="3939084" cy="5075519"/>
          </a:xfrm>
        </p:spPr>
        <p:txBody>
          <a:bodyPr>
            <a:normAutofit/>
          </a:bodyPr>
          <a:lstStyle/>
          <a:p>
            <a:pPr algn="r"/>
            <a:r>
              <a:rPr lang="en-IN" sz="4000"/>
              <a:t>Methodology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5AEE14-4971-4A17-9134-2678A90F2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9078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56198-3256-A45F-DB5C-9C91D9820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2" y="891241"/>
            <a:ext cx="5978834" cy="5075519"/>
          </a:xfrm>
        </p:spPr>
        <p:txBody>
          <a:bodyPr anchor="ctr">
            <a:noAutofit/>
          </a:bodyPr>
          <a:lstStyle/>
          <a:p>
            <a:r>
              <a:rPr lang="en-IN" sz="2400" i="1" dirty="0"/>
              <a:t>Data collected from 2 famous cooking channels – </a:t>
            </a:r>
            <a:r>
              <a:rPr lang="en-IN" sz="2400" i="1" dirty="0" err="1"/>
              <a:t>Kabita’s</a:t>
            </a:r>
            <a:r>
              <a:rPr lang="en-IN" sz="2400" i="1" dirty="0"/>
              <a:t> Kitchen and Nisha</a:t>
            </a:r>
          </a:p>
          <a:p>
            <a:r>
              <a:rPr lang="en-IN" sz="2400" i="1" dirty="0"/>
              <a:t>Data Cleaning</a:t>
            </a:r>
          </a:p>
          <a:p>
            <a:r>
              <a:rPr lang="en-IN" sz="2400" i="1" dirty="0"/>
              <a:t>Data Visualization</a:t>
            </a:r>
          </a:p>
          <a:p>
            <a:r>
              <a:rPr lang="en-IN" sz="2400" i="1" dirty="0"/>
              <a:t>Vectorization</a:t>
            </a:r>
          </a:p>
          <a:p>
            <a:r>
              <a:rPr lang="en-IN" sz="2400" i="1" dirty="0"/>
              <a:t>Feature Scaling</a:t>
            </a:r>
          </a:p>
          <a:p>
            <a:r>
              <a:rPr lang="en-IN" sz="2400" i="1" dirty="0"/>
              <a:t>Component Analysis</a:t>
            </a:r>
          </a:p>
          <a:p>
            <a:r>
              <a:rPr lang="en-IN" sz="2400" i="1" dirty="0"/>
              <a:t>Machine Learning</a:t>
            </a:r>
          </a:p>
          <a:p>
            <a:r>
              <a:rPr lang="en-IN" sz="2400" i="1" dirty="0"/>
              <a:t>Hyper-Parameter Tuning</a:t>
            </a:r>
          </a:p>
          <a:p>
            <a:r>
              <a:rPr lang="en-IN" sz="2400" i="1" dirty="0"/>
              <a:t>Evaluation and Results</a:t>
            </a:r>
          </a:p>
        </p:txBody>
      </p:sp>
    </p:spTree>
    <p:extLst>
      <p:ext uri="{BB962C8B-B14F-4D97-AF65-F5344CB8AC3E}">
        <p14:creationId xmlns:p14="http://schemas.microsoft.com/office/powerpoint/2010/main" val="211447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DE900-9482-4B5C-AD4E-A47492A6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3974"/>
            <a:ext cx="10058400" cy="1371600"/>
          </a:xfrm>
        </p:spPr>
        <p:txBody>
          <a:bodyPr/>
          <a:lstStyle/>
          <a:p>
            <a:pPr algn="ctr"/>
            <a:r>
              <a:rPr lang="en-IN" dirty="0"/>
              <a:t>Vectorizations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C2192-A1C4-4640-4439-9D41EA4B0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1" y="3406140"/>
            <a:ext cx="4339590" cy="27864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500" b="1" i="1" u="sng" dirty="0"/>
              <a:t>Sentence Transformers</a:t>
            </a:r>
            <a:endParaRPr lang="en-IN" sz="1500" b="1" i="1" dirty="0"/>
          </a:p>
          <a:p>
            <a:pPr marL="0" indent="0" algn="ctr">
              <a:buNone/>
            </a:pPr>
            <a:r>
              <a:rPr lang="en-IN" sz="1500" i="1" dirty="0"/>
              <a:t>BERT Base</a:t>
            </a:r>
          </a:p>
          <a:p>
            <a:pPr marL="0" indent="0" algn="ctr">
              <a:buNone/>
            </a:pPr>
            <a:r>
              <a:rPr lang="en-IN" sz="1500" i="1" dirty="0"/>
              <a:t>Ganesh BERT</a:t>
            </a:r>
          </a:p>
          <a:p>
            <a:pPr marL="0" indent="0" algn="ctr">
              <a:buNone/>
            </a:pPr>
            <a:r>
              <a:rPr lang="en-IN" sz="1500" i="1" dirty="0"/>
              <a:t>Narasimha Distil BERT</a:t>
            </a:r>
          </a:p>
          <a:p>
            <a:pPr marL="0" indent="0" algn="ctr">
              <a:buNone/>
            </a:pPr>
            <a:r>
              <a:rPr lang="en-IN" sz="1500" i="1" dirty="0" err="1"/>
              <a:t>Verloop</a:t>
            </a:r>
            <a:r>
              <a:rPr lang="en-IN" sz="1500" i="1" dirty="0"/>
              <a:t> BERT</a:t>
            </a:r>
          </a:p>
          <a:p>
            <a:pPr marL="0" indent="0" algn="ctr">
              <a:buNone/>
            </a:pPr>
            <a:r>
              <a:rPr lang="en-IN" sz="1500" i="1" dirty="0"/>
              <a:t>GPT Base</a:t>
            </a:r>
          </a:p>
          <a:p>
            <a:pPr marL="0" indent="0" algn="ctr">
              <a:buNone/>
            </a:pPr>
            <a:r>
              <a:rPr lang="en-IN" sz="1500" i="1" dirty="0"/>
              <a:t>XLM Base</a:t>
            </a:r>
          </a:p>
          <a:p>
            <a:pPr marL="0" indent="0" algn="ctr">
              <a:buNone/>
            </a:pPr>
            <a:endParaRPr lang="en-IN" sz="1500" i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4EF086-55AA-2166-551B-5A30C1AD02B7}"/>
              </a:ext>
            </a:extLst>
          </p:cNvPr>
          <p:cNvSpPr txBox="1">
            <a:spLocks/>
          </p:cNvSpPr>
          <p:nvPr/>
        </p:nvSpPr>
        <p:spPr>
          <a:xfrm>
            <a:off x="6766560" y="3429000"/>
            <a:ext cx="3890010" cy="2434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500" b="1" i="1" u="sng" dirty="0"/>
              <a:t>Fine Tuned Transformers</a:t>
            </a:r>
            <a:endParaRPr lang="en-IN" sz="1500" b="1" i="1" dirty="0"/>
          </a:p>
          <a:p>
            <a:pPr marL="0" indent="0" algn="ctr">
              <a:buNone/>
            </a:pPr>
            <a:r>
              <a:rPr lang="en-IN" sz="1500" i="1" dirty="0"/>
              <a:t>BERT Base</a:t>
            </a:r>
          </a:p>
          <a:p>
            <a:pPr marL="0" indent="0" algn="ctr">
              <a:buNone/>
            </a:pPr>
            <a:r>
              <a:rPr lang="en-IN" sz="1500" i="1" dirty="0"/>
              <a:t>BERT Hinglish</a:t>
            </a:r>
          </a:p>
          <a:p>
            <a:pPr marL="0" indent="0" algn="ctr">
              <a:buNone/>
            </a:pPr>
            <a:r>
              <a:rPr lang="en-IN" sz="1500" i="1" dirty="0"/>
              <a:t>GPT Base</a:t>
            </a:r>
          </a:p>
          <a:p>
            <a:pPr marL="0" indent="0" algn="ctr">
              <a:buNone/>
            </a:pPr>
            <a:r>
              <a:rPr lang="en-IN" sz="1500" i="1" dirty="0"/>
              <a:t>GPT Hinglish</a:t>
            </a:r>
          </a:p>
          <a:p>
            <a:pPr marL="0" indent="0" algn="ctr">
              <a:buNone/>
            </a:pPr>
            <a:r>
              <a:rPr lang="en-IN" sz="1500" i="1" dirty="0"/>
              <a:t>XLM Base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1D1DA0-072F-6A08-5207-DC70A068EC89}"/>
              </a:ext>
            </a:extLst>
          </p:cNvPr>
          <p:cNvSpPr txBox="1">
            <a:spLocks/>
          </p:cNvSpPr>
          <p:nvPr/>
        </p:nvSpPr>
        <p:spPr>
          <a:xfrm>
            <a:off x="3926205" y="1684020"/>
            <a:ext cx="4339590" cy="1493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IN" sz="1500" b="1" i="1" u="sng" dirty="0"/>
              <a:t>Bag of Words</a:t>
            </a:r>
            <a:endParaRPr lang="en-IN" sz="1500" b="1" i="1" dirty="0"/>
          </a:p>
          <a:p>
            <a:pPr marL="0" indent="0" algn="ctr">
              <a:buNone/>
            </a:pPr>
            <a:r>
              <a:rPr lang="en-IN" sz="1500" i="1" dirty="0"/>
              <a:t>Term Frequency – Inverse Document Frequency</a:t>
            </a:r>
          </a:p>
          <a:p>
            <a:pPr marL="0" indent="0" algn="ctr">
              <a:buNone/>
            </a:pPr>
            <a:r>
              <a:rPr lang="en-IN" sz="1500" i="1" dirty="0"/>
              <a:t>Count Vectorizer</a:t>
            </a:r>
          </a:p>
          <a:p>
            <a:pPr marL="0" indent="0" algn="ctr">
              <a:buNone/>
            </a:pPr>
            <a:r>
              <a:rPr lang="en-IN" sz="1500" i="1" dirty="0"/>
              <a:t>Term Frequency Vectorizer</a:t>
            </a:r>
          </a:p>
          <a:p>
            <a:pPr algn="ctr"/>
            <a:endParaRPr lang="en-IN" sz="1500" i="1" dirty="0"/>
          </a:p>
        </p:txBody>
      </p:sp>
    </p:spTree>
    <p:extLst>
      <p:ext uri="{BB962C8B-B14F-4D97-AF65-F5344CB8AC3E}">
        <p14:creationId xmlns:p14="http://schemas.microsoft.com/office/powerpoint/2010/main" val="2783527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03729A-66E4-4139-B3DB-CECEF6DA5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8B0185-BF60-40FC-A3B6-BF883AD4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F99E5-A26E-4AC8-AA09-A9F829E3A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15340-5F45-7701-397A-F09AB921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19" y="891241"/>
            <a:ext cx="3939084" cy="5075519"/>
          </a:xfrm>
        </p:spPr>
        <p:txBody>
          <a:bodyPr>
            <a:normAutofit/>
          </a:bodyPr>
          <a:lstStyle/>
          <a:p>
            <a:pPr algn="r"/>
            <a:r>
              <a:rPr lang="en-IN" sz="4400" dirty="0"/>
              <a:t>Feature Scaling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5AEE14-4971-4A17-9134-2678A90F2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9078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78E17-C5A2-17EC-D8AB-E33F0460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2" y="891241"/>
            <a:ext cx="5978834" cy="5075519"/>
          </a:xfrm>
        </p:spPr>
        <p:txBody>
          <a:bodyPr anchor="ctr">
            <a:normAutofit/>
          </a:bodyPr>
          <a:lstStyle/>
          <a:p>
            <a:r>
              <a:rPr lang="en-IN" sz="2400" i="1" dirty="0"/>
              <a:t>Min-Max</a:t>
            </a:r>
          </a:p>
          <a:p>
            <a:r>
              <a:rPr lang="en-IN" sz="2400" i="1" dirty="0"/>
              <a:t>Standard Scaler</a:t>
            </a:r>
          </a:p>
          <a:p>
            <a:r>
              <a:rPr lang="en-IN" sz="2400" i="1" dirty="0"/>
              <a:t>Normalized Scaler</a:t>
            </a:r>
          </a:p>
        </p:txBody>
      </p:sp>
    </p:spTree>
    <p:extLst>
      <p:ext uri="{BB962C8B-B14F-4D97-AF65-F5344CB8AC3E}">
        <p14:creationId xmlns:p14="http://schemas.microsoft.com/office/powerpoint/2010/main" val="184461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03729A-66E4-4139-B3DB-CECEF6DA5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8B0185-BF60-40FC-A3B6-BF883AD4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F99E5-A26E-4AC8-AA09-A9F829E3A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6C4B4-8310-B6C2-09ED-637694AA0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19" y="891241"/>
            <a:ext cx="3939084" cy="5075519"/>
          </a:xfrm>
        </p:spPr>
        <p:txBody>
          <a:bodyPr>
            <a:normAutofit/>
          </a:bodyPr>
          <a:lstStyle/>
          <a:p>
            <a:pPr algn="r"/>
            <a:r>
              <a:rPr lang="en-IN" sz="4000" dirty="0"/>
              <a:t>Dimension Reduction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5AEE14-4971-4A17-9134-2678A90F2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9078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1BAF7-3CDE-65E6-6387-26B8E6061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2" y="891241"/>
            <a:ext cx="5978834" cy="5075519"/>
          </a:xfrm>
        </p:spPr>
        <p:txBody>
          <a:bodyPr anchor="ctr">
            <a:normAutofit/>
          </a:bodyPr>
          <a:lstStyle/>
          <a:p>
            <a:r>
              <a:rPr lang="en-IN" sz="2400" i="1" dirty="0"/>
              <a:t>Principal Component Analysis</a:t>
            </a:r>
          </a:p>
          <a:p>
            <a:r>
              <a:rPr lang="en-IN" sz="2400" i="1" dirty="0"/>
              <a:t>Independent Component Analysis</a:t>
            </a:r>
          </a:p>
        </p:txBody>
      </p:sp>
    </p:spTree>
    <p:extLst>
      <p:ext uri="{BB962C8B-B14F-4D97-AF65-F5344CB8AC3E}">
        <p14:creationId xmlns:p14="http://schemas.microsoft.com/office/powerpoint/2010/main" val="136510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F90BEF-F5C9-43BB-9FED-780B2E802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B41FD-D897-4F21-A5F3-254C563DC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F628E5-F145-4719-B240-F9D1B2D50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313569-E3B6-F49E-0A8F-F5F11B9A1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9946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Machine Learning - Classification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275AB6-03C4-EAE7-B4B9-ECD2B41F6C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148616"/>
              </p:ext>
            </p:extLst>
          </p:nvPr>
        </p:nvGraphicFramePr>
        <p:xfrm>
          <a:off x="1633206" y="1907286"/>
          <a:ext cx="8925587" cy="3530600"/>
        </p:xfrm>
        <a:graphic>
          <a:graphicData uri="http://schemas.openxmlformats.org/drawingml/2006/table">
            <a:tbl>
              <a:tblPr firstRow="1" firstCol="1" bandRow="1"/>
              <a:tblGrid>
                <a:gridCol w="4428843">
                  <a:extLst>
                    <a:ext uri="{9D8B030D-6E8A-4147-A177-3AD203B41FA5}">
                      <a16:colId xmlns:a16="http://schemas.microsoft.com/office/drawing/2014/main" val="1022206458"/>
                    </a:ext>
                  </a:extLst>
                </a:gridCol>
                <a:gridCol w="4496744">
                  <a:extLst>
                    <a:ext uri="{9D8B030D-6E8A-4147-A177-3AD203B41FA5}">
                      <a16:colId xmlns:a16="http://schemas.microsoft.com/office/drawing/2014/main" val="650103778"/>
                    </a:ext>
                  </a:extLst>
                </a:gridCol>
              </a:tblGrid>
              <a:tr h="17653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Parametric models</a:t>
                      </a:r>
                      <a:endParaRPr lang="en-IN" sz="3000" b="0" i="1" u="none" strike="noStrike" dirty="0">
                        <a:effectLst/>
                        <a:latin typeface="+mn-lt"/>
                      </a:endParaRPr>
                    </a:p>
                  </a:txBody>
                  <a:tcPr marL="113308" marR="113308" marT="15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IN" sz="3000" b="0" i="1" u="none" strike="noStrike">
                        <a:effectLst/>
                        <a:latin typeface="+mn-lt"/>
                      </a:endParaRPr>
                    </a:p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Bernoulli Naïve Bayes</a:t>
                      </a:r>
                      <a:endParaRPr lang="en-IN" sz="3000" b="0" i="1" u="none" strike="noStrike">
                        <a:effectLst/>
                        <a:latin typeface="+mn-lt"/>
                      </a:endParaRPr>
                    </a:p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Gaussian Naïve Bayes</a:t>
                      </a:r>
                      <a:endParaRPr lang="en-IN" sz="3000" b="0" i="1" u="none" strike="noStrike">
                        <a:effectLst/>
                        <a:latin typeface="+mn-lt"/>
                      </a:endParaRPr>
                    </a:p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Multinomial Naïve Bayes</a:t>
                      </a:r>
                      <a:endParaRPr lang="en-IN" sz="3000" b="0" i="1" u="none" strike="noStrike">
                        <a:effectLst/>
                        <a:latin typeface="+mn-lt"/>
                      </a:endParaRPr>
                    </a:p>
                  </a:txBody>
                  <a:tcPr marL="113308" marR="113308" marT="15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204843"/>
                  </a:ext>
                </a:extLst>
              </a:tr>
              <a:tr h="17653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Non-parametric models</a:t>
                      </a:r>
                      <a:endParaRPr lang="en-IN" sz="3000" b="0" i="1" u="none" strike="noStrike" dirty="0">
                        <a:effectLst/>
                        <a:latin typeface="+mn-lt"/>
                      </a:endParaRPr>
                    </a:p>
                  </a:txBody>
                  <a:tcPr marL="113308" marR="113308" marT="15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IN" sz="3000" b="0" i="1" u="none" strike="noStrike" dirty="0">
                        <a:effectLst/>
                        <a:latin typeface="+mn-lt"/>
                      </a:endParaRPr>
                    </a:p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IN" sz="3000" b="0" i="1" u="none" strike="noStrike" dirty="0">
                        <a:effectLst/>
                        <a:latin typeface="+mn-lt"/>
                      </a:endParaRPr>
                    </a:p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K-Nearest </a:t>
                      </a:r>
                      <a:r>
                        <a:rPr lang="en-IN" sz="18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Neighbors</a:t>
                      </a:r>
                      <a:endParaRPr lang="en-IN" sz="3000" b="0" i="1" u="none" strike="noStrike" dirty="0">
                        <a:effectLst/>
                        <a:latin typeface="+mn-lt"/>
                      </a:endParaRPr>
                    </a:p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 Vector Machines</a:t>
                      </a:r>
                      <a:endParaRPr lang="en-IN" sz="3000" b="0" i="1" u="none" strike="noStrike" dirty="0">
                        <a:effectLst/>
                        <a:latin typeface="+mn-lt"/>
                      </a:endParaRPr>
                    </a:p>
                  </a:txBody>
                  <a:tcPr marL="113308" marR="113308" marT="15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887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22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03729A-66E4-4139-B3DB-CECEF6DA5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8B0185-BF60-40FC-A3B6-BF883AD4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F99E5-A26E-4AC8-AA09-A9F829E3A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2B71E-8F33-D55B-51BF-F32083228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19" y="891241"/>
            <a:ext cx="3939084" cy="5075519"/>
          </a:xfrm>
        </p:spPr>
        <p:txBody>
          <a:bodyPr>
            <a:normAutofit/>
          </a:bodyPr>
          <a:lstStyle/>
          <a:p>
            <a:pPr algn="r"/>
            <a:r>
              <a:rPr lang="en-IN" sz="4000" dirty="0"/>
              <a:t>Hyper-Parameter Tuning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5AEE14-4971-4A17-9134-2678A90F2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9078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17F8E-EA18-2614-5383-A28264EDE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2" y="891241"/>
            <a:ext cx="5978834" cy="5075519"/>
          </a:xfrm>
        </p:spPr>
        <p:txBody>
          <a:bodyPr anchor="ctr">
            <a:normAutofit/>
          </a:bodyPr>
          <a:lstStyle/>
          <a:p>
            <a:r>
              <a:rPr lang="en-IN" sz="2800" i="1" dirty="0"/>
              <a:t>Random Search CV</a:t>
            </a:r>
          </a:p>
          <a:p>
            <a:r>
              <a:rPr lang="en-IN" sz="2800" i="1" dirty="0"/>
              <a:t>Grid Search CV</a:t>
            </a:r>
          </a:p>
        </p:txBody>
      </p:sp>
    </p:spTree>
    <p:extLst>
      <p:ext uri="{BB962C8B-B14F-4D97-AF65-F5344CB8AC3E}">
        <p14:creationId xmlns:p14="http://schemas.microsoft.com/office/powerpoint/2010/main" val="3810665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03729A-66E4-4139-B3DB-CECEF6DA5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8B0185-BF60-40FC-A3B6-BF883AD4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F99E5-A26E-4AC8-AA09-A9F829E3A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0F7C7-F5BB-EF7C-E925-84832186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19" y="891241"/>
            <a:ext cx="3939084" cy="5075519"/>
          </a:xfrm>
        </p:spPr>
        <p:txBody>
          <a:bodyPr>
            <a:normAutofit/>
          </a:bodyPr>
          <a:lstStyle/>
          <a:p>
            <a:pPr algn="r"/>
            <a:r>
              <a:rPr lang="en-IN" sz="4000" dirty="0"/>
              <a:t>Evaluation Metrics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5AEE14-4971-4A17-9134-2678A90F2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9078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18D62-90BC-1190-A192-7735EDEBD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2" y="891241"/>
            <a:ext cx="5978834" cy="50755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800" i="1" dirty="0"/>
              <a:t>Classification Report</a:t>
            </a:r>
          </a:p>
          <a:p>
            <a:r>
              <a:rPr lang="en-IN" sz="1800" i="1" dirty="0"/>
              <a:t>Accuracy</a:t>
            </a:r>
          </a:p>
          <a:p>
            <a:r>
              <a:rPr lang="en-IN" sz="1800" i="1" dirty="0"/>
              <a:t>Precision</a:t>
            </a:r>
          </a:p>
          <a:p>
            <a:r>
              <a:rPr lang="en-IN" sz="1800" i="1" dirty="0"/>
              <a:t>Recall</a:t>
            </a:r>
          </a:p>
          <a:p>
            <a:r>
              <a:rPr lang="en-IN" sz="1800" i="1" dirty="0"/>
              <a:t>F1-Score</a:t>
            </a:r>
          </a:p>
          <a:p>
            <a:r>
              <a:rPr lang="en-IN" sz="1800" i="1" dirty="0"/>
              <a:t>AUC-ROC</a:t>
            </a:r>
          </a:p>
          <a:p>
            <a:endParaRPr lang="en-IN" sz="1800" i="1" dirty="0"/>
          </a:p>
        </p:txBody>
      </p:sp>
    </p:spTree>
    <p:extLst>
      <p:ext uri="{BB962C8B-B14F-4D97-AF65-F5344CB8AC3E}">
        <p14:creationId xmlns:p14="http://schemas.microsoft.com/office/powerpoint/2010/main" val="1696720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RightStep">
      <a:dk1>
        <a:srgbClr val="000000"/>
      </a:dk1>
      <a:lt1>
        <a:srgbClr val="FFFFFF"/>
      </a:lt1>
      <a:dk2>
        <a:srgbClr val="1C2F31"/>
      </a:dk2>
      <a:lt2>
        <a:srgbClr val="F2F0F3"/>
      </a:lt2>
      <a:accent1>
        <a:srgbClr val="77B12B"/>
      </a:accent1>
      <a:accent2>
        <a:srgbClr val="37B720"/>
      </a:accent2>
      <a:accent3>
        <a:srgbClr val="2CB951"/>
      </a:accent3>
      <a:accent4>
        <a:srgbClr val="1FB484"/>
      </a:accent4>
      <a:accent5>
        <a:srgbClr val="2EB1BF"/>
      </a:accent5>
      <a:accent6>
        <a:srgbClr val="2374C9"/>
      </a:accent6>
      <a:hlink>
        <a:srgbClr val="8C5EC9"/>
      </a:hlink>
      <a:folHlink>
        <a:srgbClr val="7F7F7F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286</Words>
  <Application>Microsoft Office PowerPoint</Application>
  <PresentationFormat>Widescreen</PresentationFormat>
  <Paragraphs>128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Garamond</vt:lpstr>
      <vt:lpstr>Georgia Pro</vt:lpstr>
      <vt:lpstr>Georgia Pro Cond Black</vt:lpstr>
      <vt:lpstr>Times New Roman</vt:lpstr>
      <vt:lpstr>SavonVTI</vt:lpstr>
      <vt:lpstr>Studying the Effect of Vectorization Techniques in Mix-Code (Hinglish Language) on Open-Source Data Using Machine Learning and Transfer Learning Methodology.</vt:lpstr>
      <vt:lpstr>Introduction</vt:lpstr>
      <vt:lpstr>Methodology</vt:lpstr>
      <vt:lpstr>Vectorizations</vt:lpstr>
      <vt:lpstr>Feature Scaling</vt:lpstr>
      <vt:lpstr>Dimension Reduction</vt:lpstr>
      <vt:lpstr>Machine Learning - Classification</vt:lpstr>
      <vt:lpstr>Hyper-Parameter Tuning</vt:lpstr>
      <vt:lpstr>Evaluation Metrics</vt:lpstr>
      <vt:lpstr>Results – Kabita’s Dataset</vt:lpstr>
      <vt:lpstr>AUC-ROC</vt:lpstr>
      <vt:lpstr>Results – Nisha’s Dataset</vt:lpstr>
      <vt:lpstr>AUC-ROC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Studying the Effect of Vectorization Techniques in Mix-Code (Hinglish Language) on Open-Source Data Using Machine Learning and Transfer Learning Methodology.</dc:title>
  <dc:creator>Satyanarayana Murthy Routhula</dc:creator>
  <cp:lastModifiedBy>Satyanarayana Murthy Routhula</cp:lastModifiedBy>
  <cp:revision>22</cp:revision>
  <dcterms:created xsi:type="dcterms:W3CDTF">2022-08-22T23:51:24Z</dcterms:created>
  <dcterms:modified xsi:type="dcterms:W3CDTF">2022-08-23T01:09:00Z</dcterms:modified>
</cp:coreProperties>
</file>