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 Condense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BAF7B8-AC0D-499D-9A1E-4281B2E87D1A}">
  <a:tblStyle styleId="{46BAF7B8-AC0D-499D-9A1E-4281B2E87D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Condensed-bold.fntdata"/><Relationship Id="rId41" Type="http://schemas.openxmlformats.org/officeDocument/2006/relationships/font" Target="fonts/RobotoCondensed-regular.fntdata"/><Relationship Id="rId22" Type="http://schemas.openxmlformats.org/officeDocument/2006/relationships/slide" Target="slides/slide16.xml"/><Relationship Id="rId44" Type="http://schemas.openxmlformats.org/officeDocument/2006/relationships/font" Target="fonts/RobotoCondensed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Condensed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project, murt and andrew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what Reddit is, subreddit, posts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popularity of Reddit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449ed8f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9449ed8f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9449ed8fb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9449ed8fb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9449ed8f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9449ed8f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449ed8fb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9449ed8fb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9449ed8f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9449ed8f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9449ed8f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9449ed8f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9449ed8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9449ed8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9449ed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9449ed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9449ed8f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9449ed8f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9449ed8f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9449ed8f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38d3ddf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38d3ddf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focus to askreddit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Askreddit has posts that are only titles which are questions directed to the general 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9449ed8f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9449ed8f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9449ed8f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9449ed8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9449ed8f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9449ed8f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9449ed8f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9449ed8f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9449ed8f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9449ed8f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9449ed8fb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9449ed8fb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9449ed8fb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9449ed8fb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9449ed8f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9449ed8f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9449ed8fb_1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9449ed8fb_1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9449ed8fb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9449ed8fb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38d3ddf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38d3ddf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question 21.3K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question 143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9449ed8fb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9449ed8fb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9449ed8fb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9449ed8fb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9449ed8fb_1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9449ed8fb_1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a5df95f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a5df95f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9449ed8f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9449ed8f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38d3ddf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938d3ddf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humans cant predict popularity?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score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38d3ddfb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38d3ddfb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Quickly, what's score?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context goes into a post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938d3ddfb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938d3ddfb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38d3ddfb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38d3ddfb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449ed8f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9449ed8f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9449ed8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9449ed8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using PRAW because of collection limitation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Pushshift io allows unlimited collection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-&gt; pushshift queries allow balanced datasets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300" y="-52475"/>
            <a:ext cx="9313504" cy="523883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152400" y="-76200"/>
            <a:ext cx="9434700" cy="5262600"/>
          </a:xfrm>
          <a:prstGeom prst="rect">
            <a:avLst/>
          </a:prstGeom>
          <a:solidFill>
            <a:srgbClr val="000000">
              <a:alpha val="592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329900" y="626850"/>
            <a:ext cx="9904500" cy="1802400"/>
          </a:xfrm>
          <a:prstGeom prst="rect">
            <a:avLst/>
          </a:prstGeom>
          <a:solidFill>
            <a:srgbClr val="000000">
              <a:alpha val="592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37400" y="772100"/>
            <a:ext cx="52935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RedditRank</a:t>
            </a:r>
            <a:endParaRPr b="1" sz="7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73775" y="4618675"/>
            <a:ext cx="3585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Murtaza Latif   Andrew Wang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37400" y="1788175"/>
            <a:ext cx="5117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Predicting the Success of a Reddit Post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58275" y="1292425"/>
            <a:ext cx="6276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20075" y="2644200"/>
            <a:ext cx="9204300" cy="249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4772700" y="587250"/>
            <a:ext cx="1566900" cy="1319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396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666975" y="444650"/>
            <a:ext cx="1566900" cy="1319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396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671725" y="587250"/>
            <a:ext cx="1566900" cy="1319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396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552725" y="444650"/>
            <a:ext cx="1566900" cy="1319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396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74750" y="587250"/>
            <a:ext cx="1566900" cy="1319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396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455750" y="444650"/>
            <a:ext cx="1566900" cy="1319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396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61800" y="300075"/>
            <a:ext cx="1566900" cy="1319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396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Sample Title I have 4000$ with 394129 cows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443975" y="300075"/>
            <a:ext cx="1566900" cy="1319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396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ample title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 have 4000$ with 394129 cows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67" name="Google Shape;167;p22"/>
          <p:cNvCxnSpPr>
            <a:stCxn id="165" idx="3"/>
            <a:endCxn id="166" idx="1"/>
          </p:cNvCxnSpPr>
          <p:nvPr/>
        </p:nvCxnSpPr>
        <p:spPr>
          <a:xfrm>
            <a:off x="1928700" y="959775"/>
            <a:ext cx="51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 txBox="1"/>
          <p:nvPr/>
        </p:nvSpPr>
        <p:spPr>
          <a:xfrm>
            <a:off x="1202300" y="2019100"/>
            <a:ext cx="16830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title.lower()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526150" y="300075"/>
            <a:ext cx="1566900" cy="1319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396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sample title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i have 1000 dollars with 100000 cows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70" name="Google Shape;170;p22"/>
          <p:cNvCxnSpPr>
            <a:stCxn id="166" idx="3"/>
            <a:endCxn id="169" idx="1"/>
          </p:cNvCxnSpPr>
          <p:nvPr/>
        </p:nvCxnSpPr>
        <p:spPr>
          <a:xfrm>
            <a:off x="4010875" y="959775"/>
            <a:ext cx="51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2"/>
          <p:cNvSpPr txBox="1"/>
          <p:nvPr/>
        </p:nvSpPr>
        <p:spPr>
          <a:xfrm>
            <a:off x="3360150" y="2019100"/>
            <a:ext cx="2626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title.fix_numbers()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6093050" y="935775"/>
            <a:ext cx="52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6814650" y="516225"/>
            <a:ext cx="11397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Condensed"/>
                <a:ea typeface="Roboto Condensed"/>
                <a:cs typeface="Roboto Condensed"/>
                <a:sym typeface="Roboto Condensed"/>
              </a:rPr>
              <a:t>. . .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4689550" y="3147150"/>
            <a:ext cx="1566900" cy="13194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Ents abacemen deliate compon inclarbolds objeffleecter atoria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75" name="Google Shape;175;p22"/>
          <p:cNvCxnSpPr>
            <a:stCxn id="174" idx="3"/>
            <a:endCxn id="176" idx="1"/>
          </p:cNvCxnSpPr>
          <p:nvPr/>
        </p:nvCxnSpPr>
        <p:spPr>
          <a:xfrm>
            <a:off x="6256450" y="3806850"/>
            <a:ext cx="43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/>
          <p:nvPr/>
        </p:nvSpPr>
        <p:spPr>
          <a:xfrm>
            <a:off x="7664100" y="212625"/>
            <a:ext cx="843300" cy="2246700"/>
          </a:xfrm>
          <a:prstGeom prst="bracket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8" name="Google Shape;178;p22"/>
          <p:cNvSpPr txBox="1"/>
          <p:nvPr/>
        </p:nvSpPr>
        <p:spPr>
          <a:xfrm>
            <a:off x="7664100" y="341325"/>
            <a:ext cx="843300" cy="20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212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587900" y="2855650"/>
            <a:ext cx="843300" cy="2085600"/>
          </a:xfrm>
          <a:prstGeom prst="bracket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0" name="Google Shape;180;p22"/>
          <p:cNvSpPr txBox="1"/>
          <p:nvPr/>
        </p:nvSpPr>
        <p:spPr>
          <a:xfrm>
            <a:off x="7587900" y="2855925"/>
            <a:ext cx="843300" cy="20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616500" y="2197000"/>
            <a:ext cx="2176500" cy="4593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serious_flair = </a:t>
            </a:r>
            <a:r>
              <a:rPr lang="en" sz="20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000">
              <a:solidFill>
                <a:srgbClr val="6D9EE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616500" y="2748150"/>
            <a:ext cx="3328800" cy="459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created_utc = </a:t>
            </a:r>
            <a:r>
              <a:rPr lang="en" sz="20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1574729083</a:t>
            </a:r>
            <a:endParaRPr sz="2000">
              <a:solidFill>
                <a:srgbClr val="93C4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712900" y="3281425"/>
            <a:ext cx="9144000" cy="9522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2237750" y="227425"/>
            <a:ext cx="893400" cy="2670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422" y="1468825"/>
            <a:ext cx="5209753" cy="11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894150" y="3299175"/>
            <a:ext cx="1552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hour = 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</a:t>
            </a:r>
            <a:endParaRPr sz="2400">
              <a:solidFill>
                <a:srgbClr val="93C4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894150" y="3774250"/>
            <a:ext cx="2032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weekday 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= 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2400">
              <a:solidFill>
                <a:srgbClr val="93C4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5634150" y="2742950"/>
            <a:ext cx="1541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hour[19] = 1</a:t>
            </a:r>
            <a:endParaRPr sz="2000">
              <a:solidFill>
                <a:srgbClr val="93C4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3" name="Google Shape;193;p23"/>
          <p:cNvCxnSpPr>
            <a:stCxn id="186" idx="1"/>
            <a:endCxn id="187" idx="1"/>
          </p:cNvCxnSpPr>
          <p:nvPr/>
        </p:nvCxnSpPr>
        <p:spPr>
          <a:xfrm>
            <a:off x="616500" y="2977800"/>
            <a:ext cx="96300" cy="779700"/>
          </a:xfrm>
          <a:prstGeom prst="bentConnector3">
            <a:avLst>
              <a:gd fmla="val -247274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3"/>
          <p:cNvSpPr/>
          <p:nvPr/>
        </p:nvSpPr>
        <p:spPr>
          <a:xfrm>
            <a:off x="4399350" y="3375375"/>
            <a:ext cx="3740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hour = [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, …, 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, …, 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]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3891150" y="3800300"/>
            <a:ext cx="4299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weekday = [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0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0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0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0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0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4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0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]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6354600" y="3185350"/>
            <a:ext cx="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3"/>
          <p:cNvSpPr/>
          <p:nvPr/>
        </p:nvSpPr>
        <p:spPr>
          <a:xfrm>
            <a:off x="616500" y="4330600"/>
            <a:ext cx="1625400" cy="459300"/>
          </a:xfrm>
          <a:prstGeom prst="rect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over_18 = </a:t>
            </a:r>
            <a:r>
              <a:rPr lang="en" sz="20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2000">
              <a:solidFill>
                <a:srgbClr val="6D9EE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-37575" y="-914400"/>
            <a:ext cx="9297300" cy="1923600"/>
          </a:xfrm>
          <a:prstGeom prst="rect">
            <a:avLst/>
          </a:prstGeom>
          <a:solidFill>
            <a:srgbClr val="F0F7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5831"/>
            <a:ext cx="9144002" cy="11023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3"/>
          <p:cNvCxnSpPr>
            <a:stCxn id="186" idx="3"/>
            <a:endCxn id="201" idx="1"/>
          </p:cNvCxnSpPr>
          <p:nvPr/>
        </p:nvCxnSpPr>
        <p:spPr>
          <a:xfrm flipH="1" rot="10800000">
            <a:off x="3945300" y="1666800"/>
            <a:ext cx="1482000" cy="13110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3"/>
          <p:cNvSpPr/>
          <p:nvPr/>
        </p:nvSpPr>
        <p:spPr>
          <a:xfrm>
            <a:off x="5427400" y="1533225"/>
            <a:ext cx="759900" cy="2670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3"/>
          <p:cNvCxnSpPr>
            <a:stCxn id="185" idx="3"/>
          </p:cNvCxnSpPr>
          <p:nvPr/>
        </p:nvCxnSpPr>
        <p:spPr>
          <a:xfrm flipH="1" rot="10800000">
            <a:off x="2793000" y="2209450"/>
            <a:ext cx="1390200" cy="21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294150" y="217100"/>
            <a:ext cx="85557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C:\Users\redditrank</a:t>
            </a:r>
            <a:endParaRPr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24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datamanger.py </a:t>
            </a:r>
            <a:r>
              <a:rPr lang="en" sz="24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raw_dataset.csv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Filtered out 3775 posts.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Frequencies of clean post scores: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0    50000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1    50000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2    50000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3    47830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4    32893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Balanced dataset to 32893 samples per class.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294150" y="217100"/>
            <a:ext cx="87237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C:\Users\redditrank</a:t>
            </a:r>
            <a:endParaRPr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24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datamanger.py </a:t>
            </a:r>
            <a:r>
              <a:rPr lang="en" sz="24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split 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_dataset.csv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Splitting dataset…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 | train.csv | valid.csv | test.csv | overfit.csv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--------+-----------+-----------+----------+------------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Samples |           |           |          |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per   |   21052   |   5263    |   5263   |    1315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class  |           |           |          |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294150" y="217100"/>
            <a:ext cx="8723700" cy="4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C:\Users\redditrank</a:t>
            </a:r>
            <a:endParaRPr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2400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datamanger.py </a:t>
            </a:r>
            <a:r>
              <a:rPr lang="en" sz="24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stats</a:t>
            </a:r>
            <a:r>
              <a:rPr lang="en" sz="24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clean_dataset.csv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 frequencies per hour: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		12124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		12011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		11980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 frequencies per weekday: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Wed		42366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Tue		42099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Average title length: 76.10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-99825" y="-122250"/>
            <a:ext cx="9304200" cy="5336100"/>
          </a:xfrm>
          <a:prstGeom prst="rect">
            <a:avLst/>
          </a:prstGeom>
          <a:solidFill>
            <a:srgbClr val="F8A6A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</a:t>
            </a:r>
            <a:endParaRPr b="1" sz="9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0" y="25"/>
            <a:ext cx="3076200" cy="5143500"/>
          </a:xfrm>
          <a:prstGeom prst="rect">
            <a:avLst/>
          </a:prstGeom>
          <a:solidFill>
            <a:srgbClr val="58CF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3076200" y="0"/>
            <a:ext cx="3234600" cy="5143500"/>
          </a:xfrm>
          <a:prstGeom prst="rect">
            <a:avLst/>
          </a:prstGeom>
          <a:solidFill>
            <a:srgbClr val="FFD65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6067800" y="0"/>
            <a:ext cx="3076200" cy="5143500"/>
          </a:xfrm>
          <a:prstGeom prst="rect">
            <a:avLst/>
          </a:prstGeom>
          <a:solidFill>
            <a:srgbClr val="F8A6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408575" y="505925"/>
            <a:ext cx="2047500" cy="1322400"/>
            <a:chOff x="408575" y="886925"/>
            <a:chExt cx="2047500" cy="1322400"/>
          </a:xfrm>
        </p:grpSpPr>
        <p:sp>
          <p:nvSpPr>
            <p:cNvPr id="231" name="Google Shape;231;p28"/>
            <p:cNvSpPr txBox="1"/>
            <p:nvPr/>
          </p:nvSpPr>
          <p:spPr>
            <a:xfrm>
              <a:off x="408575" y="886925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0 - 99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2" name="Google Shape;232;p28"/>
            <p:cNvSpPr txBox="1"/>
            <p:nvPr/>
          </p:nvSpPr>
          <p:spPr>
            <a:xfrm>
              <a:off x="408575" y="1586225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100 +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3" name="Google Shape;233;p28"/>
          <p:cNvGrpSpPr/>
          <p:nvPr/>
        </p:nvGrpSpPr>
        <p:grpSpPr>
          <a:xfrm>
            <a:off x="3548250" y="505925"/>
            <a:ext cx="2047500" cy="2021700"/>
            <a:chOff x="3548250" y="886925"/>
            <a:chExt cx="2047500" cy="2021700"/>
          </a:xfrm>
        </p:grpSpPr>
        <p:sp>
          <p:nvSpPr>
            <p:cNvPr id="234" name="Google Shape;234;p28"/>
            <p:cNvSpPr txBox="1"/>
            <p:nvPr/>
          </p:nvSpPr>
          <p:spPr>
            <a:xfrm>
              <a:off x="3548250" y="886925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0 - 1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5" name="Google Shape;235;p28"/>
            <p:cNvSpPr txBox="1"/>
            <p:nvPr/>
          </p:nvSpPr>
          <p:spPr>
            <a:xfrm>
              <a:off x="3548250" y="1578263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2 - 499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3548250" y="2285525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500 +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7" name="Google Shape;237;p28"/>
          <p:cNvGrpSpPr/>
          <p:nvPr/>
        </p:nvGrpSpPr>
        <p:grpSpPr>
          <a:xfrm>
            <a:off x="6607975" y="481300"/>
            <a:ext cx="2047500" cy="3444950"/>
            <a:chOff x="6607975" y="862300"/>
            <a:chExt cx="2047500" cy="3444950"/>
          </a:xfrm>
        </p:grpSpPr>
        <p:sp>
          <p:nvSpPr>
            <p:cNvPr id="238" name="Google Shape;238;p28"/>
            <p:cNvSpPr txBox="1"/>
            <p:nvPr/>
          </p:nvSpPr>
          <p:spPr>
            <a:xfrm>
              <a:off x="6607975" y="862300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9" name="Google Shape;239;p28"/>
            <p:cNvSpPr txBox="1"/>
            <p:nvPr/>
          </p:nvSpPr>
          <p:spPr>
            <a:xfrm>
              <a:off x="6607975" y="1578275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1 - 9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0" name="Google Shape;240;p28"/>
            <p:cNvSpPr txBox="1"/>
            <p:nvPr/>
          </p:nvSpPr>
          <p:spPr>
            <a:xfrm>
              <a:off x="6607975" y="2273213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10 - 99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1" name="Google Shape;241;p28"/>
            <p:cNvSpPr txBox="1"/>
            <p:nvPr/>
          </p:nvSpPr>
          <p:spPr>
            <a:xfrm>
              <a:off x="6607975" y="2984825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100 - 999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2" name="Google Shape;242;p28"/>
            <p:cNvSpPr txBox="1"/>
            <p:nvPr/>
          </p:nvSpPr>
          <p:spPr>
            <a:xfrm>
              <a:off x="6607975" y="3684150"/>
              <a:ext cx="2047500" cy="623100"/>
            </a:xfrm>
            <a:prstGeom prst="rect">
              <a:avLst/>
            </a:prstGeom>
            <a:solidFill>
              <a:srgbClr val="000000">
                <a:alpha val="26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1000 +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43" name="Google Shape;243;p28"/>
          <p:cNvSpPr txBox="1"/>
          <p:nvPr/>
        </p:nvSpPr>
        <p:spPr>
          <a:xfrm>
            <a:off x="1117000" y="3774100"/>
            <a:ext cx="10287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9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179150" y="3774100"/>
            <a:ext cx="10287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9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7241300" y="3774100"/>
            <a:ext cx="10287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9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/>
        </p:nvSpPr>
        <p:spPr>
          <a:xfrm>
            <a:off x="3099550" y="1612050"/>
            <a:ext cx="1682100" cy="11574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Text Neural Network?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408450" y="1612050"/>
            <a:ext cx="858300" cy="1157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Titles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941300" y="781025"/>
            <a:ext cx="1152900" cy="583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Context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7773325" y="1899000"/>
            <a:ext cx="1103100" cy="5835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941300" y="1612050"/>
            <a:ext cx="1152900" cy="11574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MLP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6555930" y="3272525"/>
            <a:ext cx="2072700" cy="976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Cross Entropy Loss</a:t>
            </a:r>
            <a:endParaRPr b="1" sz="2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2660200" y="3272525"/>
            <a:ext cx="2560800" cy="976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ADAM Optimizer</a:t>
            </a:r>
            <a:endParaRPr b="1" sz="2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6253850" y="1899000"/>
            <a:ext cx="1420500" cy="5835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Prediction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1426400" y="1612050"/>
            <a:ext cx="1513500" cy="11574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GloVe Embedding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59" name="Google Shape;259;p29"/>
          <p:cNvCxnSpPr>
            <a:endCxn id="258" idx="1"/>
          </p:cNvCxnSpPr>
          <p:nvPr/>
        </p:nvCxnSpPr>
        <p:spPr>
          <a:xfrm>
            <a:off x="1266800" y="2190750"/>
            <a:ext cx="15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9"/>
          <p:cNvCxnSpPr>
            <a:stCxn id="258" idx="3"/>
            <a:endCxn id="250" idx="1"/>
          </p:cNvCxnSpPr>
          <p:nvPr/>
        </p:nvCxnSpPr>
        <p:spPr>
          <a:xfrm>
            <a:off x="2939900" y="2190750"/>
            <a:ext cx="15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9"/>
          <p:cNvCxnSpPr>
            <a:endCxn id="254" idx="1"/>
          </p:cNvCxnSpPr>
          <p:nvPr/>
        </p:nvCxnSpPr>
        <p:spPr>
          <a:xfrm>
            <a:off x="4781700" y="2190750"/>
            <a:ext cx="15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2" idx="2"/>
            <a:endCxn id="254" idx="0"/>
          </p:cNvCxnSpPr>
          <p:nvPr/>
        </p:nvCxnSpPr>
        <p:spPr>
          <a:xfrm>
            <a:off x="5517750" y="1364525"/>
            <a:ext cx="0" cy="24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endCxn id="257" idx="1"/>
          </p:cNvCxnSpPr>
          <p:nvPr/>
        </p:nvCxnSpPr>
        <p:spPr>
          <a:xfrm>
            <a:off x="6094250" y="2190750"/>
            <a:ext cx="15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7" idx="2"/>
            <a:endCxn id="255" idx="0"/>
          </p:cNvCxnSpPr>
          <p:nvPr/>
        </p:nvCxnSpPr>
        <p:spPr>
          <a:xfrm>
            <a:off x="6964100" y="2482500"/>
            <a:ext cx="628200" cy="789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>
            <a:stCxn id="253" idx="2"/>
            <a:endCxn id="255" idx="0"/>
          </p:cNvCxnSpPr>
          <p:nvPr/>
        </p:nvCxnSpPr>
        <p:spPr>
          <a:xfrm flipH="1">
            <a:off x="7592275" y="2482500"/>
            <a:ext cx="732600" cy="789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9"/>
          <p:cNvCxnSpPr>
            <a:stCxn id="255" idx="1"/>
            <a:endCxn id="256" idx="3"/>
          </p:cNvCxnSpPr>
          <p:nvPr/>
        </p:nvCxnSpPr>
        <p:spPr>
          <a:xfrm rot="10800000">
            <a:off x="5220930" y="3760925"/>
            <a:ext cx="133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stCxn id="256" idx="0"/>
            <a:endCxn id="258" idx="2"/>
          </p:cNvCxnSpPr>
          <p:nvPr/>
        </p:nvCxnSpPr>
        <p:spPr>
          <a:xfrm rot="10800000">
            <a:off x="2183200" y="2769425"/>
            <a:ext cx="1757400" cy="503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56" idx="0"/>
            <a:endCxn id="250" idx="2"/>
          </p:cNvCxnSpPr>
          <p:nvPr/>
        </p:nvCxnSpPr>
        <p:spPr>
          <a:xfrm rot="10800000">
            <a:off x="3940600" y="2769425"/>
            <a:ext cx="0" cy="503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9"/>
          <p:cNvCxnSpPr>
            <a:stCxn id="256" idx="0"/>
            <a:endCxn id="254" idx="2"/>
          </p:cNvCxnSpPr>
          <p:nvPr/>
        </p:nvCxnSpPr>
        <p:spPr>
          <a:xfrm flipH="1" rot="10800000">
            <a:off x="3940600" y="2769425"/>
            <a:ext cx="1577100" cy="503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/>
        </p:nvSpPr>
        <p:spPr>
          <a:xfrm>
            <a:off x="1627025" y="2602650"/>
            <a:ext cx="1906200" cy="1157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Embedded Vectors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4023175" y="2602650"/>
            <a:ext cx="1513500" cy="11574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Average Vectors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387175" y="265775"/>
            <a:ext cx="5658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Condensed"/>
                <a:ea typeface="Roboto Condensed"/>
                <a:cs typeface="Roboto Condensed"/>
                <a:sym typeface="Roboto Condensed"/>
              </a:rPr>
              <a:t>Baseline1: </a:t>
            </a:r>
            <a:r>
              <a:rPr b="1" lang="en" sz="4800">
                <a:latin typeface="Roboto Condensed"/>
                <a:ea typeface="Roboto Condensed"/>
                <a:cs typeface="Roboto Condensed"/>
                <a:sym typeface="Roboto Condensed"/>
              </a:rPr>
              <a:t>Averaging</a:t>
            </a:r>
            <a:r>
              <a:rPr lang="en" sz="48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4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7" name="Google Shape;277;p30"/>
          <p:cNvCxnSpPr>
            <a:stCxn id="274" idx="3"/>
            <a:endCxn id="275" idx="1"/>
          </p:cNvCxnSpPr>
          <p:nvPr/>
        </p:nvCxnSpPr>
        <p:spPr>
          <a:xfrm>
            <a:off x="3533225" y="3181350"/>
            <a:ext cx="48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0"/>
          <p:cNvCxnSpPr>
            <a:stCxn id="275" idx="3"/>
            <a:endCxn id="279" idx="1"/>
          </p:cNvCxnSpPr>
          <p:nvPr/>
        </p:nvCxnSpPr>
        <p:spPr>
          <a:xfrm>
            <a:off x="5536675" y="3181350"/>
            <a:ext cx="50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0"/>
          <p:cNvSpPr txBox="1"/>
          <p:nvPr/>
        </p:nvSpPr>
        <p:spPr>
          <a:xfrm>
            <a:off x="6045575" y="2602650"/>
            <a:ext cx="1513500" cy="11574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100013" rotWithShape="0" algn="bl" dir="7200000" dist="47625">
              <a:srgbClr val="CCCCCC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MLP</a:t>
            </a:r>
            <a:endParaRPr b="1" sz="2000">
              <a:solidFill>
                <a:srgbClr val="CCCC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6225875" y="1607400"/>
            <a:ext cx="1152900" cy="583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Context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81" name="Google Shape;281;p30"/>
          <p:cNvCxnSpPr>
            <a:stCxn id="280" idx="2"/>
            <a:endCxn id="279" idx="0"/>
          </p:cNvCxnSpPr>
          <p:nvPr/>
        </p:nvCxnSpPr>
        <p:spPr>
          <a:xfrm>
            <a:off x="6802325" y="2190900"/>
            <a:ext cx="0" cy="41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0"/>
          <p:cNvCxnSpPr>
            <a:stCxn id="279" idx="3"/>
          </p:cNvCxnSpPr>
          <p:nvPr/>
        </p:nvCxnSpPr>
        <p:spPr>
          <a:xfrm>
            <a:off x="7559075" y="3181350"/>
            <a:ext cx="2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31"/>
          <p:cNvGraphicFramePr/>
          <p:nvPr/>
        </p:nvGraphicFramePr>
        <p:xfrm>
          <a:off x="633688" y="1515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{46BAF7B8-AC0D-499D-9A1E-4281B2E87D1A}</a:tableStyleId>
              </a:tblPr>
              <a:tblGrid>
                <a:gridCol w="1575325"/>
                <a:gridCol w="1575325"/>
                <a:gridCol w="1575325"/>
                <a:gridCol w="1575325"/>
                <a:gridCol w="1575325"/>
              </a:tblGrid>
              <a:tr h="45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Average</a:t>
                      </a:r>
                      <a:endParaRPr b="1" sz="3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epochs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batchsize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embedding dimension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First Layer Neurons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4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 Classes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64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3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 Classes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128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3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 Classes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128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37575" y="-685800"/>
            <a:ext cx="9297300" cy="1923600"/>
          </a:xfrm>
          <a:prstGeom prst="rect">
            <a:avLst/>
          </a:prstGeom>
          <a:solidFill>
            <a:srgbClr val="F0F7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4431"/>
            <a:ext cx="9144002" cy="11023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222725" y="1129175"/>
            <a:ext cx="77730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 Condensed"/>
                <a:ea typeface="Roboto Condensed"/>
                <a:cs typeface="Roboto Condensed"/>
                <a:sym typeface="Roboto Condensed"/>
              </a:rPr>
              <a:t>What makes a post </a:t>
            </a:r>
            <a:r>
              <a:rPr b="1" lang="en" sz="6000">
                <a:latin typeface="Roboto Condensed"/>
                <a:ea typeface="Roboto Condensed"/>
                <a:cs typeface="Roboto Condensed"/>
                <a:sym typeface="Roboto Condensed"/>
              </a:rPr>
              <a:t>popular</a:t>
            </a:r>
            <a:r>
              <a:rPr lang="en" sz="6000"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sz="6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/>
        </p:nvSpPr>
        <p:spPr>
          <a:xfrm>
            <a:off x="180525" y="2602650"/>
            <a:ext cx="1906200" cy="1157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Embedded Vectors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2270575" y="3257400"/>
            <a:ext cx="1513500" cy="5787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Triples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387175" y="265775"/>
            <a:ext cx="5249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Condensed"/>
                <a:ea typeface="Roboto Condensed"/>
                <a:cs typeface="Roboto Condensed"/>
                <a:sym typeface="Roboto Condensed"/>
              </a:rPr>
              <a:t>Our Model: </a:t>
            </a:r>
            <a:r>
              <a:rPr b="1" lang="en" sz="4800">
                <a:latin typeface="Roboto Condensed"/>
                <a:ea typeface="Roboto Condensed"/>
                <a:cs typeface="Roboto Condensed"/>
                <a:sym typeface="Roboto Condensed"/>
              </a:rPr>
              <a:t>CNN</a:t>
            </a:r>
            <a:endParaRPr b="1" sz="4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7445725" y="2602650"/>
            <a:ext cx="1513500" cy="11574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100013" rotWithShape="0" algn="bl" dir="7200000" dist="47625">
              <a:srgbClr val="CCCCCC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MLP</a:t>
            </a:r>
            <a:endParaRPr b="1" sz="2000">
              <a:solidFill>
                <a:srgbClr val="CCCC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2270575" y="3963050"/>
            <a:ext cx="1513500" cy="5787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Quads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2270575" y="1903025"/>
            <a:ext cx="1513500" cy="541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Singles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2280050" y="2602650"/>
            <a:ext cx="1513500" cy="541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Pairs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2263000" y="1403800"/>
            <a:ext cx="1513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Conv. Layers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3943025" y="1903025"/>
            <a:ext cx="1397400" cy="541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Pool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3943025" y="2602650"/>
            <a:ext cx="1397400" cy="541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Pool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3967925" y="3302275"/>
            <a:ext cx="1397400" cy="541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Pool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3967925" y="3975500"/>
            <a:ext cx="1397400" cy="541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Pool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5549175" y="2470050"/>
            <a:ext cx="1712700" cy="14226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Batch Norm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Dropout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5" name="Google Shape;305;p32"/>
          <p:cNvCxnSpPr>
            <a:stCxn id="292" idx="3"/>
            <a:endCxn id="298" idx="1"/>
          </p:cNvCxnSpPr>
          <p:nvPr/>
        </p:nvCxnSpPr>
        <p:spPr>
          <a:xfrm flipH="1" rot="10800000">
            <a:off x="2086725" y="2873550"/>
            <a:ext cx="1932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2"/>
          <p:cNvCxnSpPr>
            <a:stCxn id="292" idx="3"/>
            <a:endCxn id="297" idx="1"/>
          </p:cNvCxnSpPr>
          <p:nvPr/>
        </p:nvCxnSpPr>
        <p:spPr>
          <a:xfrm flipH="1" rot="10800000">
            <a:off x="2086725" y="2173950"/>
            <a:ext cx="183900" cy="10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2"/>
          <p:cNvCxnSpPr>
            <a:stCxn id="292" idx="3"/>
            <a:endCxn id="293" idx="1"/>
          </p:cNvCxnSpPr>
          <p:nvPr/>
        </p:nvCxnSpPr>
        <p:spPr>
          <a:xfrm>
            <a:off x="2086725" y="3181350"/>
            <a:ext cx="1839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2"/>
          <p:cNvCxnSpPr>
            <a:endCxn id="296" idx="1"/>
          </p:cNvCxnSpPr>
          <p:nvPr/>
        </p:nvCxnSpPr>
        <p:spPr>
          <a:xfrm>
            <a:off x="2086675" y="3181400"/>
            <a:ext cx="183900" cy="10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2"/>
          <p:cNvCxnSpPr>
            <a:endCxn id="300" idx="1"/>
          </p:cNvCxnSpPr>
          <p:nvPr/>
        </p:nvCxnSpPr>
        <p:spPr>
          <a:xfrm>
            <a:off x="3784025" y="2173925"/>
            <a:ext cx="1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2"/>
          <p:cNvCxnSpPr>
            <a:endCxn id="301" idx="1"/>
          </p:cNvCxnSpPr>
          <p:nvPr/>
        </p:nvCxnSpPr>
        <p:spPr>
          <a:xfrm>
            <a:off x="3793625" y="287355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2"/>
          <p:cNvCxnSpPr>
            <a:stCxn id="296" idx="3"/>
            <a:endCxn id="303" idx="1"/>
          </p:cNvCxnSpPr>
          <p:nvPr/>
        </p:nvCxnSpPr>
        <p:spPr>
          <a:xfrm flipH="1" rot="10800000">
            <a:off x="3784075" y="4246400"/>
            <a:ext cx="183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2"/>
          <p:cNvCxnSpPr>
            <a:stCxn id="293" idx="3"/>
            <a:endCxn id="302" idx="1"/>
          </p:cNvCxnSpPr>
          <p:nvPr/>
        </p:nvCxnSpPr>
        <p:spPr>
          <a:xfrm>
            <a:off x="3784075" y="3546750"/>
            <a:ext cx="1839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2"/>
          <p:cNvCxnSpPr>
            <a:stCxn id="300" idx="3"/>
            <a:endCxn id="304" idx="1"/>
          </p:cNvCxnSpPr>
          <p:nvPr/>
        </p:nvCxnSpPr>
        <p:spPr>
          <a:xfrm>
            <a:off x="5340425" y="2173925"/>
            <a:ext cx="208800" cy="10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2"/>
          <p:cNvCxnSpPr>
            <a:stCxn id="301" idx="3"/>
            <a:endCxn id="304" idx="1"/>
          </p:cNvCxnSpPr>
          <p:nvPr/>
        </p:nvCxnSpPr>
        <p:spPr>
          <a:xfrm>
            <a:off x="5340425" y="2873550"/>
            <a:ext cx="2088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2"/>
          <p:cNvCxnSpPr>
            <a:endCxn id="304" idx="1"/>
          </p:cNvCxnSpPr>
          <p:nvPr/>
        </p:nvCxnSpPr>
        <p:spPr>
          <a:xfrm flipH="1" rot="10800000">
            <a:off x="5365275" y="3181350"/>
            <a:ext cx="1839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2"/>
          <p:cNvCxnSpPr>
            <a:stCxn id="303" idx="3"/>
            <a:endCxn id="304" idx="1"/>
          </p:cNvCxnSpPr>
          <p:nvPr/>
        </p:nvCxnSpPr>
        <p:spPr>
          <a:xfrm flipH="1" rot="10800000">
            <a:off x="5365325" y="3181400"/>
            <a:ext cx="183900" cy="10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2"/>
          <p:cNvCxnSpPr>
            <a:stCxn id="304" idx="3"/>
            <a:endCxn id="295" idx="1"/>
          </p:cNvCxnSpPr>
          <p:nvPr/>
        </p:nvCxnSpPr>
        <p:spPr>
          <a:xfrm>
            <a:off x="7261875" y="3181350"/>
            <a:ext cx="1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2"/>
          <p:cNvSpPr txBox="1"/>
          <p:nvPr/>
        </p:nvSpPr>
        <p:spPr>
          <a:xfrm>
            <a:off x="3863200" y="1403800"/>
            <a:ext cx="1513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Max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479475" y="2447600"/>
            <a:ext cx="1761600" cy="11574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Neural Net Output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2429525" y="1534825"/>
            <a:ext cx="1038900" cy="30900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First Layer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(300)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5" name="Google Shape;325;p33"/>
          <p:cNvSpPr txBox="1"/>
          <p:nvPr/>
        </p:nvSpPr>
        <p:spPr>
          <a:xfrm>
            <a:off x="3656875" y="1534825"/>
            <a:ext cx="1082700" cy="309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Leaky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ReLu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Batch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Norm.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Dropout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4928025" y="1863925"/>
            <a:ext cx="1122300" cy="2431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 Layer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(100)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6231575" y="1863925"/>
            <a:ext cx="991200" cy="24318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Leaky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ReLu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Batch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Norm.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Dropout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7397725" y="2146675"/>
            <a:ext cx="1122300" cy="18663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Final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 Layer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(1-5)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29" name="Google Shape;329;p33"/>
          <p:cNvCxnSpPr>
            <a:stCxn id="323" idx="3"/>
            <a:endCxn id="324" idx="1"/>
          </p:cNvCxnSpPr>
          <p:nvPr/>
        </p:nvCxnSpPr>
        <p:spPr>
          <a:xfrm>
            <a:off x="2241075" y="3026300"/>
            <a:ext cx="188400" cy="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3"/>
          <p:cNvCxnSpPr>
            <a:stCxn id="324" idx="3"/>
            <a:endCxn id="325" idx="1"/>
          </p:cNvCxnSpPr>
          <p:nvPr/>
        </p:nvCxnSpPr>
        <p:spPr>
          <a:xfrm>
            <a:off x="3468425" y="3079825"/>
            <a:ext cx="1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3"/>
          <p:cNvCxnSpPr>
            <a:stCxn id="325" idx="3"/>
            <a:endCxn id="326" idx="1"/>
          </p:cNvCxnSpPr>
          <p:nvPr/>
        </p:nvCxnSpPr>
        <p:spPr>
          <a:xfrm>
            <a:off x="4739575" y="3079825"/>
            <a:ext cx="1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3"/>
          <p:cNvCxnSpPr>
            <a:stCxn id="326" idx="3"/>
            <a:endCxn id="327" idx="1"/>
          </p:cNvCxnSpPr>
          <p:nvPr/>
        </p:nvCxnSpPr>
        <p:spPr>
          <a:xfrm>
            <a:off x="6050325" y="3079825"/>
            <a:ext cx="1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3"/>
          <p:cNvCxnSpPr>
            <a:stCxn id="327" idx="3"/>
            <a:endCxn id="328" idx="1"/>
          </p:cNvCxnSpPr>
          <p:nvPr/>
        </p:nvCxnSpPr>
        <p:spPr>
          <a:xfrm>
            <a:off x="7222775" y="3079825"/>
            <a:ext cx="1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3"/>
          <p:cNvCxnSpPr>
            <a:stCxn id="328" idx="3"/>
          </p:cNvCxnSpPr>
          <p:nvPr/>
        </p:nvCxnSpPr>
        <p:spPr>
          <a:xfrm>
            <a:off x="8520025" y="3079825"/>
            <a:ext cx="1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3"/>
          <p:cNvSpPr txBox="1"/>
          <p:nvPr/>
        </p:nvSpPr>
        <p:spPr>
          <a:xfrm>
            <a:off x="387175" y="265775"/>
            <a:ext cx="5249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Condensed"/>
                <a:ea typeface="Roboto Condensed"/>
                <a:cs typeface="Roboto Condensed"/>
                <a:sym typeface="Roboto Condensed"/>
              </a:rPr>
              <a:t>Our Model: </a:t>
            </a:r>
            <a:r>
              <a:rPr b="1" lang="en" sz="4800">
                <a:latin typeface="Roboto Condensed"/>
                <a:ea typeface="Roboto Condensed"/>
                <a:cs typeface="Roboto Condensed"/>
                <a:sym typeface="Roboto Condensed"/>
              </a:rPr>
              <a:t>MLP</a:t>
            </a:r>
            <a:endParaRPr b="1" sz="4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34"/>
          <p:cNvGraphicFramePr/>
          <p:nvPr/>
        </p:nvGraphicFramePr>
        <p:xfrm>
          <a:off x="687650" y="409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{46BAF7B8-AC0D-499D-9A1E-4281B2E87D1A}</a:tableStyleId>
              </a:tblPr>
              <a:tblGrid>
                <a:gridCol w="1125225"/>
                <a:gridCol w="1125225"/>
                <a:gridCol w="1125225"/>
                <a:gridCol w="1125225"/>
                <a:gridCol w="1125225"/>
                <a:gridCol w="1125225"/>
                <a:gridCol w="1125225"/>
              </a:tblGrid>
              <a:tr h="45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r>
                        <a:rPr b="1" lang="en" sz="3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NN</a:t>
                      </a:r>
                      <a:endParaRPr b="1" sz="3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epochs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batchsize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embedding dimension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Conv. Dropout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MLP1 Dropout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MLP2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Dropout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4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 Classes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35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0.5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0.5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43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 Classes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0.5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0.5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43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 Classes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0.5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0.5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1" name="Google Shape;341;p34"/>
          <p:cNvGraphicFramePr/>
          <p:nvPr/>
        </p:nvGraphicFramePr>
        <p:xfrm>
          <a:off x="687650" y="2640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{46BAF7B8-AC0D-499D-9A1E-4281B2E87D1A}</a:tableStyleId>
              </a:tblPr>
              <a:tblGrid>
                <a:gridCol w="1312775"/>
                <a:gridCol w="1312775"/>
                <a:gridCol w="1312775"/>
                <a:gridCol w="1312775"/>
                <a:gridCol w="1312775"/>
                <a:gridCol w="1312775"/>
              </a:tblGrid>
              <a:tr h="45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Conv1 Kernels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Conv2 Kernels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Conv3 Kernels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Conv4 Kernels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MLP1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Neurons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MLP2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Neurons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4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43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43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-70250" y="-120450"/>
            <a:ext cx="9284400" cy="5354400"/>
          </a:xfrm>
          <a:prstGeom prst="rect">
            <a:avLst/>
          </a:prstGeom>
          <a:solidFill>
            <a:srgbClr val="4CCC9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 &amp; Discussion</a:t>
            </a:r>
            <a:endParaRPr b="1" sz="6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b="0" l="47981" r="0" t="0"/>
          <a:stretch/>
        </p:blipFill>
        <p:spPr>
          <a:xfrm>
            <a:off x="2687600" y="1021300"/>
            <a:ext cx="2771125" cy="39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6"/>
          <p:cNvPicPr preferRelativeResize="0"/>
          <p:nvPr/>
        </p:nvPicPr>
        <p:blipFill rotWithShape="1">
          <a:blip r:embed="rId4">
            <a:alphaModFix/>
          </a:blip>
          <a:srcRect b="0" l="48982" r="0" t="0"/>
          <a:stretch/>
        </p:blipFill>
        <p:spPr>
          <a:xfrm>
            <a:off x="242900" y="1057700"/>
            <a:ext cx="2597097" cy="39178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6"/>
          <p:cNvCxnSpPr/>
          <p:nvPr/>
        </p:nvCxnSpPr>
        <p:spPr>
          <a:xfrm>
            <a:off x="835550" y="3915775"/>
            <a:ext cx="1773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6"/>
          <p:cNvCxnSpPr/>
          <p:nvPr/>
        </p:nvCxnSpPr>
        <p:spPr>
          <a:xfrm>
            <a:off x="3315525" y="3930075"/>
            <a:ext cx="17688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6"/>
          <p:cNvSpPr txBox="1"/>
          <p:nvPr/>
        </p:nvSpPr>
        <p:spPr>
          <a:xfrm>
            <a:off x="643850" y="152400"/>
            <a:ext cx="2093100" cy="753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Baseline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3063325" y="152300"/>
            <a:ext cx="2093100" cy="753000"/>
          </a:xfrm>
          <a:prstGeom prst="rect">
            <a:avLst/>
          </a:prstGeom>
          <a:solidFill>
            <a:srgbClr val="4CCC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CNN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57" name="Google Shape;357;p36"/>
          <p:cNvGraphicFramePr/>
          <p:nvPr/>
        </p:nvGraphicFramePr>
        <p:xfrm>
          <a:off x="5822675" y="13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{46BAF7B8-AC0D-499D-9A1E-4281B2E87D1A}</a:tableStyleId>
              </a:tblPr>
              <a:tblGrid>
                <a:gridCol w="1022650"/>
                <a:gridCol w="1574450"/>
              </a:tblGrid>
              <a:tr h="10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Random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Guess Accuracy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20.00%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0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Baseline 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 Accuracy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38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.63%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5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CNN</a:t>
                      </a: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 Accuracy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C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48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.77%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CC9A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36"/>
          <p:cNvSpPr txBox="1"/>
          <p:nvPr/>
        </p:nvSpPr>
        <p:spPr>
          <a:xfrm>
            <a:off x="5979075" y="675850"/>
            <a:ext cx="2597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Quinary Classifier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7"/>
          <p:cNvPicPr preferRelativeResize="0"/>
          <p:nvPr/>
        </p:nvPicPr>
        <p:blipFill rotWithShape="1">
          <a:blip r:embed="rId3">
            <a:alphaModFix/>
          </a:blip>
          <a:srcRect b="0" l="51314" r="0" t="0"/>
          <a:stretch/>
        </p:blipFill>
        <p:spPr>
          <a:xfrm>
            <a:off x="181649" y="937399"/>
            <a:ext cx="2728500" cy="41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7"/>
          <p:cNvPicPr preferRelativeResize="0"/>
          <p:nvPr/>
        </p:nvPicPr>
        <p:blipFill rotWithShape="1">
          <a:blip r:embed="rId4">
            <a:alphaModFix/>
          </a:blip>
          <a:srcRect b="0" l="49997" r="0" t="0"/>
          <a:stretch/>
        </p:blipFill>
        <p:spPr>
          <a:xfrm>
            <a:off x="2833950" y="937400"/>
            <a:ext cx="2815653" cy="41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37"/>
          <p:cNvCxnSpPr/>
          <p:nvPr/>
        </p:nvCxnSpPr>
        <p:spPr>
          <a:xfrm>
            <a:off x="778425" y="3596500"/>
            <a:ext cx="1907700" cy="1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7"/>
          <p:cNvCxnSpPr/>
          <p:nvPr/>
        </p:nvCxnSpPr>
        <p:spPr>
          <a:xfrm>
            <a:off x="3375775" y="3597850"/>
            <a:ext cx="1846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7"/>
          <p:cNvSpPr txBox="1"/>
          <p:nvPr/>
        </p:nvSpPr>
        <p:spPr>
          <a:xfrm>
            <a:off x="651825" y="184400"/>
            <a:ext cx="2093100" cy="753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Baseline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3223700" y="184300"/>
            <a:ext cx="2093100" cy="753000"/>
          </a:xfrm>
          <a:prstGeom prst="rect">
            <a:avLst/>
          </a:prstGeom>
          <a:solidFill>
            <a:srgbClr val="4CCC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CNN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69" name="Google Shape;369;p37"/>
          <p:cNvGraphicFramePr/>
          <p:nvPr/>
        </p:nvGraphicFramePr>
        <p:xfrm>
          <a:off x="5822675" y="13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{46BAF7B8-AC0D-499D-9A1E-4281B2E87D1A}</a:tableStyleId>
              </a:tblPr>
              <a:tblGrid>
                <a:gridCol w="1022650"/>
                <a:gridCol w="1574450"/>
              </a:tblGrid>
              <a:tr h="10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Random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Guess Accuracy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33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.33%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0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Baseline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Test Accuracy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52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.01%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5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CNN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 Accuracy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C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53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.48%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CC9A"/>
                    </a:solidFill>
                  </a:tcPr>
                </a:tc>
              </a:tr>
            </a:tbl>
          </a:graphicData>
        </a:graphic>
      </p:graphicFrame>
      <p:sp>
        <p:nvSpPr>
          <p:cNvPr id="370" name="Google Shape;370;p37"/>
          <p:cNvSpPr txBox="1"/>
          <p:nvPr/>
        </p:nvSpPr>
        <p:spPr>
          <a:xfrm>
            <a:off x="5925200" y="685700"/>
            <a:ext cx="24852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Ternary</a:t>
            </a: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 Classifier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8"/>
          <p:cNvPicPr preferRelativeResize="0"/>
          <p:nvPr/>
        </p:nvPicPr>
        <p:blipFill rotWithShape="1">
          <a:blip r:embed="rId3">
            <a:alphaModFix/>
          </a:blip>
          <a:srcRect b="0" l="49612" r="0" t="0"/>
          <a:stretch/>
        </p:blipFill>
        <p:spPr>
          <a:xfrm>
            <a:off x="2727921" y="908406"/>
            <a:ext cx="2720300" cy="414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8"/>
          <p:cNvPicPr preferRelativeResize="0"/>
          <p:nvPr/>
        </p:nvPicPr>
        <p:blipFill rotWithShape="1">
          <a:blip r:embed="rId4">
            <a:alphaModFix/>
          </a:blip>
          <a:srcRect b="0" l="50069" r="0" t="0"/>
          <a:stretch/>
        </p:blipFill>
        <p:spPr>
          <a:xfrm>
            <a:off x="282100" y="939975"/>
            <a:ext cx="2606325" cy="407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38"/>
          <p:cNvCxnSpPr/>
          <p:nvPr/>
        </p:nvCxnSpPr>
        <p:spPr>
          <a:xfrm>
            <a:off x="874825" y="3028950"/>
            <a:ext cx="17934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8"/>
          <p:cNvCxnSpPr/>
          <p:nvPr/>
        </p:nvCxnSpPr>
        <p:spPr>
          <a:xfrm>
            <a:off x="3373050" y="3028950"/>
            <a:ext cx="17934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8"/>
          <p:cNvSpPr txBox="1"/>
          <p:nvPr/>
        </p:nvSpPr>
        <p:spPr>
          <a:xfrm>
            <a:off x="575125" y="155400"/>
            <a:ext cx="2093100" cy="753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Baseline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3223200" y="231500"/>
            <a:ext cx="2093100" cy="753000"/>
          </a:xfrm>
          <a:prstGeom prst="rect">
            <a:avLst/>
          </a:prstGeom>
          <a:solidFill>
            <a:srgbClr val="4CCC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CNN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81" name="Google Shape;381;p38"/>
          <p:cNvGraphicFramePr/>
          <p:nvPr/>
        </p:nvGraphicFramePr>
        <p:xfrm>
          <a:off x="5898875" y="13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{46BAF7B8-AC0D-499D-9A1E-4281B2E87D1A}</a:tableStyleId>
              </a:tblPr>
              <a:tblGrid>
                <a:gridCol w="1022650"/>
                <a:gridCol w="1574450"/>
              </a:tblGrid>
              <a:tr h="10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Random 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Guess Accuracy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.00%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10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Baseline 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 Accuracy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66.28%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5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CNN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 Accuracy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CC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73.66%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CC9A"/>
                    </a:solidFill>
                  </a:tcPr>
                </a:tc>
              </a:tr>
            </a:tbl>
          </a:graphicData>
        </a:graphic>
      </p:graphicFrame>
      <p:sp>
        <p:nvSpPr>
          <p:cNvPr id="382" name="Google Shape;382;p38"/>
          <p:cNvSpPr txBox="1"/>
          <p:nvPr/>
        </p:nvSpPr>
        <p:spPr>
          <a:xfrm>
            <a:off x="6153800" y="685700"/>
            <a:ext cx="24852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Bi</a:t>
            </a: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nary Classifier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00" y="152400"/>
            <a:ext cx="761019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00" y="152400"/>
            <a:ext cx="761019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Google Shape;397;p41"/>
          <p:cNvGraphicFramePr/>
          <p:nvPr/>
        </p:nvGraphicFramePr>
        <p:xfrm>
          <a:off x="952500" y="97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{46BAF7B8-AC0D-499D-9A1E-4281B2E87D1A}</a:tableStyleId>
              </a:tblPr>
              <a:tblGrid>
                <a:gridCol w="2413000"/>
                <a:gridCol w="2413000"/>
                <a:gridCol w="2413000"/>
              </a:tblGrid>
              <a:tr h="9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 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Low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High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96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Prediction 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Low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13104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5113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6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Prediction </a:t>
                      </a:r>
                      <a:r>
                        <a:rPr b="1"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High</a:t>
                      </a:r>
                      <a:endParaRPr b="1"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4389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13466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98" name="Google Shape;398;p41"/>
          <p:cNvSpPr txBox="1"/>
          <p:nvPr/>
        </p:nvSpPr>
        <p:spPr>
          <a:xfrm>
            <a:off x="242550" y="190300"/>
            <a:ext cx="31230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Condensed"/>
                <a:ea typeface="Roboto Condensed"/>
                <a:cs typeface="Roboto Condensed"/>
                <a:sym typeface="Roboto Condensed"/>
              </a:rPr>
              <a:t>Binary Confusion</a:t>
            </a:r>
            <a:endParaRPr b="1"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4314525" y="4053850"/>
            <a:ext cx="37269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Recall =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" sz="3600">
                <a:latin typeface="Roboto Condensed"/>
                <a:ea typeface="Roboto Condensed"/>
                <a:cs typeface="Roboto Condensed"/>
                <a:sym typeface="Roboto Condensed"/>
              </a:rPr>
              <a:t>72.48%</a:t>
            </a:r>
            <a:endParaRPr b="1"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-65700"/>
            <a:ext cx="4572000" cy="5244900"/>
          </a:xfrm>
          <a:prstGeom prst="rect">
            <a:avLst/>
          </a:prstGeom>
          <a:solidFill>
            <a:srgbClr val="58CF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0" y="-65700"/>
            <a:ext cx="4572000" cy="5244900"/>
          </a:xfrm>
          <a:prstGeom prst="rect">
            <a:avLst/>
          </a:prstGeom>
          <a:solidFill>
            <a:srgbClr val="FFD65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44450" y="835475"/>
            <a:ext cx="32148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Which movie quote stuck with you?</a:t>
            </a:r>
            <a:endParaRPr b="1" sz="4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261400" y="843075"/>
            <a:ext cx="321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role do you play at family gatherings</a:t>
            </a:r>
            <a:r>
              <a:rPr b="1"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110000" y="4769425"/>
            <a:ext cx="2511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u/DenzellMayers 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/2019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183875" y="4769425"/>
            <a:ext cx="2511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u/skabonk 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22</a:t>
            </a: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/2019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p42"/>
          <p:cNvGraphicFramePr/>
          <p:nvPr/>
        </p:nvGraphicFramePr>
        <p:xfrm>
          <a:off x="808025" y="10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{46BAF7B8-AC0D-499D-9A1E-4281B2E87D1A}</a:tableStyleId>
              </a:tblPr>
              <a:tblGrid>
                <a:gridCol w="1837000"/>
                <a:gridCol w="1837000"/>
                <a:gridCol w="1837000"/>
                <a:gridCol w="1837000"/>
              </a:tblGrid>
              <a:tr h="76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 </a:t>
                      </a: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Low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 </a:t>
                      </a: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Average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 </a:t>
                      </a: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High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76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Prediction </a:t>
                      </a: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Low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4173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1066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541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6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Prediction </a:t>
                      </a: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Average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890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3352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1189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6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Prediction </a:t>
                      </a:r>
                      <a:r>
                        <a:rPr b="1"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High</a:t>
                      </a:r>
                      <a:endParaRPr b="1"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411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914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32</a:t>
                      </a:r>
                      <a:r>
                        <a:rPr lang="en" sz="24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79</a:t>
                      </a:r>
                      <a:endParaRPr sz="24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405;p42"/>
          <p:cNvSpPr txBox="1"/>
          <p:nvPr/>
        </p:nvSpPr>
        <p:spPr>
          <a:xfrm>
            <a:off x="242550" y="190300"/>
            <a:ext cx="3414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Condensed"/>
                <a:ea typeface="Roboto Condensed"/>
                <a:cs typeface="Roboto Condensed"/>
                <a:sym typeface="Roboto Condensed"/>
              </a:rPr>
              <a:t>Ternary Confusion</a:t>
            </a:r>
            <a:endParaRPr b="1"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6" name="Google Shape;406;p42"/>
          <p:cNvSpPr txBox="1"/>
          <p:nvPr/>
        </p:nvSpPr>
        <p:spPr>
          <a:xfrm>
            <a:off x="2244425" y="4196775"/>
            <a:ext cx="5271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True "High" Rate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 =  </a:t>
            </a:r>
            <a:r>
              <a:rPr b="1" lang="en" sz="3600">
                <a:latin typeface="Roboto Condensed"/>
                <a:ea typeface="Roboto Condensed"/>
                <a:cs typeface="Roboto Condensed"/>
                <a:sym typeface="Roboto Condensed"/>
              </a:rPr>
              <a:t>65</a:t>
            </a:r>
            <a:r>
              <a:rPr b="1" lang="en" sz="3600">
                <a:latin typeface="Roboto Condensed"/>
                <a:ea typeface="Roboto Condensed"/>
                <a:cs typeface="Roboto Condensed"/>
                <a:sym typeface="Roboto Condensed"/>
              </a:rPr>
              <a:t>.46%</a:t>
            </a:r>
            <a:endParaRPr b="1"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p43"/>
          <p:cNvGraphicFramePr/>
          <p:nvPr/>
        </p:nvGraphicFramePr>
        <p:xfrm>
          <a:off x="829850" y="9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{46BAF7B8-AC0D-499D-9A1E-4281B2E87D1A}</a:tableStyleId>
              </a:tblPr>
              <a:tblGrid>
                <a:gridCol w="1228850"/>
                <a:gridCol w="1228850"/>
                <a:gridCol w="1228850"/>
                <a:gridCol w="1228850"/>
                <a:gridCol w="1228850"/>
                <a:gridCol w="1228850"/>
              </a:tblGrid>
              <a:tr h="5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Zero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Low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Average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High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Truth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Viral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Prediction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Zero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1981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311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163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899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136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Prediction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Low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1966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731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611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Prediction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Average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851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3370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309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442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Prediction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High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36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324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506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2566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605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 </a:t>
                      </a:r>
                      <a:r>
                        <a:rPr b="1"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Viral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81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133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283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3053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412" name="Google Shape;412;p43"/>
          <p:cNvSpPr txBox="1"/>
          <p:nvPr/>
        </p:nvSpPr>
        <p:spPr>
          <a:xfrm>
            <a:off x="242550" y="190300"/>
            <a:ext cx="39027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Condensed"/>
                <a:ea typeface="Roboto Condensed"/>
                <a:cs typeface="Roboto Condensed"/>
                <a:sym typeface="Roboto Condensed"/>
              </a:rPr>
              <a:t>Quinary Confusion</a:t>
            </a:r>
            <a:endParaRPr b="1"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3" name="Google Shape;413;p43"/>
          <p:cNvSpPr txBox="1"/>
          <p:nvPr/>
        </p:nvSpPr>
        <p:spPr>
          <a:xfrm>
            <a:off x="2995850" y="4496525"/>
            <a:ext cx="4261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True "High/Viral" Rate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 =  </a:t>
            </a: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51</a:t>
            </a: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.16%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6650"/>
            <a:ext cx="8839200" cy="393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1267"/>
            <a:ext cx="9143999" cy="419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300" y="-52475"/>
            <a:ext cx="9313504" cy="523883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6"/>
          <p:cNvSpPr txBox="1"/>
          <p:nvPr/>
        </p:nvSpPr>
        <p:spPr>
          <a:xfrm>
            <a:off x="-152400" y="-76200"/>
            <a:ext cx="9434700" cy="5262600"/>
          </a:xfrm>
          <a:prstGeom prst="rect">
            <a:avLst/>
          </a:prstGeom>
          <a:solidFill>
            <a:srgbClr val="000000">
              <a:alpha val="592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0" y="-65700"/>
            <a:ext cx="4572000" cy="5244900"/>
          </a:xfrm>
          <a:prstGeom prst="rect">
            <a:avLst/>
          </a:prstGeom>
          <a:solidFill>
            <a:srgbClr val="F8A6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572000" y="-65700"/>
            <a:ext cx="4572000" cy="52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44450" y="530675"/>
            <a:ext cx="32148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Which movie quote has always stuck with you?</a:t>
            </a:r>
            <a:endParaRPr b="1" sz="4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413800" y="1224075"/>
            <a:ext cx="321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Condensed"/>
                <a:ea typeface="Roboto Condensed"/>
                <a:cs typeface="Roboto Condensed"/>
                <a:sym typeface="Roboto Condensed"/>
              </a:rPr>
              <a:t>Predicting</a:t>
            </a:r>
            <a:endParaRPr sz="4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Condensed"/>
                <a:ea typeface="Roboto Condensed"/>
                <a:cs typeface="Roboto Condensed"/>
                <a:sym typeface="Roboto Condensed"/>
              </a:rPr>
              <a:t>popularity</a:t>
            </a:r>
            <a:endParaRPr sz="4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Condensed"/>
                <a:ea typeface="Roboto Condensed"/>
                <a:cs typeface="Roboto Condensed"/>
                <a:sym typeface="Roboto Condensed"/>
              </a:rPr>
              <a:t>is </a:t>
            </a:r>
            <a:r>
              <a:rPr b="1" lang="en" sz="4800">
                <a:latin typeface="Roboto Condensed"/>
                <a:ea typeface="Roboto Condensed"/>
                <a:cs typeface="Roboto Condensed"/>
                <a:sym typeface="Roboto Condensed"/>
              </a:rPr>
              <a:t>hard</a:t>
            </a:r>
            <a:endParaRPr b="1" sz="4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031750" y="4766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u/_TheTrashPanda 08/15/2019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450" y="0"/>
            <a:ext cx="42487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99050" y="263150"/>
            <a:ext cx="3797700" cy="60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score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 = upvotes - downvotes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3" name="Google Shape;93;p17"/>
          <p:cNvCxnSpPr>
            <a:stCxn id="92" idx="3"/>
            <a:endCxn id="94" idx="1"/>
          </p:cNvCxnSpPr>
          <p:nvPr/>
        </p:nvCxnSpPr>
        <p:spPr>
          <a:xfrm>
            <a:off x="4096750" y="563750"/>
            <a:ext cx="428700" cy="58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/>
          <p:nvPr/>
        </p:nvSpPr>
        <p:spPr>
          <a:xfrm>
            <a:off x="4525450" y="906850"/>
            <a:ext cx="296700" cy="48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99050" y="1771675"/>
            <a:ext cx="2295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context</a:t>
            </a:r>
            <a:endParaRPr b="1"/>
          </a:p>
        </p:txBody>
      </p:sp>
      <p:sp>
        <p:nvSpPr>
          <p:cNvPr id="96" name="Google Shape;96;p17"/>
          <p:cNvSpPr txBox="1"/>
          <p:nvPr/>
        </p:nvSpPr>
        <p:spPr>
          <a:xfrm>
            <a:off x="594250" y="2942238"/>
            <a:ext cx="3207300" cy="5682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nsfw</a:t>
            </a:r>
            <a:r>
              <a:rPr b="1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content?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94250" y="2241063"/>
            <a:ext cx="3207300" cy="5682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serious replies only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02150" y="3643400"/>
            <a:ext cx="3207300" cy="5682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time?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594925" y="4289175"/>
            <a:ext cx="3207300" cy="5682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day?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299050" y="1087275"/>
            <a:ext cx="3446400" cy="568200"/>
          </a:xfrm>
          <a:prstGeom prst="rect">
            <a:avLst/>
          </a:prstGeom>
          <a:noFill/>
          <a:ln cap="flat" cmpd="sng" w="28575">
            <a:solidFill>
              <a:srgbClr val="4CCC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title 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~</a:t>
            </a:r>
            <a:r>
              <a:rPr b="1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text only questions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799400" y="1893650"/>
            <a:ext cx="3640800" cy="48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CCC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7"/>
          <p:cNvCxnSpPr>
            <a:stCxn id="100" idx="3"/>
            <a:endCxn id="101" idx="1"/>
          </p:cNvCxnSpPr>
          <p:nvPr/>
        </p:nvCxnSpPr>
        <p:spPr>
          <a:xfrm>
            <a:off x="3745450" y="1371375"/>
            <a:ext cx="1053900" cy="764100"/>
          </a:xfrm>
          <a:prstGeom prst="straightConnector1">
            <a:avLst/>
          </a:prstGeom>
          <a:noFill/>
          <a:ln cap="flat" cmpd="sng" w="28575">
            <a:solidFill>
              <a:srgbClr val="4CCC9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/>
          <p:nvPr/>
        </p:nvSpPr>
        <p:spPr>
          <a:xfrm>
            <a:off x="5253500" y="2964700"/>
            <a:ext cx="1430100" cy="29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424425" y="3643400"/>
            <a:ext cx="507600" cy="29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719150" y="4154650"/>
            <a:ext cx="560700" cy="29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7"/>
          <p:cNvCxnSpPr>
            <a:stCxn id="103" idx="1"/>
            <a:endCxn id="97" idx="3"/>
          </p:cNvCxnSpPr>
          <p:nvPr/>
        </p:nvCxnSpPr>
        <p:spPr>
          <a:xfrm rot="10800000">
            <a:off x="3801500" y="2525200"/>
            <a:ext cx="1452000" cy="5853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stCxn id="104" idx="1"/>
            <a:endCxn id="96" idx="3"/>
          </p:cNvCxnSpPr>
          <p:nvPr/>
        </p:nvCxnSpPr>
        <p:spPr>
          <a:xfrm rot="10800000">
            <a:off x="3801625" y="3226400"/>
            <a:ext cx="3622800" cy="562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105" idx="1"/>
            <a:endCxn id="98" idx="3"/>
          </p:cNvCxnSpPr>
          <p:nvPr/>
        </p:nvCxnSpPr>
        <p:spPr>
          <a:xfrm rot="10800000">
            <a:off x="3809350" y="3927550"/>
            <a:ext cx="1909800" cy="372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>
            <a:stCxn id="105" idx="1"/>
            <a:endCxn id="99" idx="3"/>
          </p:cNvCxnSpPr>
          <p:nvPr/>
        </p:nvCxnSpPr>
        <p:spPr>
          <a:xfrm flipH="1">
            <a:off x="3802150" y="4300450"/>
            <a:ext cx="1917000" cy="272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0" y="0"/>
            <a:ext cx="5921100" cy="5179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819100" y="2162125"/>
            <a:ext cx="858300" cy="5835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Titles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24500" y="3008625"/>
            <a:ext cx="1152900" cy="583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Context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42950" y="1315625"/>
            <a:ext cx="1034400" cy="5835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Scores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514763" y="1965475"/>
            <a:ext cx="1513500" cy="976800"/>
          </a:xfrm>
          <a:prstGeom prst="rect">
            <a:avLst/>
          </a:prstGeom>
          <a:solidFill>
            <a:srgbClr val="999999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Neural Net Training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865625" y="2162125"/>
            <a:ext cx="1269300" cy="5835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Model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0" name="Google Shape;120;p18"/>
          <p:cNvCxnSpPr>
            <a:stCxn id="117" idx="3"/>
            <a:endCxn id="118" idx="1"/>
          </p:cNvCxnSpPr>
          <p:nvPr/>
        </p:nvCxnSpPr>
        <p:spPr>
          <a:xfrm>
            <a:off x="1677350" y="1607375"/>
            <a:ext cx="837300" cy="84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p18"/>
          <p:cNvCxnSpPr>
            <a:stCxn id="115" idx="3"/>
            <a:endCxn id="118" idx="1"/>
          </p:cNvCxnSpPr>
          <p:nvPr/>
        </p:nvCxnSpPr>
        <p:spPr>
          <a:xfrm>
            <a:off x="1677400" y="2453875"/>
            <a:ext cx="83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18"/>
          <p:cNvCxnSpPr>
            <a:stCxn id="116" idx="3"/>
            <a:endCxn id="118" idx="1"/>
          </p:cNvCxnSpPr>
          <p:nvPr/>
        </p:nvCxnSpPr>
        <p:spPr>
          <a:xfrm flipH="1" rot="10800000">
            <a:off x="1677400" y="2453775"/>
            <a:ext cx="837300" cy="84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18"/>
          <p:cNvCxnSpPr>
            <a:stCxn id="118" idx="3"/>
            <a:endCxn id="119" idx="1"/>
          </p:cNvCxnSpPr>
          <p:nvPr/>
        </p:nvCxnSpPr>
        <p:spPr>
          <a:xfrm>
            <a:off x="4028263" y="2453875"/>
            <a:ext cx="83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6931875" y="2162125"/>
            <a:ext cx="1269300" cy="5835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Model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579950" y="979200"/>
            <a:ext cx="858300" cy="5835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Your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475625" y="979200"/>
            <a:ext cx="1152900" cy="583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Post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7566525" y="1747550"/>
            <a:ext cx="0" cy="3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7566525" y="2942275"/>
            <a:ext cx="0" cy="3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6820725" y="3445525"/>
            <a:ext cx="1513500" cy="8466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Predicted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Score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76" y="182538"/>
            <a:ext cx="4010576" cy="461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438225" y="1913850"/>
            <a:ext cx="31326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Popular?</a:t>
            </a:r>
            <a:endParaRPr b="1" sz="6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-99825" y="-122250"/>
            <a:ext cx="9304200" cy="5336100"/>
          </a:xfrm>
          <a:prstGeom prst="rect">
            <a:avLst/>
          </a:prstGeom>
          <a:solidFill>
            <a:srgbClr val="FFD65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Collection</a:t>
            </a:r>
            <a:endParaRPr b="1" sz="7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222050" y="1553738"/>
            <a:ext cx="85206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E7CC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import 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requests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“GET” -&gt; api/?subreddit=AskReddit&amp;score={score}&amp;...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 +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61882" l="0" r="0" t="0"/>
          <a:stretch/>
        </p:blipFill>
        <p:spPr>
          <a:xfrm>
            <a:off x="0" y="152398"/>
            <a:ext cx="9143998" cy="13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 rot="-458755">
            <a:off x="-141875" y="429171"/>
            <a:ext cx="3765478" cy="104279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PRAW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 Reddit API Wrapper</a:t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21"/>
          <p:cNvSpPr/>
          <p:nvPr/>
        </p:nvSpPr>
        <p:spPr>
          <a:xfrm rot="-480087">
            <a:off x="-559931" y="-115615"/>
            <a:ext cx="4459111" cy="1977330"/>
          </a:xfrm>
          <a:prstGeom prst="mathMultiply">
            <a:avLst>
              <a:gd fmla="val 23520" name="adj1"/>
            </a:avLst>
          </a:prstGeom>
          <a:solidFill>
            <a:srgbClr val="C95D5D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00" y="3121850"/>
            <a:ext cx="3982874" cy="1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1609388" y="2637350"/>
            <a:ext cx="1636500" cy="484500"/>
          </a:xfrm>
          <a:prstGeom prst="rect">
            <a:avLst/>
          </a:prstGeom>
          <a:solidFill>
            <a:srgbClr val="000000">
              <a:alpha val="269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0 - 99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930" y="3121850"/>
            <a:ext cx="3565571" cy="1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6194363" y="2637350"/>
            <a:ext cx="1862700" cy="484500"/>
          </a:xfrm>
          <a:prstGeom prst="rect">
            <a:avLst/>
          </a:prstGeom>
          <a:solidFill>
            <a:srgbClr val="000000">
              <a:alpha val="269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 +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