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or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9F7343D-D8CC-4106-9C43-58ADB1FF0681}">
  <a:tblStyle styleId="{79F7343D-D8CC-4106-9C43-58ADB1FF06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ora-regular.fntdata"/><Relationship Id="rId14" Type="http://schemas.openxmlformats.org/officeDocument/2006/relationships/slide" Target="slides/slide8.xml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or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671ebf2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f671ebf2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671ebf2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671ebf2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671ebf2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671ebf2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671ebf2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671ebf2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671ebf2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671ebf2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671ebf2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671ebf2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826c3c2f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826c3c2f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BF0">
            <a:alpha val="7095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69625" y="1734775"/>
            <a:ext cx="85602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RedditRank Proposal</a:t>
            </a:r>
            <a:endParaRPr b="1" sz="4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2683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Predicting the Success of a Reddit Post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45533" l="31728" r="33079" t="0"/>
          <a:stretch/>
        </p:blipFill>
        <p:spPr>
          <a:xfrm>
            <a:off x="863775" y="1734900"/>
            <a:ext cx="1144090" cy="10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48050" y="4182538"/>
            <a:ext cx="65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Andrew Wang</a:t>
            </a:r>
            <a:endParaRPr sz="2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Murtaza Latif</a:t>
            </a:r>
            <a:endParaRPr sz="2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BF0">
            <a:alpha val="70950"/>
          </a:srgbClr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9" y="4457700"/>
            <a:ext cx="11430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2812079" y="358680"/>
            <a:ext cx="5587218" cy="1080538"/>
            <a:chOff x="3235875" y="583036"/>
            <a:chExt cx="5410826" cy="1046425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35875" y="583036"/>
              <a:ext cx="5410826" cy="104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/>
            <p:nvPr/>
          </p:nvSpPr>
          <p:spPr>
            <a:xfrm>
              <a:off x="3281945" y="678760"/>
              <a:ext cx="323100" cy="589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9264450" y="2679975"/>
            <a:ext cx="57816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8825" y="357519"/>
            <a:ext cx="1608299" cy="108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108825" y="1815388"/>
            <a:ext cx="1608300" cy="816900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801538" y="1772213"/>
            <a:ext cx="1608300" cy="8169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856825" y="2984988"/>
            <a:ext cx="1608300" cy="816900"/>
          </a:xfrm>
          <a:prstGeom prst="rect">
            <a:avLst/>
          </a:prstGeom>
          <a:solidFill>
            <a:srgbClr val="D9EAD3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 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1" name="Google Shape;71;p14"/>
          <p:cNvCxnSpPr>
            <a:stCxn id="67" idx="2"/>
            <a:endCxn id="68" idx="0"/>
          </p:cNvCxnSpPr>
          <p:nvPr/>
        </p:nvCxnSpPr>
        <p:spPr>
          <a:xfrm>
            <a:off x="1912975" y="1438100"/>
            <a:ext cx="0" cy="37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4" idx="2"/>
            <a:endCxn id="69" idx="0"/>
          </p:cNvCxnSpPr>
          <p:nvPr/>
        </p:nvCxnSpPr>
        <p:spPr>
          <a:xfrm>
            <a:off x="5605688" y="1439219"/>
            <a:ext cx="0" cy="3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2"/>
            <a:endCxn id="70" idx="0"/>
          </p:cNvCxnSpPr>
          <p:nvPr/>
        </p:nvCxnSpPr>
        <p:spPr>
          <a:xfrm flipH="1">
            <a:off x="3661088" y="2589113"/>
            <a:ext cx="19446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8" idx="2"/>
            <a:endCxn id="70" idx="0"/>
          </p:cNvCxnSpPr>
          <p:nvPr/>
        </p:nvCxnSpPr>
        <p:spPr>
          <a:xfrm>
            <a:off x="1912975" y="2632288"/>
            <a:ext cx="17481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>
            <a:off x="3660975" y="3801900"/>
            <a:ext cx="0" cy="83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927525" y="1585900"/>
            <a:ext cx="5671200" cy="2685900"/>
          </a:xfrm>
          <a:prstGeom prst="rect">
            <a:avLst/>
          </a:prstGeom>
          <a:solidFill>
            <a:srgbClr val="000000">
              <a:alpha val="42460"/>
            </a:srgbClr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964350" y="2178525"/>
            <a:ext cx="37917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RedditRank</a:t>
            </a:r>
            <a:endParaRPr b="1" sz="4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BF0">
            <a:alpha val="70950"/>
          </a:srgbClr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2. Data Collection and Processing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52075" y="2318950"/>
            <a:ext cx="79803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u</a:t>
            </a: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ser:</a:t>
            </a: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“jams1324”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</a:t>
            </a: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itle:</a:t>
            </a: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“Full grown adults of reddit…”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omments: </a:t>
            </a: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607</a:t>
            </a:r>
            <a:endParaRPr b="1"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core: </a:t>
            </a: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196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a</a:t>
            </a:r>
            <a:r>
              <a:rPr b="1"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ge:</a:t>
            </a: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8 hours ago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     ⋮</a:t>
            </a:r>
            <a:endParaRPr sz="3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434100"/>
            <a:ext cx="11430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5"/>
          <p:cNvGrpSpPr/>
          <p:nvPr/>
        </p:nvGrpSpPr>
        <p:grpSpPr>
          <a:xfrm>
            <a:off x="311579" y="1152446"/>
            <a:ext cx="5335074" cy="1031775"/>
            <a:chOff x="3235875" y="583036"/>
            <a:chExt cx="5410826" cy="1046425"/>
          </a:xfrm>
        </p:grpSpPr>
        <p:pic>
          <p:nvPicPr>
            <p:cNvPr id="86" name="Google Shape;8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35875" y="583036"/>
              <a:ext cx="5410826" cy="104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5"/>
            <p:cNvSpPr/>
            <p:nvPr/>
          </p:nvSpPr>
          <p:spPr>
            <a:xfrm>
              <a:off x="3341195" y="678756"/>
              <a:ext cx="230700" cy="589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9798" r="38935" t="0"/>
          <a:stretch/>
        </p:blipFill>
        <p:spPr>
          <a:xfrm>
            <a:off x="119350" y="2318950"/>
            <a:ext cx="887650" cy="27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852075" y="4030400"/>
            <a:ext cx="2176800" cy="357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04800" y="4030400"/>
            <a:ext cx="2810400" cy="376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Younger than 2 days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1" name="Google Shape;91;p15"/>
          <p:cNvCxnSpPr>
            <a:stCxn id="89" idx="3"/>
            <a:endCxn id="90" idx="1"/>
          </p:cNvCxnSpPr>
          <p:nvPr/>
        </p:nvCxnSpPr>
        <p:spPr>
          <a:xfrm>
            <a:off x="3028875" y="4209050"/>
            <a:ext cx="975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852075" y="3653825"/>
            <a:ext cx="1470900" cy="2886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4004800" y="3610925"/>
            <a:ext cx="2810400" cy="357300"/>
          </a:xfrm>
          <a:prstGeom prst="rect">
            <a:avLst/>
          </a:prstGeom>
          <a:solidFill>
            <a:srgbClr val="64B99A">
              <a:alpha val="64250"/>
            </a:srgbClr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Label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4" name="Google Shape;94;p15"/>
          <p:cNvCxnSpPr>
            <a:stCxn id="92" idx="3"/>
            <a:endCxn id="93" idx="1"/>
          </p:cNvCxnSpPr>
          <p:nvPr/>
        </p:nvCxnSpPr>
        <p:spPr>
          <a:xfrm flipH="1" rot="10800000">
            <a:off x="2322975" y="3789725"/>
            <a:ext cx="1681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490" y="1374212"/>
            <a:ext cx="8134312" cy="22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BF0">
            <a:alpha val="70950"/>
          </a:srgbClr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35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Text </a:t>
            </a: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Architectures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457700"/>
            <a:ext cx="11430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6"/>
          <p:cNvGrpSpPr/>
          <p:nvPr/>
        </p:nvGrpSpPr>
        <p:grpSpPr>
          <a:xfrm>
            <a:off x="843475" y="1442526"/>
            <a:ext cx="7583332" cy="2473185"/>
            <a:chOff x="233875" y="2509326"/>
            <a:chExt cx="7583332" cy="2473185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233875" y="3238335"/>
              <a:ext cx="762000" cy="518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  <a:effectLst>
              <a:outerShdw blurRad="100013" rotWithShape="0" algn="bl" dir="7200000" dist="47625">
                <a:srgbClr val="000000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Text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1636282" y="3848436"/>
              <a:ext cx="1427700" cy="725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>
              <a:outerShdw blurRad="100013" rotWithShape="0" algn="bl" dir="7200000" dist="47625">
                <a:srgbClr val="000000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Tokenized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Text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1636282" y="2509348"/>
              <a:ext cx="1427700" cy="725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>
              <a:outerShdw blurRad="100013" rotWithShape="0" algn="bl" dir="7200000" dist="47625">
                <a:srgbClr val="000000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Frequency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Vectors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3384336" y="3395433"/>
              <a:ext cx="1427700" cy="7251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  <a:effectLst>
              <a:outerShdw blurRad="100013" rotWithShape="0" algn="bl" dir="7200000" dist="47625">
                <a:srgbClr val="000000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CNN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3384336" y="4257400"/>
              <a:ext cx="1427700" cy="725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  <a:effectLst>
              <a:outerShdw blurRad="100013" rotWithShape="0" algn="bl" dir="7200000" dist="47625">
                <a:srgbClr val="000000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RNN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5334046" y="4257400"/>
              <a:ext cx="1427700" cy="725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  <a:effectLst>
              <a:outerShdw blurRad="100013" rotWithShape="0" algn="bl" dir="7200000" dist="47625">
                <a:srgbClr val="000000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NN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5334046" y="3383369"/>
              <a:ext cx="1427700" cy="7251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  <a:effectLst>
              <a:outerShdw blurRad="100013" rotWithShape="0" algn="bl" dir="7200000" dist="47625">
                <a:srgbClr val="000000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NN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5334046" y="2509337"/>
              <a:ext cx="1427700" cy="7251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  <a:effectLst>
              <a:outerShdw blurRad="100013" rotWithShape="0" algn="bl" dir="7200000" dist="47625">
                <a:srgbClr val="000000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NN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6931607" y="2509326"/>
              <a:ext cx="885600" cy="7251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  <a:effectLst>
              <a:outerShdw blurRad="100013" rotWithShape="0" algn="bl" dir="7200000" dist="47625">
                <a:srgbClr val="000000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B1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931607" y="3383369"/>
              <a:ext cx="885600" cy="7251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  <a:effectLst>
              <a:outerShdw blurRad="100013" rotWithShape="0" algn="bl" dir="7200000" dist="47625">
                <a:srgbClr val="000000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B2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931607" y="4257411"/>
              <a:ext cx="885600" cy="725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  <a:effectLst>
              <a:outerShdw blurRad="100013" rotWithShape="0" algn="bl" dir="7200000" dist="47625">
                <a:srgbClr val="000000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Lora"/>
                  <a:ea typeface="Lora"/>
                  <a:cs typeface="Lora"/>
                  <a:sym typeface="Lora"/>
                </a:rPr>
                <a:t>AO</a:t>
              </a:r>
              <a:endParaRPr sz="2000">
                <a:latin typeface="Lora"/>
                <a:ea typeface="Lora"/>
                <a:cs typeface="Lora"/>
                <a:sym typeface="Lora"/>
              </a:endParaRPr>
            </a:p>
          </p:txBody>
        </p:sp>
        <p:cxnSp>
          <p:nvCxnSpPr>
            <p:cNvPr id="114" name="Google Shape;114;p16"/>
            <p:cNvCxnSpPr>
              <a:stCxn id="103" idx="3"/>
              <a:endCxn id="105" idx="1"/>
            </p:cNvCxnSpPr>
            <p:nvPr/>
          </p:nvCxnSpPr>
          <p:spPr>
            <a:xfrm flipH="1" rot="10800000">
              <a:off x="995875" y="2871885"/>
              <a:ext cx="640500" cy="62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16"/>
            <p:cNvCxnSpPr>
              <a:stCxn id="103" idx="3"/>
              <a:endCxn id="104" idx="1"/>
            </p:cNvCxnSpPr>
            <p:nvPr/>
          </p:nvCxnSpPr>
          <p:spPr>
            <a:xfrm>
              <a:off x="995875" y="3497385"/>
              <a:ext cx="640500" cy="71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6"/>
            <p:cNvCxnSpPr>
              <a:stCxn id="105" idx="3"/>
              <a:endCxn id="110" idx="1"/>
            </p:cNvCxnSpPr>
            <p:nvPr/>
          </p:nvCxnSpPr>
          <p:spPr>
            <a:xfrm>
              <a:off x="3063982" y="2871898"/>
              <a:ext cx="227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6"/>
            <p:cNvCxnSpPr>
              <a:stCxn id="104" idx="3"/>
              <a:endCxn id="106" idx="1"/>
            </p:cNvCxnSpPr>
            <p:nvPr/>
          </p:nvCxnSpPr>
          <p:spPr>
            <a:xfrm flipH="1" rot="10800000">
              <a:off x="3063982" y="3757986"/>
              <a:ext cx="320400" cy="45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16"/>
            <p:cNvCxnSpPr>
              <a:stCxn id="104" idx="3"/>
              <a:endCxn id="107" idx="1"/>
            </p:cNvCxnSpPr>
            <p:nvPr/>
          </p:nvCxnSpPr>
          <p:spPr>
            <a:xfrm>
              <a:off x="3063982" y="4210986"/>
              <a:ext cx="320400" cy="40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16"/>
            <p:cNvCxnSpPr>
              <a:stCxn id="106" idx="3"/>
              <a:endCxn id="109" idx="1"/>
            </p:cNvCxnSpPr>
            <p:nvPr/>
          </p:nvCxnSpPr>
          <p:spPr>
            <a:xfrm flipH="1" rot="10800000">
              <a:off x="4812036" y="3745983"/>
              <a:ext cx="522000" cy="1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16"/>
            <p:cNvCxnSpPr>
              <a:stCxn id="107" idx="3"/>
              <a:endCxn id="108" idx="1"/>
            </p:cNvCxnSpPr>
            <p:nvPr/>
          </p:nvCxnSpPr>
          <p:spPr>
            <a:xfrm>
              <a:off x="4812036" y="4619950"/>
              <a:ext cx="52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" name="Google Shape;121;p16"/>
            <p:cNvCxnSpPr>
              <a:stCxn id="108" idx="3"/>
              <a:endCxn id="113" idx="1"/>
            </p:cNvCxnSpPr>
            <p:nvPr/>
          </p:nvCxnSpPr>
          <p:spPr>
            <a:xfrm>
              <a:off x="6761746" y="4619950"/>
              <a:ext cx="16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2" name="Google Shape;122;p16"/>
            <p:cNvCxnSpPr>
              <a:stCxn id="109" idx="3"/>
              <a:endCxn id="112" idx="1"/>
            </p:cNvCxnSpPr>
            <p:nvPr/>
          </p:nvCxnSpPr>
          <p:spPr>
            <a:xfrm>
              <a:off x="6761746" y="3745919"/>
              <a:ext cx="16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" name="Google Shape;123;p16"/>
            <p:cNvCxnSpPr>
              <a:stCxn id="110" idx="3"/>
              <a:endCxn id="111" idx="1"/>
            </p:cNvCxnSpPr>
            <p:nvPr/>
          </p:nvCxnSpPr>
          <p:spPr>
            <a:xfrm>
              <a:off x="6761746" y="2871887"/>
              <a:ext cx="16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4" name="Google Shape;124;p16"/>
          <p:cNvSpPr/>
          <p:nvPr/>
        </p:nvSpPr>
        <p:spPr>
          <a:xfrm>
            <a:off x="1584900" y="1687475"/>
            <a:ext cx="6021000" cy="1674000"/>
          </a:xfrm>
          <a:prstGeom prst="rect">
            <a:avLst/>
          </a:prstGeom>
          <a:solidFill>
            <a:srgbClr val="242424">
              <a:alpha val="97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845325" y="2074025"/>
            <a:ext cx="1612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cat is a red cat.</a:t>
            </a:r>
            <a:endParaRPr sz="2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26" name="Google Shape;126;p16"/>
          <p:cNvGraphicFramePr/>
          <p:nvPr/>
        </p:nvGraphicFramePr>
        <p:xfrm>
          <a:off x="3593938" y="19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{79F7343D-D8CC-4106-9C43-58ADB1FF0681}</a:tableStyleId>
              </a:tblPr>
              <a:tblGrid>
                <a:gridCol w="915725"/>
                <a:gridCol w="915725"/>
                <a:gridCol w="915725"/>
                <a:gridCol w="915725"/>
              </a:tblGrid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"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a"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"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is"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"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cat"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"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red"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BF0">
            <a:alpha val="70950"/>
          </a:srgbClr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Text &amp; Image </a:t>
            </a: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Architectures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457700"/>
            <a:ext cx="11430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294125" y="1728775"/>
            <a:ext cx="858300" cy="5835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Text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34750" y="3964075"/>
            <a:ext cx="1410300" cy="5835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Images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873650" y="2415925"/>
            <a:ext cx="1608300" cy="8169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Tokenized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Text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995450" y="3847375"/>
            <a:ext cx="1410300" cy="8169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Processed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Images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873650" y="907725"/>
            <a:ext cx="1608300" cy="8169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Frequency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Vectors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842475" y="1905713"/>
            <a:ext cx="1608300" cy="816900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CNN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842475" y="3847363"/>
            <a:ext cx="1608300" cy="816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CNN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842475" y="2876538"/>
            <a:ext cx="1608300" cy="8169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RNN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038425" y="2876538"/>
            <a:ext cx="1608300" cy="8169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038425" y="1892125"/>
            <a:ext cx="1608300" cy="816900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038425" y="907713"/>
            <a:ext cx="1608300" cy="8169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NN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837750" y="907700"/>
            <a:ext cx="997500" cy="8169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B1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7837750" y="1892125"/>
            <a:ext cx="997500" cy="816900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B2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7837750" y="2876550"/>
            <a:ext cx="997500" cy="8169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100013" rotWithShape="0" algn="bl" dir="7200000" dist="47625">
              <a:srgbClr val="000000">
                <a:alpha val="7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AO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47" name="Google Shape;147;p17"/>
          <p:cNvCxnSpPr>
            <a:stCxn id="133" idx="3"/>
            <a:endCxn id="137" idx="1"/>
          </p:cNvCxnSpPr>
          <p:nvPr/>
        </p:nvCxnSpPr>
        <p:spPr>
          <a:xfrm flipH="1" rot="10800000">
            <a:off x="1152425" y="1316125"/>
            <a:ext cx="72120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>
            <a:stCxn id="133" idx="3"/>
            <a:endCxn id="135" idx="1"/>
          </p:cNvCxnSpPr>
          <p:nvPr/>
        </p:nvCxnSpPr>
        <p:spPr>
          <a:xfrm>
            <a:off x="1152425" y="2020525"/>
            <a:ext cx="7212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>
            <a:stCxn id="137" idx="3"/>
            <a:endCxn id="143" idx="1"/>
          </p:cNvCxnSpPr>
          <p:nvPr/>
        </p:nvCxnSpPr>
        <p:spPr>
          <a:xfrm>
            <a:off x="3481950" y="1316175"/>
            <a:ext cx="25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7"/>
          <p:cNvCxnSpPr>
            <a:stCxn id="135" idx="3"/>
            <a:endCxn id="138" idx="1"/>
          </p:cNvCxnSpPr>
          <p:nvPr/>
        </p:nvCxnSpPr>
        <p:spPr>
          <a:xfrm flipH="1" rot="10800000">
            <a:off x="3481950" y="2314075"/>
            <a:ext cx="3606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7"/>
          <p:cNvCxnSpPr>
            <a:stCxn id="135" idx="3"/>
            <a:endCxn id="140" idx="1"/>
          </p:cNvCxnSpPr>
          <p:nvPr/>
        </p:nvCxnSpPr>
        <p:spPr>
          <a:xfrm>
            <a:off x="3481950" y="2824375"/>
            <a:ext cx="3606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7"/>
          <p:cNvCxnSpPr>
            <a:stCxn id="138" idx="3"/>
            <a:endCxn id="142" idx="1"/>
          </p:cNvCxnSpPr>
          <p:nvPr/>
        </p:nvCxnSpPr>
        <p:spPr>
          <a:xfrm flipH="1" rot="10800000">
            <a:off x="5450775" y="2300663"/>
            <a:ext cx="5877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7"/>
          <p:cNvCxnSpPr>
            <a:stCxn id="140" idx="3"/>
            <a:endCxn id="141" idx="1"/>
          </p:cNvCxnSpPr>
          <p:nvPr/>
        </p:nvCxnSpPr>
        <p:spPr>
          <a:xfrm>
            <a:off x="5450775" y="3284988"/>
            <a:ext cx="5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7"/>
          <p:cNvCxnSpPr>
            <a:stCxn id="136" idx="3"/>
            <a:endCxn id="139" idx="1"/>
          </p:cNvCxnSpPr>
          <p:nvPr/>
        </p:nvCxnSpPr>
        <p:spPr>
          <a:xfrm>
            <a:off x="3405750" y="4255825"/>
            <a:ext cx="43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7"/>
          <p:cNvCxnSpPr>
            <a:stCxn id="139" idx="3"/>
            <a:endCxn id="143" idx="1"/>
          </p:cNvCxnSpPr>
          <p:nvPr/>
        </p:nvCxnSpPr>
        <p:spPr>
          <a:xfrm flipH="1" rot="10800000">
            <a:off x="5450775" y="1316113"/>
            <a:ext cx="587700" cy="29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7"/>
          <p:cNvCxnSpPr>
            <a:stCxn id="139" idx="3"/>
            <a:endCxn id="142" idx="1"/>
          </p:cNvCxnSpPr>
          <p:nvPr/>
        </p:nvCxnSpPr>
        <p:spPr>
          <a:xfrm flipH="1" rot="10800000">
            <a:off x="5450775" y="2300713"/>
            <a:ext cx="587700" cy="19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7"/>
          <p:cNvCxnSpPr>
            <a:stCxn id="139" idx="3"/>
            <a:endCxn id="141" idx="1"/>
          </p:cNvCxnSpPr>
          <p:nvPr/>
        </p:nvCxnSpPr>
        <p:spPr>
          <a:xfrm flipH="1" rot="10800000">
            <a:off x="5450775" y="3285013"/>
            <a:ext cx="587700" cy="9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7"/>
          <p:cNvCxnSpPr>
            <a:stCxn id="141" idx="3"/>
            <a:endCxn id="146" idx="1"/>
          </p:cNvCxnSpPr>
          <p:nvPr/>
        </p:nvCxnSpPr>
        <p:spPr>
          <a:xfrm>
            <a:off x="7646725" y="3284988"/>
            <a:ext cx="1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7"/>
          <p:cNvCxnSpPr>
            <a:stCxn id="142" idx="3"/>
            <a:endCxn id="145" idx="1"/>
          </p:cNvCxnSpPr>
          <p:nvPr/>
        </p:nvCxnSpPr>
        <p:spPr>
          <a:xfrm>
            <a:off x="7646725" y="2300575"/>
            <a:ext cx="1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7"/>
          <p:cNvCxnSpPr>
            <a:stCxn id="143" idx="3"/>
            <a:endCxn id="144" idx="1"/>
          </p:cNvCxnSpPr>
          <p:nvPr/>
        </p:nvCxnSpPr>
        <p:spPr>
          <a:xfrm>
            <a:off x="7646725" y="1316163"/>
            <a:ext cx="1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7"/>
          <p:cNvCxnSpPr>
            <a:stCxn id="134" idx="3"/>
            <a:endCxn id="136" idx="1"/>
          </p:cNvCxnSpPr>
          <p:nvPr/>
        </p:nvCxnSpPr>
        <p:spPr>
          <a:xfrm>
            <a:off x="1645050" y="4255825"/>
            <a:ext cx="3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BF0">
            <a:alpha val="70950"/>
          </a:srgbClr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Risks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226925" y="104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RNN can take too long to train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○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Truncate titles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○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Downsize images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Lack of words in word vector dictionary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○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Find &amp; replace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○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Omit the input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457700"/>
            <a:ext cx="11430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18"/>
          <p:cNvGrpSpPr/>
          <p:nvPr/>
        </p:nvGrpSpPr>
        <p:grpSpPr>
          <a:xfrm>
            <a:off x="311551" y="3782676"/>
            <a:ext cx="4483410" cy="867068"/>
            <a:chOff x="3235875" y="583036"/>
            <a:chExt cx="5410826" cy="1046425"/>
          </a:xfrm>
        </p:grpSpPr>
        <p:pic>
          <p:nvPicPr>
            <p:cNvPr id="170" name="Google Shape;17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35875" y="583036"/>
              <a:ext cx="5410826" cy="104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8"/>
            <p:cNvSpPr/>
            <p:nvPr/>
          </p:nvSpPr>
          <p:spPr>
            <a:xfrm>
              <a:off x="3341195" y="678756"/>
              <a:ext cx="230700" cy="589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8"/>
          <p:cNvSpPr/>
          <p:nvPr/>
        </p:nvSpPr>
        <p:spPr>
          <a:xfrm>
            <a:off x="1668850" y="4022375"/>
            <a:ext cx="513600" cy="171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BF0">
            <a:alpha val="70950"/>
          </a:srgbClr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Objectives by Progress Report Time</a:t>
            </a:r>
            <a:endParaRPr b="1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Data collection and processing methods complete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Lora"/>
              <a:buChar char="●"/>
            </a:pPr>
            <a:r>
              <a:rPr lang="en" sz="20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Baseline models created and functional</a:t>
            </a:r>
            <a:endParaRPr sz="20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0" y="4457700"/>
            <a:ext cx="1143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BF0">
            <a:alpha val="70950"/>
          </a:srgbClr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75" y="1246475"/>
            <a:ext cx="4577825" cy="2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