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1" r:id="rId5"/>
    <p:sldId id="262" r:id="rId6"/>
    <p:sldId id="284" r:id="rId7"/>
    <p:sldId id="286" r:id="rId8"/>
    <p:sldId id="287" r:id="rId9"/>
    <p:sldId id="291" r:id="rId10"/>
    <p:sldId id="285" r:id="rId11"/>
    <p:sldId id="265" r:id="rId12"/>
    <p:sldId id="282" r:id="rId13"/>
    <p:sldId id="288" r:id="rId14"/>
    <p:sldId id="290" r:id="rId15"/>
    <p:sldId id="283" r:id="rId16"/>
    <p:sldId id="289" r:id="rId17"/>
    <p:sldId id="261" r:id="rId18"/>
    <p:sldId id="279" r:id="rId19"/>
    <p:sldId id="267" r:id="rId20"/>
    <p:sldId id="268" r:id="rId21"/>
    <p:sldId id="258" r:id="rId22"/>
    <p:sldId id="26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1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90000">
              <a:srgbClr val="C4D6EB"/>
            </a:gs>
            <a:gs pos="98000">
              <a:schemeClr val="tx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9842-B8E3-4F62-B1BC-83E573C820B6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82E7-EA48-4062-BBAE-7B6E117F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r-introduction/basic-data-types" TargetMode="External"/><Relationship Id="rId2" Type="http://schemas.openxmlformats.org/officeDocument/2006/relationships/hyperlink" Target="http://www.infoworld.com/article/2940864/application-development/r-programming-language-statistical-data-analysi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programming and </a:t>
            </a:r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Patwe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and Profiling Tools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Debug</a:t>
            </a:r>
          </a:p>
          <a:p>
            <a:r>
              <a:rPr lang="en-US" dirty="0" smtClean="0"/>
              <a:t>Browser</a:t>
            </a:r>
          </a:p>
          <a:p>
            <a:r>
              <a:rPr lang="en-US" dirty="0" smtClean="0"/>
              <a:t>Recover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err="1" smtClean="0"/>
              <a:t>Traceback</a:t>
            </a:r>
            <a:endParaRPr lang="en-US" dirty="0" smtClean="0"/>
          </a:p>
          <a:p>
            <a:r>
              <a:rPr lang="en-US" dirty="0" smtClean="0"/>
              <a:t>Profiling – </a:t>
            </a:r>
            <a:r>
              <a:rPr lang="en-US" dirty="0" err="1" smtClean="0"/>
              <a:t>system.time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Time Applications of </a:t>
            </a:r>
            <a:r>
              <a:rPr lang="en-US" smtClean="0"/>
              <a:t>R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users</a:t>
            </a:r>
          </a:p>
          <a:p>
            <a:r>
              <a:rPr lang="en-US" dirty="0" smtClean="0"/>
              <a:t>Housing.com</a:t>
            </a:r>
          </a:p>
          <a:p>
            <a:r>
              <a:rPr lang="en-US" dirty="0" smtClean="0"/>
              <a:t>Medical predictions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 years old technology</a:t>
            </a:r>
          </a:p>
          <a:p>
            <a:r>
              <a:rPr lang="en-US" dirty="0" smtClean="0"/>
              <a:t>Not for web based applications</a:t>
            </a:r>
          </a:p>
          <a:p>
            <a:r>
              <a:rPr lang="en-US" dirty="0" smtClean="0"/>
              <a:t>Memory Management – Objects are stored in the physical memory</a:t>
            </a:r>
          </a:p>
          <a:p>
            <a:r>
              <a:rPr lang="en-US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3152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Mongo DB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Document Database</a:t>
            </a:r>
          </a:p>
          <a:p>
            <a:pPr lvl="1"/>
            <a:r>
              <a:rPr lang="en-US" dirty="0"/>
              <a:t>Documents (objects) map nicely to programming language data types.</a:t>
            </a:r>
          </a:p>
          <a:p>
            <a:pPr lvl="1"/>
            <a:r>
              <a:rPr lang="en-US" dirty="0"/>
              <a:t>Embedded documents and arrays reduce need for joins.</a:t>
            </a:r>
          </a:p>
          <a:p>
            <a:pPr lvl="1"/>
            <a:r>
              <a:rPr lang="en-US" dirty="0"/>
              <a:t>Dynamic schema makes polymorphism easier</a:t>
            </a:r>
            <a:r>
              <a:rPr lang="en-US" dirty="0" smtClean="0"/>
              <a:t>.</a:t>
            </a:r>
          </a:p>
          <a:p>
            <a:r>
              <a:rPr lang="en-US" dirty="0"/>
              <a:t>Mongo DB is a schema less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High </a:t>
            </a:r>
            <a:r>
              <a:rPr lang="en-US" dirty="0"/>
              <a:t>Performance</a:t>
            </a:r>
          </a:p>
          <a:p>
            <a:pPr lvl="1"/>
            <a:r>
              <a:rPr lang="en-US" dirty="0"/>
              <a:t>Embedding makes reads and writes fast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High Availability</a:t>
            </a:r>
          </a:p>
          <a:p>
            <a:pPr lvl="1"/>
            <a:r>
              <a:rPr lang="en-US" dirty="0"/>
              <a:t>Replicated servers with automatic master failover.</a:t>
            </a:r>
          </a:p>
          <a:p>
            <a:r>
              <a:rPr lang="en-US" dirty="0"/>
              <a:t>Easy Scalability</a:t>
            </a:r>
          </a:p>
          <a:p>
            <a:pPr lvl="1"/>
            <a:r>
              <a:rPr lang="en-US" dirty="0"/>
              <a:t>Automatic </a:t>
            </a:r>
            <a:r>
              <a:rPr lang="en-US" dirty="0" err="1" smtClean="0"/>
              <a:t>sharding</a:t>
            </a:r>
            <a:r>
              <a:rPr lang="en-US" dirty="0" smtClean="0"/>
              <a:t> distributes </a:t>
            </a:r>
            <a:r>
              <a:rPr lang="en-US" dirty="0"/>
              <a:t>collection data across machines.</a:t>
            </a:r>
          </a:p>
          <a:p>
            <a:pPr lvl="1"/>
            <a:r>
              <a:rPr lang="en-US" dirty="0"/>
              <a:t>Eventually-consistent reads can be distributed over replicated servers.</a:t>
            </a:r>
          </a:p>
          <a:p>
            <a:r>
              <a:rPr lang="en-US" dirty="0"/>
              <a:t>Advanced Operations</a:t>
            </a:r>
          </a:p>
          <a:p>
            <a:pPr lvl="1"/>
            <a:r>
              <a:rPr lang="en-US" dirty="0"/>
              <a:t>With </a:t>
            </a:r>
            <a:r>
              <a:rPr lang="en-US" dirty="0" err="1" smtClean="0"/>
              <a:t>MongoDB</a:t>
            </a:r>
            <a:r>
              <a:rPr lang="en-US" dirty="0" smtClean="0"/>
              <a:t> Cloud Manager,</a:t>
            </a:r>
            <a:r>
              <a:rPr lang="en-US" dirty="0"/>
              <a:t> </a:t>
            </a:r>
            <a:r>
              <a:rPr lang="en-US" dirty="0" err="1"/>
              <a:t>MongoDB</a:t>
            </a:r>
            <a:r>
              <a:rPr lang="en-US" dirty="0"/>
              <a:t> supports a complete backup solution and full deployment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6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Mongo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It can store any type of data: structured, semi-structured and polymorphic.</a:t>
            </a:r>
          </a:p>
          <a:p>
            <a:pPr fontAlgn="base"/>
            <a:r>
              <a:rPr lang="en-US" dirty="0"/>
              <a:t>Huge performance in data process and scalability.</a:t>
            </a:r>
          </a:p>
          <a:p>
            <a:pPr fontAlgn="base"/>
            <a:r>
              <a:rPr lang="en-US" dirty="0"/>
              <a:t>It can process the large amount of information that we generate (millions of users per application, social networks growing steadily, Internet of Things, cloud computing,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It supports the current requirements of the applications (millions of users, thousands of requests per second,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It empowers enterprises to be more agile growing quickly, create new type of applications/products, improve customer experience, accelerate time to market and reduce costs.</a:t>
            </a:r>
          </a:p>
          <a:p>
            <a:pPr fontAlgn="base"/>
            <a:r>
              <a:rPr lang="en-US" dirty="0"/>
              <a:t>It is a document oriented database. </a:t>
            </a:r>
            <a:endParaRPr lang="en-US" dirty="0" smtClean="0"/>
          </a:p>
          <a:p>
            <a:pPr fontAlgn="base"/>
            <a:r>
              <a:rPr lang="en-US" dirty="0" smtClean="0"/>
              <a:t>We can shape your schema design on-the-fly, leading to much faster development. </a:t>
            </a:r>
          </a:p>
          <a:p>
            <a:pPr fontAlgn="base"/>
            <a:r>
              <a:rPr lang="en-US" dirty="0" smtClean="0"/>
              <a:t>Developers </a:t>
            </a:r>
            <a:r>
              <a:rPr lang="en-US" dirty="0"/>
              <a:t>have all the same functionalities they have in their RDBMS (like secondary indexes, a full query language,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6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analogy with SQL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09289"/>
              </p:ext>
            </p:extLst>
          </p:nvPr>
        </p:nvGraphicFramePr>
        <p:xfrm>
          <a:off x="914400" y="1397000"/>
          <a:ext cx="7696200" cy="46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45358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Terms/Concepts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 DB Terms/Concepts</a:t>
                      </a:r>
                      <a:endParaRPr lang="en-US" dirty="0"/>
                    </a:p>
                  </a:txBody>
                  <a:tcPr/>
                </a:tc>
              </a:tr>
              <a:tr h="453581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453581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</a:tr>
              <a:tr h="453581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or BSON document</a:t>
                      </a:r>
                      <a:endParaRPr lang="en-US" dirty="0"/>
                    </a:p>
                  </a:txBody>
                  <a:tcPr/>
                </a:tc>
              </a:tr>
              <a:tr h="45358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453581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782894">
                <a:tc>
                  <a:txBody>
                    <a:bodyPr/>
                    <a:lstStyle/>
                    <a:p>
                      <a:r>
                        <a:rPr lang="en-US" dirty="0" smtClean="0"/>
                        <a:t>Table Joins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documents and linking</a:t>
                      </a:r>
                      <a:endParaRPr lang="en-US" dirty="0"/>
                    </a:p>
                  </a:txBody>
                  <a:tcPr/>
                </a:tc>
              </a:tr>
              <a:tr h="1118419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 (In </a:t>
                      </a:r>
                      <a:r>
                        <a:rPr lang="en-US" dirty="0" err="1" smtClean="0"/>
                        <a:t>MongoDB</a:t>
                      </a:r>
                      <a:r>
                        <a:rPr lang="en-US" dirty="0" smtClean="0"/>
                        <a:t>, the primary key is automatically set to the _id field.)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Importing </a:t>
            </a:r>
            <a:r>
              <a:rPr lang="en-US" sz="2400" dirty="0"/>
              <a:t>the Public </a:t>
            </a:r>
            <a:r>
              <a:rPr lang="en-US" sz="2400" dirty="0" smtClean="0"/>
              <a:t>Key</a:t>
            </a:r>
          </a:p>
          <a:p>
            <a:pPr marL="457200" lvl="1" indent="0">
              <a:buNone/>
            </a:pPr>
            <a:r>
              <a:rPr lang="en-US" sz="2400" dirty="0" err="1"/>
              <a:t>sudo</a:t>
            </a:r>
            <a:r>
              <a:rPr lang="en-US" sz="2400" dirty="0"/>
              <a:t> apt-key </a:t>
            </a:r>
            <a:r>
              <a:rPr lang="en-US" sz="2400" dirty="0" err="1"/>
              <a:t>adv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 err="1" smtClean="0"/>
              <a:t>keyserver</a:t>
            </a:r>
            <a:r>
              <a:rPr lang="en-US" sz="2400" dirty="0" smtClean="0"/>
              <a:t> hkp</a:t>
            </a:r>
            <a:r>
              <a:rPr lang="en-US" sz="2400" dirty="0"/>
              <a:t>://</a:t>
            </a:r>
            <a:r>
              <a:rPr lang="en-US" sz="2400" dirty="0" smtClean="0"/>
              <a:t>keyserver.ubuntu.com:80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Create a list file for </a:t>
            </a:r>
            <a:r>
              <a:rPr lang="en-US" sz="2400" dirty="0" err="1"/>
              <a:t>MongoDB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000" dirty="0"/>
              <a:t>echo "deb http://repo.mongodb.org/apt/ubuntu trusty/</a:t>
            </a:r>
            <a:r>
              <a:rPr lang="en-US" sz="2000" dirty="0" err="1"/>
              <a:t>mongodb</a:t>
            </a:r>
            <a:r>
              <a:rPr lang="en-US" sz="2000" dirty="0"/>
              <a:t>-org/3.0 multiverse" | </a:t>
            </a:r>
            <a:r>
              <a:rPr lang="en-US" sz="2000" dirty="0" err="1"/>
              <a:t>sudo</a:t>
            </a:r>
            <a:r>
              <a:rPr lang="en-US" sz="2000" dirty="0"/>
              <a:t> tee /</a:t>
            </a:r>
            <a:r>
              <a:rPr lang="en-US" sz="2000" dirty="0" err="1" smtClean="0"/>
              <a:t>etc</a:t>
            </a:r>
            <a:r>
              <a:rPr lang="en-US" sz="2000" dirty="0" smtClean="0"/>
              <a:t>/apt/</a:t>
            </a:r>
            <a:r>
              <a:rPr lang="en-US" sz="2000" dirty="0" err="1" smtClean="0"/>
              <a:t>sources.list.d</a:t>
            </a:r>
            <a:r>
              <a:rPr lang="en-US" sz="2000" dirty="0" smtClean="0"/>
              <a:t>/mongodb-org-3.0.list</a:t>
            </a:r>
            <a:endParaRPr lang="en-US" sz="2400" dirty="0"/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Reload local package </a:t>
            </a:r>
            <a:r>
              <a:rPr lang="en-US" sz="2400" dirty="0" smtClean="0"/>
              <a:t>database</a:t>
            </a:r>
          </a:p>
          <a:p>
            <a:pPr marL="457200" lvl="1" indent="0">
              <a:buNone/>
            </a:pPr>
            <a:r>
              <a:rPr lang="en-US" sz="2000" dirty="0" err="1"/>
              <a:t>sudo</a:t>
            </a:r>
            <a:r>
              <a:rPr lang="en-US" sz="2000" dirty="0"/>
              <a:t> apt-get </a:t>
            </a:r>
            <a:r>
              <a:rPr lang="en-US" sz="2000" dirty="0" smtClean="0"/>
              <a:t>update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Install the latest stable version of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/>
              <a:t>sudo</a:t>
            </a:r>
            <a:r>
              <a:rPr lang="en-US" sz="2000" dirty="0"/>
              <a:t> apt-get install -y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-org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Start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/>
              <a:t>sudo</a:t>
            </a:r>
            <a:r>
              <a:rPr lang="en-US" sz="2000" dirty="0"/>
              <a:t> service </a:t>
            </a:r>
            <a:r>
              <a:rPr lang="en-US" sz="2000" dirty="0" err="1"/>
              <a:t>mongod</a:t>
            </a:r>
            <a:r>
              <a:rPr lang="en-US" sz="2000" dirty="0"/>
              <a:t> </a:t>
            </a:r>
            <a:r>
              <a:rPr lang="en-US" sz="2000" dirty="0" smtClean="0"/>
              <a:t>start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Stop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/>
              <a:t>sudo</a:t>
            </a:r>
            <a:r>
              <a:rPr lang="en-US" sz="2000" dirty="0"/>
              <a:t> service </a:t>
            </a:r>
            <a:r>
              <a:rPr lang="en-US" sz="2000" dirty="0" err="1"/>
              <a:t>mongod</a:t>
            </a:r>
            <a:r>
              <a:rPr lang="en-US" sz="2000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171812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Rmongodb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rmongodb</a:t>
            </a:r>
            <a:r>
              <a:rPr lang="en-US" dirty="0" smtClean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rmongodb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help(“</a:t>
            </a:r>
            <a:r>
              <a:rPr lang="en-US" dirty="0" err="1" smtClean="0"/>
              <a:t>mongo.create</a:t>
            </a:r>
            <a:r>
              <a:rPr lang="en-US" dirty="0" smtClean="0"/>
              <a:t>”) – help files</a:t>
            </a:r>
          </a:p>
          <a:p>
            <a:r>
              <a:rPr lang="en-US" dirty="0" smtClean="0"/>
              <a:t>CRUD operations 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02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Assignment based on R programming: 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Using Mongo DB </a:t>
            </a:r>
            <a:r>
              <a:rPr lang="en-US" dirty="0"/>
              <a:t>create a database of employee performance, employee attendance on the workstation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statistical analysis for the results of the products produced by employees rated as passed ok, damaged products ( 5 samples per batch size 1000) and the portion covered in the training and absentee of the employees during training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programming</a:t>
            </a:r>
            <a:r>
              <a:rPr lang="en-US" dirty="0"/>
              <a:t> language R. (or R-Python/R-Java) or equivalent assignment using </a:t>
            </a:r>
            <a:r>
              <a:rPr lang="en-US" dirty="0" smtClean="0"/>
              <a:t>R Programming</a:t>
            </a:r>
            <a:r>
              <a:rPr lang="en-US" dirty="0"/>
              <a:t> Language for BIGDATA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Steps to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 R on your UNIX / Windows Machine.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rmongodb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Create collections for</a:t>
            </a:r>
          </a:p>
          <a:p>
            <a:pPr lvl="1"/>
            <a:r>
              <a:rPr lang="en-US" dirty="0"/>
              <a:t>employee performance (</a:t>
            </a:r>
            <a:r>
              <a:rPr lang="en-US" dirty="0" err="1"/>
              <a:t>emp</a:t>
            </a:r>
            <a:r>
              <a:rPr lang="en-US" dirty="0"/>
              <a:t> id, evaluation period, performance rating, remarks, reporting manager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employee attendance (</a:t>
            </a:r>
            <a:r>
              <a:rPr lang="en-US" dirty="0" err="1"/>
              <a:t>emp</a:t>
            </a:r>
            <a:r>
              <a:rPr lang="en-US" dirty="0"/>
              <a:t> id, date, reporting manager, In time, out </a:t>
            </a:r>
            <a:r>
              <a:rPr lang="en-US" dirty="0" smtClean="0"/>
              <a:t>time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Trainings table linked to employee </a:t>
            </a:r>
            <a:r>
              <a:rPr lang="en-US" dirty="0" err="1" smtClean="0"/>
              <a:t>attendence</a:t>
            </a:r>
            <a:r>
              <a:rPr lang="en-US" dirty="0" smtClean="0"/>
              <a:t>(</a:t>
            </a:r>
            <a:r>
              <a:rPr lang="en-US" dirty="0" err="1" smtClean="0"/>
              <a:t>Training_id</a:t>
            </a:r>
            <a:r>
              <a:rPr lang="en-US" dirty="0" smtClean="0"/>
              <a:t>, duration, syllabus, timings,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Products linked with employee performance </a:t>
            </a:r>
            <a:r>
              <a:rPr lang="en-US" dirty="0"/>
              <a:t>(</a:t>
            </a:r>
            <a:r>
              <a:rPr lang="en-US" dirty="0" smtClean="0"/>
              <a:t>product _id, </a:t>
            </a:r>
            <a:r>
              <a:rPr lang="en-US" dirty="0" err="1" smtClean="0"/>
              <a:t>product_status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4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R</a:t>
            </a:r>
            <a:endParaRPr lang="en-US" dirty="0" smtClean="0"/>
          </a:p>
          <a:p>
            <a:r>
              <a:rPr lang="en-US" dirty="0" smtClean="0"/>
              <a:t>R programming concepts</a:t>
            </a:r>
            <a:endParaRPr lang="en-US" dirty="0" smtClean="0"/>
          </a:p>
          <a:p>
            <a:r>
              <a:rPr lang="en-US" dirty="0" smtClean="0"/>
              <a:t>Real time applications of R</a:t>
            </a:r>
          </a:p>
          <a:p>
            <a:r>
              <a:rPr lang="en-US" dirty="0" smtClean="0"/>
              <a:t>Features of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Environment </a:t>
            </a:r>
            <a:r>
              <a:rPr lang="en-US" dirty="0" smtClean="0"/>
              <a:t>setup for </a:t>
            </a:r>
            <a:r>
              <a:rPr lang="en-US" dirty="0" smtClean="0"/>
              <a:t>R and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– Steps to follow (</a:t>
            </a:r>
            <a:r>
              <a:rPr lang="en-US" dirty="0" err="1" smtClean="0"/>
              <a:t>Cntd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the Database and collections.</a:t>
            </a:r>
          </a:p>
          <a:p>
            <a:r>
              <a:rPr lang="en-US" dirty="0" smtClean="0"/>
              <a:t>Insert min 10000 documents</a:t>
            </a:r>
          </a:p>
          <a:p>
            <a:r>
              <a:rPr lang="en-US" dirty="0" smtClean="0"/>
              <a:t>Write a query to extract based on given problem statement</a:t>
            </a:r>
          </a:p>
          <a:p>
            <a:r>
              <a:rPr lang="en-US" dirty="0" smtClean="0"/>
              <a:t>If possible, draw the graphs to demonstrate the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Steps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DB for employee performance (</a:t>
            </a:r>
            <a:r>
              <a:rPr lang="en-US" dirty="0" err="1" smtClean="0"/>
              <a:t>emp</a:t>
            </a:r>
            <a:r>
              <a:rPr lang="en-US" dirty="0" smtClean="0"/>
              <a:t> id, evaluation period, performance rating, remarks, reporting manager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DB for employee attendance (</a:t>
            </a:r>
            <a:r>
              <a:rPr lang="en-US" dirty="0" err="1" smtClean="0"/>
              <a:t>emp</a:t>
            </a:r>
            <a:r>
              <a:rPr lang="en-US" dirty="0" smtClean="0"/>
              <a:t> id, date, reporting manager, In time, out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8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www.infoworld.com/article/2940864/application-development/r-programming-language-statistical-data-analysis.html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www.r-tutor.com/r-introduction/basic-data-types</a:t>
            </a:r>
            <a:endParaRPr lang="en-US" dirty="0" smtClean="0"/>
          </a:p>
          <a:p>
            <a:r>
              <a:rPr lang="en-US" dirty="0" smtClean="0"/>
              <a:t>R cookbook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0574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61722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It’s Free. Open source.</a:t>
            </a:r>
          </a:p>
          <a:p>
            <a:r>
              <a:rPr lang="en-US" sz="5100" dirty="0" smtClean="0"/>
              <a:t>Very </a:t>
            </a:r>
            <a:r>
              <a:rPr lang="en-US" sz="5100" dirty="0"/>
              <a:t>f</a:t>
            </a:r>
            <a:r>
              <a:rPr lang="en-US" sz="5100" dirty="0" smtClean="0"/>
              <a:t>ast and easy programming</a:t>
            </a:r>
          </a:p>
          <a:p>
            <a:r>
              <a:rPr lang="en-US" sz="5100" dirty="0" smtClean="0"/>
              <a:t>Quite lean, as far as software goes, functionality is divide into modular packages.</a:t>
            </a:r>
            <a:endParaRPr lang="en-US" sz="5100" dirty="0" smtClean="0"/>
          </a:p>
          <a:p>
            <a:r>
              <a:rPr lang="en-US" sz="5100" dirty="0" smtClean="0"/>
              <a:t>Graphics capabilities are very sophisticated and better than most stat packages.</a:t>
            </a:r>
          </a:p>
          <a:p>
            <a:r>
              <a:rPr lang="en-US" sz="5100" dirty="0"/>
              <a:t>Extensible – People can extend without asking for permissions – </a:t>
            </a:r>
            <a:r>
              <a:rPr lang="en-US" sz="5100" dirty="0" smtClean="0"/>
              <a:t>GNU</a:t>
            </a:r>
          </a:p>
          <a:p>
            <a:r>
              <a:rPr lang="en-US" sz="5100" dirty="0" smtClean="0"/>
              <a:t>Very active and vibrant user community. R-help and R-</a:t>
            </a:r>
            <a:r>
              <a:rPr lang="en-US" sz="5100" dirty="0" err="1" smtClean="0"/>
              <a:t>devel</a:t>
            </a:r>
            <a:r>
              <a:rPr lang="en-US" sz="5100" dirty="0" smtClean="0"/>
              <a:t>.</a:t>
            </a:r>
          </a:p>
          <a:p>
            <a:r>
              <a:rPr lang="en-US" sz="5100" dirty="0" smtClean="0"/>
              <a:t>Best </a:t>
            </a:r>
            <a:r>
              <a:rPr lang="en-US" sz="5100" dirty="0" smtClean="0"/>
              <a:t>language to create best quality and reproducible research</a:t>
            </a:r>
          </a:p>
          <a:p>
            <a:r>
              <a:rPr lang="en-US" sz="5100" dirty="0" smtClean="0"/>
              <a:t>Used </a:t>
            </a:r>
            <a:r>
              <a:rPr lang="en-US" sz="5100" dirty="0" smtClean="0"/>
              <a:t>for machine learning - </a:t>
            </a:r>
            <a:r>
              <a:rPr lang="en-US" sz="5100" dirty="0"/>
              <a:t>The caret package also offers a pretty nifty way of doing machine learning in R through a relatively unified API</a:t>
            </a:r>
            <a:r>
              <a:rPr lang="en-US" sz="5100" dirty="0" smtClean="0"/>
              <a:t>.</a:t>
            </a:r>
          </a:p>
          <a:p>
            <a:r>
              <a:rPr lang="en-US" sz="5100" dirty="0" smtClean="0"/>
              <a:t>Unmatched graphics and charting </a:t>
            </a:r>
            <a:r>
              <a:rPr lang="en-US" sz="5100" dirty="0" smtClean="0"/>
              <a:t>capabilities – </a:t>
            </a:r>
            <a:r>
              <a:rPr lang="en-US" sz="5100" dirty="0" err="1" smtClean="0"/>
              <a:t>dplyr</a:t>
            </a:r>
            <a:r>
              <a:rPr lang="en-US" sz="5100" dirty="0" smtClean="0"/>
              <a:t> and ggplot2  </a:t>
            </a:r>
            <a:endParaRPr lang="en-US" sz="5100" dirty="0" smtClean="0"/>
          </a:p>
          <a:p>
            <a:r>
              <a:rPr lang="en-US" sz="5100" dirty="0"/>
              <a:t>R isn't just for advanced </a:t>
            </a:r>
            <a:r>
              <a:rPr lang="en-US" sz="5100" dirty="0" smtClean="0"/>
              <a:t>programmers</a:t>
            </a:r>
            <a:endParaRPr lang="en-US" sz="5100" dirty="0" smtClean="0"/>
          </a:p>
          <a:p>
            <a:r>
              <a:rPr lang="en-US" sz="5100" dirty="0" smtClean="0"/>
              <a:t>Majorly </a:t>
            </a:r>
            <a:r>
              <a:rPr lang="en-US" sz="5100" dirty="0"/>
              <a:t>used in Data Analytics, Statistics, and Machine learning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divided into 2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“base” R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Everything else</a:t>
            </a:r>
          </a:p>
          <a:p>
            <a:r>
              <a:rPr lang="en-US" dirty="0" smtClean="0"/>
              <a:t>R functionality is divided into number of packages.</a:t>
            </a:r>
          </a:p>
          <a:p>
            <a:r>
              <a:rPr lang="en-US" dirty="0" smtClean="0"/>
              <a:t>The base R system contains the “base” system include </a:t>
            </a:r>
            <a:r>
              <a:rPr lang="en-US" dirty="0" err="1" smtClean="0"/>
              <a:t>utils</a:t>
            </a:r>
            <a:r>
              <a:rPr lang="en-US" dirty="0" smtClean="0"/>
              <a:t>, stats, datasets, graphics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Apart from base system, there are around 4000 packages on CRAN that are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Introduced to R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install R on Windows? – video</a:t>
            </a:r>
          </a:p>
          <a:p>
            <a:r>
              <a:rPr lang="en-US" dirty="0" smtClean="0"/>
              <a:t>To install R on UNIX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r-base</a:t>
            </a:r>
          </a:p>
          <a:p>
            <a:r>
              <a:rPr lang="en-US" dirty="0" smtClean="0"/>
              <a:t>How to install </a:t>
            </a:r>
            <a:r>
              <a:rPr lang="en-US" dirty="0" err="1" smtClean="0"/>
              <a:t>RStudio</a:t>
            </a:r>
            <a:r>
              <a:rPr lang="en-US" dirty="0" smtClean="0"/>
              <a:t> – video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Rstudio</a:t>
            </a:r>
            <a:r>
              <a:rPr lang="en-US" dirty="0" smtClean="0"/>
              <a:t> 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1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Basic Data Types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Character</a:t>
            </a:r>
          </a:p>
          <a:p>
            <a:r>
              <a:rPr lang="en-US" dirty="0" smtClean="0"/>
              <a:t>Advanced Data Types</a:t>
            </a:r>
          </a:p>
          <a:p>
            <a:pPr lvl="1"/>
            <a:r>
              <a:rPr lang="en-US" dirty="0" smtClean="0"/>
              <a:t>Vectors</a:t>
            </a:r>
          </a:p>
          <a:p>
            <a:pPr lvl="2"/>
            <a:r>
              <a:rPr lang="en-US" dirty="0"/>
              <a:t>a &lt;- c(1,2,5.3,6,-2,4) # numeric 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 &lt;- c("</a:t>
            </a:r>
            <a:r>
              <a:rPr lang="en-US" dirty="0" err="1"/>
              <a:t>one","two","three</a:t>
            </a:r>
            <a:r>
              <a:rPr lang="en-US" dirty="0"/>
              <a:t>") # character 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 &lt;- c(TRUE,TRUE,TRUE,FALSE,TRUE,FALSE) #logical vector</a:t>
            </a:r>
            <a:endParaRPr lang="en-US" dirty="0" smtClean="0"/>
          </a:p>
          <a:p>
            <a:pPr lvl="1"/>
            <a:r>
              <a:rPr lang="en-US" dirty="0" smtClean="0"/>
              <a:t>Matrices</a:t>
            </a:r>
          </a:p>
          <a:p>
            <a:pPr lvl="2"/>
            <a:r>
              <a:rPr lang="es-ES" dirty="0"/>
              <a:t># </a:t>
            </a:r>
            <a:r>
              <a:rPr lang="es-ES" dirty="0" err="1"/>
              <a:t>generates</a:t>
            </a:r>
            <a:r>
              <a:rPr lang="es-ES" dirty="0"/>
              <a:t> 5 x 4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 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y&lt;-</a:t>
            </a:r>
            <a:r>
              <a:rPr lang="es-ES" dirty="0" err="1"/>
              <a:t>matrix</a:t>
            </a:r>
            <a:r>
              <a:rPr lang="es-ES" dirty="0"/>
              <a:t>(1:20, </a:t>
            </a:r>
            <a:r>
              <a:rPr lang="es-ES" dirty="0" err="1"/>
              <a:t>nrow</a:t>
            </a:r>
            <a:r>
              <a:rPr lang="es-ES" dirty="0"/>
              <a:t>=5,ncol=4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Lists</a:t>
            </a:r>
            <a:endParaRPr lang="es-ES" dirty="0" smtClean="0"/>
          </a:p>
          <a:p>
            <a:pPr lvl="2"/>
            <a:r>
              <a:rPr lang="en-US" dirty="0"/>
              <a:t>w &lt;- list(name="Fred", </a:t>
            </a:r>
            <a:r>
              <a:rPr lang="en-US" dirty="0" err="1"/>
              <a:t>mynumbers</a:t>
            </a:r>
            <a:r>
              <a:rPr lang="en-US" dirty="0"/>
              <a:t>=a, </a:t>
            </a:r>
            <a:r>
              <a:rPr lang="en-US" dirty="0" err="1"/>
              <a:t>mymatrix</a:t>
            </a:r>
            <a:r>
              <a:rPr lang="en-US" dirty="0"/>
              <a:t>=y, age=5.3)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0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if-else</a:t>
            </a:r>
          </a:p>
          <a:p>
            <a:pPr lvl="1"/>
            <a:r>
              <a:rPr lang="en-US" dirty="0"/>
              <a:t>if (</a:t>
            </a:r>
            <a:r>
              <a:rPr lang="en-US" i="1" dirty="0" err="1"/>
              <a:t>cond</a:t>
            </a:r>
            <a:r>
              <a:rPr lang="en-US" dirty="0"/>
              <a:t>) </a:t>
            </a:r>
            <a:r>
              <a:rPr lang="en-US" i="1" dirty="0"/>
              <a:t>expr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(</a:t>
            </a:r>
            <a:r>
              <a:rPr lang="en-US" i="1" dirty="0" err="1"/>
              <a:t>cond</a:t>
            </a:r>
            <a:r>
              <a:rPr lang="en-US" dirty="0"/>
              <a:t>) </a:t>
            </a:r>
            <a:r>
              <a:rPr lang="en-US" i="1" dirty="0"/>
              <a:t>expr1</a:t>
            </a:r>
            <a:r>
              <a:rPr lang="en-US" dirty="0"/>
              <a:t> else </a:t>
            </a:r>
            <a:r>
              <a:rPr lang="en-US" i="1" dirty="0"/>
              <a:t>expr2</a:t>
            </a:r>
            <a:endParaRPr lang="en-US" dirty="0"/>
          </a:p>
          <a:p>
            <a:r>
              <a:rPr lang="en-US" b="1" dirty="0"/>
              <a:t>for</a:t>
            </a:r>
          </a:p>
          <a:p>
            <a:pPr lvl="1"/>
            <a:r>
              <a:rPr lang="en-US" dirty="0"/>
              <a:t>for (</a:t>
            </a:r>
            <a:r>
              <a:rPr lang="en-US" i="1" dirty="0" err="1"/>
              <a:t>var</a:t>
            </a:r>
            <a:r>
              <a:rPr lang="en-US" dirty="0"/>
              <a:t> in </a:t>
            </a:r>
            <a:r>
              <a:rPr lang="en-US" i="1" dirty="0" err="1"/>
              <a:t>seq</a:t>
            </a:r>
            <a:r>
              <a:rPr lang="en-US" dirty="0"/>
              <a:t>) </a:t>
            </a:r>
            <a:r>
              <a:rPr lang="en-US" i="1" dirty="0"/>
              <a:t>expr</a:t>
            </a:r>
            <a:endParaRPr lang="en-US" dirty="0"/>
          </a:p>
          <a:p>
            <a:r>
              <a:rPr lang="en-US" b="1" dirty="0"/>
              <a:t>while</a:t>
            </a:r>
          </a:p>
          <a:p>
            <a:pPr lvl="1"/>
            <a:r>
              <a:rPr lang="en-US" dirty="0"/>
              <a:t>while (</a:t>
            </a:r>
            <a:r>
              <a:rPr lang="en-US" i="1" dirty="0" err="1"/>
              <a:t>cond</a:t>
            </a:r>
            <a:r>
              <a:rPr lang="en-US" dirty="0"/>
              <a:t>) </a:t>
            </a:r>
            <a:r>
              <a:rPr lang="en-US" i="1" dirty="0"/>
              <a:t>expr</a:t>
            </a:r>
            <a:endParaRPr lang="en-US" dirty="0"/>
          </a:p>
          <a:p>
            <a:r>
              <a:rPr lang="en-US" b="1" dirty="0"/>
              <a:t>switch</a:t>
            </a:r>
          </a:p>
          <a:p>
            <a:pPr lvl="1"/>
            <a:r>
              <a:rPr lang="en-US" dirty="0"/>
              <a:t>switch(</a:t>
            </a:r>
            <a:r>
              <a:rPr lang="en-US" i="1" dirty="0"/>
              <a:t>expr</a:t>
            </a:r>
            <a:r>
              <a:rPr lang="en-US" dirty="0"/>
              <a:t>, ...)</a:t>
            </a:r>
          </a:p>
          <a:p>
            <a:r>
              <a:rPr lang="en-US" b="1" dirty="0" err="1"/>
              <a:t>ifelse</a:t>
            </a:r>
            <a:endParaRPr lang="en-US" b="1" dirty="0"/>
          </a:p>
          <a:p>
            <a:pPr lvl="1"/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i="1" dirty="0" err="1"/>
              <a:t>test</a:t>
            </a:r>
            <a:r>
              <a:rPr lang="en-US" dirty="0" err="1"/>
              <a:t>,</a:t>
            </a:r>
            <a:r>
              <a:rPr lang="en-US" i="1" dirty="0" err="1"/>
              <a:t>yes</a:t>
            </a:r>
            <a:r>
              <a:rPr lang="en-US" dirty="0" err="1"/>
              <a:t>,</a:t>
            </a:r>
            <a:r>
              <a:rPr lang="en-US" i="1" dirty="0" err="1"/>
              <a:t>no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myfunction</a:t>
            </a:r>
            <a:r>
              <a:rPr lang="en-US" dirty="0"/>
              <a:t> &lt;- function(</a:t>
            </a:r>
            <a:r>
              <a:rPr lang="en-US" i="1" dirty="0"/>
              <a:t>arg1, arg2, ... </a:t>
            </a:r>
            <a:r>
              <a:rPr lang="en-US" dirty="0"/>
              <a:t>){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statements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return(</a:t>
            </a:r>
            <a:r>
              <a:rPr lang="en-US" i="1" dirty="0"/>
              <a:t>object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b="1" dirty="0" smtClean="0"/>
              <a:t>f1 </a:t>
            </a:r>
            <a:r>
              <a:rPr lang="en-US" b="1" dirty="0"/>
              <a:t>&lt;- function(x, y) { </a:t>
            </a:r>
            <a:r>
              <a:rPr lang="en-US" b="1" dirty="0" err="1"/>
              <a:t>x+y</a:t>
            </a:r>
            <a:r>
              <a:rPr lang="en-US" b="1" dirty="0"/>
              <a:t> }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f1</a:t>
            </a:r>
            <a:r>
              <a:rPr lang="en-US" b="1" dirty="0"/>
              <a:t>( 3, 4)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7</a:t>
            </a:r>
          </a:p>
        </p:txBody>
      </p:sp>
    </p:spTree>
    <p:extLst>
      <p:ext uri="{BB962C8B-B14F-4D97-AF65-F5344CB8AC3E}">
        <p14:creationId xmlns:p14="http://schemas.microsoft.com/office/powerpoint/2010/main" val="1678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</a:p>
          <a:p>
            <a:r>
              <a:rPr lang="en-US" dirty="0" smtClean="0"/>
              <a:t>Bar charts</a:t>
            </a:r>
          </a:p>
          <a:p>
            <a:r>
              <a:rPr lang="en-US" dirty="0" smtClean="0"/>
              <a:t>Histograms</a:t>
            </a:r>
          </a:p>
          <a:p>
            <a:r>
              <a:rPr lang="en-US" dirty="0" smtClean="0"/>
              <a:t>Advanced charts with ggplot2 and </a:t>
            </a:r>
            <a:r>
              <a:rPr lang="en-US" dirty="0" err="1" smtClean="0"/>
              <a:t>dlpyr</a:t>
            </a:r>
            <a:r>
              <a:rPr lang="en-US" dirty="0" smtClean="0"/>
              <a:t>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5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869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 programming and Mongo DB</vt:lpstr>
      <vt:lpstr>Agenda</vt:lpstr>
      <vt:lpstr>Features of R</vt:lpstr>
      <vt:lpstr>Design of R System</vt:lpstr>
      <vt:lpstr>Getting Introduced to R programming</vt:lpstr>
      <vt:lpstr>Data Types</vt:lpstr>
      <vt:lpstr>Control Structures</vt:lpstr>
      <vt:lpstr>Functions</vt:lpstr>
      <vt:lpstr>Graphs and charting</vt:lpstr>
      <vt:lpstr>Debugging and Profiling Tools in R</vt:lpstr>
      <vt:lpstr>Real Time Applications of R programming</vt:lpstr>
      <vt:lpstr>Drawbacks </vt:lpstr>
      <vt:lpstr>Features of Mongo DB </vt:lpstr>
      <vt:lpstr>Why Mongo DB?</vt:lpstr>
      <vt:lpstr>Mongo DB analogy with SQL</vt:lpstr>
      <vt:lpstr>Installation</vt:lpstr>
      <vt:lpstr>Rmongodb Package</vt:lpstr>
      <vt:lpstr>Assignment Statement</vt:lpstr>
      <vt:lpstr>Assignment – Steps to follow</vt:lpstr>
      <vt:lpstr>Assignment – Steps to follow (Cntd..)</vt:lpstr>
      <vt:lpstr>Assignment – Steps to follow</vt:lpstr>
      <vt:lpstr>References</vt:lpstr>
      <vt:lpstr>Thank You!!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with R programming and MongoDB</dc:title>
  <dc:creator>Patwe, Sonali</dc:creator>
  <cp:lastModifiedBy>Patwe, Sonali</cp:lastModifiedBy>
  <cp:revision>232</cp:revision>
  <dcterms:created xsi:type="dcterms:W3CDTF">2015-09-25T01:58:24Z</dcterms:created>
  <dcterms:modified xsi:type="dcterms:W3CDTF">2015-09-26T03:41:29Z</dcterms:modified>
</cp:coreProperties>
</file>