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720" y="720"/>
            <a:ext cx="842040" cy="56653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66640" y="1764360"/>
            <a:ext cx="8706600" cy="22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IN" sz="8800">
                <a:solidFill>
                  <a:srgbClr val="90c226"/>
                </a:solidFill>
                <a:latin typeface="Trebuchet MS"/>
              </a:rPr>
              <a:t>Linux Commands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5400">
                <a:solidFill>
                  <a:srgbClr val="90c226"/>
                </a:solidFill>
                <a:latin typeface="Trebuchet MS"/>
              </a:rPr>
              <a:t>grep, awk, make, git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>
                <a:solidFill>
                  <a:srgbClr val="808080"/>
                </a:solidFill>
                <a:latin typeface="Trebuchet MS"/>
              </a:rPr>
              <a:t>Murtaza Raja &amp; Amey Sadar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awk Variables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77160" y="1403640"/>
            <a:ext cx="8596080" cy="46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$0, $1, $2, … ,$NF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NR - Number of records read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FNR - Number of records read from current file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NF - Number of fields in current record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FILENAME - name of current input file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FS - Field separator, space or TAB by default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OFS - Output field separator, space by default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>
                <a:solidFill>
                  <a:srgbClr val="404040"/>
                </a:solidFill>
                <a:latin typeface="Trebuchet MS"/>
              </a:rPr>
              <a:t>ARGC/ARGV - Argument Count, Argument Value array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1600">
                <a:solidFill>
                  <a:srgbClr val="404040"/>
                </a:solidFill>
                <a:latin typeface="Trebuchet MS"/>
              </a:rPr>
              <a:t>Used to get arguments from the command line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4400">
                <a:solidFill>
                  <a:srgbClr val="90c226"/>
                </a:solidFill>
                <a:latin typeface="Trebuchet MS"/>
              </a:rPr>
              <a:t>grep</a:t>
            </a:r>
            <a:endParaRPr/>
          </a:p>
          <a:p>
            <a:r>
              <a:rPr lang="en-IN" sz="3600">
                <a:solidFill>
                  <a:srgbClr val="90c226"/>
                </a:solidFill>
                <a:latin typeface="Trebuchet MS"/>
              </a:rPr>
              <a:t>What is grep Command?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77160" y="1738800"/>
            <a:ext cx="8596080" cy="430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800">
                <a:solidFill>
                  <a:srgbClr val="404040"/>
                </a:solidFill>
                <a:latin typeface="Trebuchet MS"/>
              </a:rPr>
              <a:t>grep - "general regular expression parser“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800">
                <a:solidFill>
                  <a:srgbClr val="404040"/>
                </a:solidFill>
                <a:latin typeface="Trebuchet MS"/>
              </a:rPr>
              <a:t>Search command for UNIX.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800">
                <a:solidFill>
                  <a:srgbClr val="404040"/>
                </a:solidFill>
                <a:latin typeface="Trebuchet MS"/>
              </a:rPr>
              <a:t>Used to search for text strings and regular expressions within one or more files.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4400">
                <a:solidFill>
                  <a:srgbClr val="90c226"/>
                </a:solidFill>
                <a:latin typeface="Trebuchet MS"/>
              </a:rPr>
              <a:t>grep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Common grep Command Options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7160" y="1416600"/>
            <a:ext cx="8596080" cy="46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600">
                <a:solidFill>
                  <a:srgbClr val="404040"/>
                </a:solidFill>
                <a:latin typeface="Trebuchet MS"/>
              </a:rPr>
              <a:t>grep [options] pattern [files]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-b   Display the block number at the beginning of each line.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-c   Display the number of matched lines.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-h   Display the matched lines, but do not display the filenames.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-i    Ignore case sensitivity.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-l    Display the filenames, but do not display the matched lines.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-n   Display the matched lines and their line numbers.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-s   Silent mode.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-v   Display all lines that do NOT match.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-w  Match whole word.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IN" sz="2600">
                <a:solidFill>
                  <a:srgbClr val="404040"/>
                </a:solidFill>
                <a:latin typeface="Trebuchet MS"/>
              </a:rPr>
              <a:t>grep -c Amey my_file.html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4400">
                <a:solidFill>
                  <a:srgbClr val="90c226"/>
                </a:solidFill>
                <a:latin typeface="Trebuchet MS"/>
              </a:rPr>
              <a:t>grep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How to use grep command?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77160" y="1481040"/>
            <a:ext cx="8596080" cy="537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Search for a specific word in file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-w “amey" $HOME/cs265.txt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Search for 2 different words in file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-w ‘amey|pict' $HOME/cs250.txt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Count lines that matched in file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-c 'word' $HOME/cs250.txt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Display lines that did not match a pattern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-v cs250 $HOME/cs250.txt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Number of lines that contain matched pattern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-n 'word' $HOME/cs250.txt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Display filenames that matched pattern, but not lines from the files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600">
                <a:solidFill>
                  <a:srgbClr val="404040"/>
                </a:solidFill>
                <a:latin typeface="Trebuchet MS"/>
              </a:rPr>
              <a:t>$ grep -l ‘word'  *.txt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make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77160" y="1325160"/>
            <a:ext cx="8596080" cy="49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What is “make”?:  The tool is designed to allow programmers to efficiently compile large complex programs with many components easily.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IN" sz="3600">
                <a:solidFill>
                  <a:srgbClr val="90c226"/>
                </a:solidFill>
                <a:latin typeface="Trebuchet MS"/>
              </a:rPr>
              <a:t>make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How Does it Work?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77160" y="1361160"/>
            <a:ext cx="8596080" cy="49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In Unix, when you type the command “make” the operating system looks for a file called either “makefile” or “Makefile”. 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There are exceptions to this but we will assume that you will always have the “makefile” or “Makefile” file resident in the directory of where your program resides.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This file contains a series of directives that tell the “make” utility how to compile your program and in what order.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Each file will be associated with a list of other files by which it is dependent. This is called a dependency line.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If any of the associated files have been recently modified, the make utility will execute a directive command just below the dependency line.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3600">
                <a:solidFill>
                  <a:srgbClr val="90c226"/>
                </a:solidFill>
                <a:latin typeface="Trebuchet MS"/>
              </a:rPr>
              <a:t>make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How Does it Work?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77160" y="1325160"/>
            <a:ext cx="8596080" cy="49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300">
                <a:solidFill>
                  <a:srgbClr val="404040"/>
                </a:solidFill>
                <a:latin typeface="Trebuchet MS"/>
              </a:rPr>
              <a:t>The “make” utility is recursive.  For instance, if a very low level utility is the only thing changed, it could cause all of the modules within a program to be re-compiled.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300">
                <a:solidFill>
                  <a:srgbClr val="404040"/>
                </a:solidFill>
                <a:latin typeface="Trebuchet MS"/>
              </a:rPr>
              <a:t>After the utility finishes the file, it goes through and checks all of the dependencies again to make sure all are up to date.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300">
                <a:solidFill>
                  <a:srgbClr val="404040"/>
                </a:solidFill>
                <a:latin typeface="Trebuchet MS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hello: main.o factorial.o hello.o </a:t>
            </a: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g++ main.o factorial.o hello.o -o hello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main.o: main.cpp </a:t>
            </a: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g++ -c main.cpp factorial.o: factorial.cpp </a:t>
            </a: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g++ -c factorial.cpp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hello.o: hello.cpp </a:t>
            </a:r>
            <a:endParaRPr/>
          </a:p>
          <a:p>
            <a:pPr>
              <a:lnSpc>
                <a:spcPct val="100000"/>
              </a:lnSpc>
            </a:pP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	</a:t>
            </a:r>
            <a:r>
              <a:rPr lang="en-IN" sz="2300">
                <a:solidFill>
                  <a:srgbClr val="404040"/>
                </a:solidFill>
                <a:latin typeface="Courier New"/>
              </a:rPr>
              <a:t>g++ -c hello.cpp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77160" y="432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awk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77160" y="975600"/>
            <a:ext cx="8596080" cy="54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Awk’s purpose: to give Unix a general purpose programming language that handles text (strings) as easily as numbers</a:t>
            </a:r>
            <a:endParaRPr/>
          </a:p>
          <a:p>
            <a:pPr lvl="1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This makes Awk one of the most powerful of the Unix utilities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 process fields while ed/sed process lines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nawk (new awk) is the new standard for Awk</a:t>
            </a:r>
            <a:endParaRPr/>
          </a:p>
          <a:p>
            <a:pPr lvl="1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Designed to facilitate large awk programs</a:t>
            </a:r>
            <a:endParaRPr/>
          </a:p>
          <a:p>
            <a:pPr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 gets it’s input from</a:t>
            </a:r>
            <a:endParaRPr/>
          </a:p>
          <a:p>
            <a:pPr lvl="1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files</a:t>
            </a:r>
            <a:endParaRPr/>
          </a:p>
          <a:p>
            <a:pPr lvl="1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redirection and pipes </a:t>
            </a:r>
            <a:endParaRPr/>
          </a:p>
          <a:p>
            <a:pPr lvl="1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directly from standard input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90c226"/>
                </a:solidFill>
                <a:latin typeface="Trebuchet MS"/>
              </a:rPr>
              <a:t>awk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77160" y="1403640"/>
            <a:ext cx="8596080" cy="46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400">
                <a:solidFill>
                  <a:srgbClr val="404040"/>
                </a:solidFill>
                <a:latin typeface="Trebuchet MS"/>
              </a:rPr>
              <a:t>There are several ways to run an Awk program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 ‘program’ input_file(s)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program and input files are provided as command-line arguments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 ‘program’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program is a command-line argument; input is taken from standard input (yes, awk is a filter!)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awk -f program_file_name input_files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z="2000">
                <a:solidFill>
                  <a:srgbClr val="404040"/>
                </a:solidFill>
                <a:latin typeface="Trebuchet MS"/>
              </a:rPr>
              <a:t>program is read from a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