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sldIdLst>
    <p:sldId id="289" r:id="rId3"/>
    <p:sldId id="257" r:id="rId4"/>
    <p:sldId id="259" r:id="rId5"/>
    <p:sldId id="260" r:id="rId6"/>
    <p:sldId id="264" r:id="rId7"/>
    <p:sldId id="263" r:id="rId8"/>
    <p:sldId id="262" r:id="rId9"/>
    <p:sldId id="261" r:id="rId10"/>
    <p:sldId id="266" r:id="rId11"/>
    <p:sldId id="267" r:id="rId12"/>
    <p:sldId id="276" r:id="rId13"/>
    <p:sldId id="290" r:id="rId14"/>
    <p:sldId id="269" r:id="rId15"/>
    <p:sldId id="285" r:id="rId16"/>
    <p:sldId id="288" r:id="rId17"/>
    <p:sldId id="282" r:id="rId18"/>
    <p:sldId id="284" r:id="rId19"/>
    <p:sldId id="291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1119" autoAdjust="0"/>
  </p:normalViewPr>
  <p:slideViewPr>
    <p:cSldViewPr snapToGrid="0">
      <p:cViewPr>
        <p:scale>
          <a:sx n="79" d="100"/>
          <a:sy n="79" d="100"/>
        </p:scale>
        <p:origin x="-37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A2AAA-4091-4D9A-B2F9-6178EC6B7C7D}" type="datetimeFigureOut">
              <a:rPr lang="en-US" smtClean="0"/>
              <a:t>22-Apr-13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6253-1565-4501-A126-D90CD28F70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2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Animated countdown timer on textured background</a:t>
            </a:r>
          </a:p>
          <a:p>
            <a:r>
              <a:rPr lang="en-US" sz="1400" dirty="0" smtClean="0"/>
              <a:t>(Difficult)</a:t>
            </a:r>
          </a:p>
          <a:p>
            <a:endParaRPr lang="en-US" sz="120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Some shape effects on this slide are created with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commands. To access this command, you must add it to the Quick Access Toolbar, located above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tab.  To customize the Quick Access Toolbar, do the following: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arrow next to the Quick Access Toolbar,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commands from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Commands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list of commands,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donut shape effects on this</a:t>
            </a:r>
            <a:r>
              <a:rPr lang="en-US" sz="1200" baseline="0" dirty="0" smtClean="0"/>
              <a:t>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donut. Drag the yellow sizing handle so that the donut is roughly 0.25” in thickness.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donut.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Outline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Outline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rectangle.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0.08”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Outline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Outline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rectangle.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Repeat this process this process 7 times for a total of 9 thin rectangles.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another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then select all of the small thin rectangles.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group of rectangles.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 Right 90°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donut shape, and then select the first group of rectangles.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donut shape, and then select the second group of rectangles.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donut. Drag a sizing handle so that the donut is roughly 0.5” in thickness.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 donut.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5.21”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5.21”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Outline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Outline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select the second donut, and then select the first, segmented donut. On the Quick Access Toolbar,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remaining donut.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3-D Format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donut. Drag a sizing handle so that the donut is roughly 0.25” in thickness.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new donut.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5.14”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5.14”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new donut.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Backward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then select the two donuts.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Selected Objects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both donuts selected, drag the donuts so that the top edge is roughly 1” from the top edge of the slide.</a:t>
            </a:r>
          </a:p>
          <a:p>
            <a:pPr marL="228600" indent="-228600">
              <a:buFont typeface="+mj-lt"/>
              <a:buAutoNum type="arabicPeriod"/>
            </a:pPr>
            <a:endParaRPr lang="en-US" sz="1200" baseline="0" dirty="0" smtClean="0"/>
          </a:p>
          <a:p>
            <a:pPr marL="0" indent="0">
              <a:buFont typeface="+mj-lt"/>
              <a:buNone/>
            </a:pPr>
            <a:endParaRPr lang="en-US" sz="1200" baseline="0" dirty="0" smtClean="0"/>
          </a:p>
          <a:p>
            <a:pPr marL="0" indent="0">
              <a:buFont typeface="+mj-lt"/>
              <a:buNone/>
            </a:pPr>
            <a:r>
              <a:rPr lang="en-US" sz="1200" baseline="0" dirty="0" smtClean="0"/>
              <a:t>To reproduce the other shape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rectangle.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rectangle.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slider, then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2.83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rectangle.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Backward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aseline="0" dirty="0" smtClean="0"/>
          </a:p>
          <a:p>
            <a:pPr marL="0" indent="0">
              <a:buFont typeface="+mj-lt"/>
              <a:buNone/>
            </a:pPr>
            <a:endParaRPr lang="en-US" sz="1200" baseline="0" dirty="0" smtClean="0"/>
          </a:p>
          <a:p>
            <a:pPr marL="0" indent="0">
              <a:buFont typeface="+mj-lt"/>
              <a:buNone/>
            </a:pPr>
            <a:endParaRPr lang="en-US" sz="1200" baseline="0" dirty="0" smtClean="0"/>
          </a:p>
          <a:p>
            <a:pPr marL="0" indent="0">
              <a:buFont typeface="+mj-lt"/>
              <a:buNone/>
            </a:pPr>
            <a:r>
              <a:rPr lang="en-US" sz="1200" baseline="0" dirty="0" smtClean="0"/>
              <a:t>To reproduce the text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Box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text 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“3” in the text box, and then select the text.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Lucida Bright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and then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 pt.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text box.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 text box. Change the text to “2.”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text box.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third text box. Change the text to “1.”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and hold CTRL, and then select all three text boxes.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Selected Objects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all three text boxes selected, position the text boxes in the center of the two donuts.</a:t>
            </a:r>
          </a:p>
          <a:p>
            <a:pPr marL="0" indent="0">
              <a:buFont typeface="+mj-lt"/>
              <a:buNone/>
            </a:pPr>
            <a:endParaRPr lang="en-US" sz="1200" baseline="0" dirty="0" smtClean="0"/>
          </a:p>
          <a:p>
            <a:pPr marL="0" indent="0">
              <a:buFont typeface="+mj-lt"/>
              <a:buNone/>
            </a:pPr>
            <a:endParaRPr lang="en-US" sz="1200" baseline="0" dirty="0" smtClean="0"/>
          </a:p>
          <a:p>
            <a:pPr marL="0" indent="0">
              <a:buFont typeface="+mj-lt"/>
              <a:buNone/>
            </a:pPr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Pane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silver, segmented donut.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 &amp; Turn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gradient-fill rectangle.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Entrance Effects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Entrance 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red, solid donut.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“3” text box.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red, solid donut.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“3” text box.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solid red donut.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“2” text box.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red, solid donut.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“2” text box. 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“1” text box.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Entrance click Fade.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solid red donut.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and Visibility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select the “1” text box. 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red, solid donut.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aseline="0" dirty="0" smtClean="0"/>
          </a:p>
          <a:p>
            <a:pPr marL="0" indent="0">
              <a:buFont typeface="+mj-lt"/>
              <a:buNone/>
            </a:pPr>
            <a:endParaRPr lang="en-US" sz="1200" baseline="0" dirty="0" smtClean="0"/>
          </a:p>
          <a:p>
            <a:pPr marL="0" indent="0">
              <a:buFont typeface="+mj-lt"/>
              <a:buNone/>
            </a:pPr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rectangle.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or texture 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 Marble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 picture as texture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Brightness and contrast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-42%.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-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rectangle.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second,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Brightness and contrast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rectangle.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third, duplicate rectangle.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Format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Styles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 picture as texture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Corrections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 and contrast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Artistic 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third rectangle.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fourth, duplicate rectangle.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on the slider.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second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last stop 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second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fourth rectangle.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select the grouped rectangles. 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below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 Special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 Special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(PNG)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A62C-EF32-4C03-B8EB-062D144019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1EFD-2886-446B-9219-7ECA6FBFD019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B252-78FD-4C9B-8C88-79AC5AE68500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0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DC60-8324-4B6D-9564-CAA2AC999D38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11CD-A80C-453A-A5F5-52A076EEE7ED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2A5F-C5A3-4E81-9F13-CA433C4D67D6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4AEB-F433-4B4C-9B5D-3AFD48D8647F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D3B-5F24-4217-9898-4409864B5D65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FFC8-B868-4253-8538-ED0758B024DA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5509-F226-4DF2-B633-384429E0326C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>
              <a:defRPr b="1" cap="none" spc="0">
                <a:ln/>
                <a:solidFill>
                  <a:schemeClr val="accent3"/>
                </a:solidFill>
                <a:effectLst/>
              </a:defRPr>
            </a:lvl1pPr>
          </a:lstStyle>
          <a:p>
            <a:fld id="{7E08BE1B-F821-4C05-9C77-C81DF14C6D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phrase.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6788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53F-3BF3-4D73-A698-F24F1E23893D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FDD-6A68-41D4-84A5-D0C57D86F96B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C11FC-D995-4A21-9200-FE1EFB17F02C}" type="datetime1">
              <a:rPr lang="en-US" smtClean="0"/>
              <a:t>22-Apr-13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BE1B-F821-4C05-9C77-C81DF14C6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3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29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8229" y="265043"/>
            <a:ext cx="2590800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25000"/>
                </a:srgbClr>
              </a:gs>
              <a:gs pos="3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onut 2"/>
          <p:cNvSpPr>
            <a:spLocks noChangeAspect="1"/>
          </p:cNvSpPr>
          <p:nvPr/>
        </p:nvSpPr>
        <p:spPr>
          <a:xfrm>
            <a:off x="4204955" y="812626"/>
            <a:ext cx="3784948" cy="3784948"/>
          </a:xfrm>
          <a:prstGeom prst="donut">
            <a:avLst>
              <a:gd name="adj" fmla="val 7813"/>
            </a:avLst>
          </a:prstGeom>
          <a:solidFill>
            <a:srgbClr val="C2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onut 1"/>
          <p:cNvSpPr/>
          <p:nvPr/>
        </p:nvSpPr>
        <p:spPr>
          <a:xfrm>
            <a:off x="4192429" y="8001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4767942" h="4767942">
                <a:moveTo>
                  <a:pt x="2701915" y="4406522"/>
                </a:moveTo>
                <a:cubicBezTo>
                  <a:pt x="2610773" y="4423345"/>
                  <a:pt x="2517228" y="4431561"/>
                  <a:pt x="2422071" y="4431720"/>
                </a:cubicBezTo>
                <a:lnTo>
                  <a:pt x="2422071" y="4668047"/>
                </a:lnTo>
                <a:cubicBezTo>
                  <a:pt x="2531216" y="4667875"/>
                  <a:pt x="2638476" y="4658446"/>
                  <a:pt x="2742917" y="4639059"/>
                </a:cubicBezTo>
                <a:close/>
                <a:moveTo>
                  <a:pt x="2066028" y="4406522"/>
                </a:moveTo>
                <a:lnTo>
                  <a:pt x="2025026" y="4639059"/>
                </a:lnTo>
                <a:cubicBezTo>
                  <a:pt x="2129467" y="4658446"/>
                  <a:pt x="2236727" y="4667875"/>
                  <a:pt x="2345871" y="4668047"/>
                </a:cubicBezTo>
                <a:lnTo>
                  <a:pt x="2345871" y="4431720"/>
                </a:lnTo>
                <a:cubicBezTo>
                  <a:pt x="2250714" y="4431561"/>
                  <a:pt x="2157170" y="4423345"/>
                  <a:pt x="2066028" y="4406522"/>
                </a:cubicBezTo>
                <a:close/>
                <a:moveTo>
                  <a:pt x="3048569" y="4321333"/>
                </a:moveTo>
                <a:cubicBezTo>
                  <a:pt x="2961187" y="4353465"/>
                  <a:pt x="2870435" y="4377834"/>
                  <a:pt x="2777263" y="4395022"/>
                </a:cubicBezTo>
                <a:lnTo>
                  <a:pt x="2818265" y="4627559"/>
                </a:lnTo>
                <a:cubicBezTo>
                  <a:pt x="2925184" y="4608196"/>
                  <a:pt x="3029238" y="4580248"/>
                  <a:pt x="3129322" y="4543200"/>
                </a:cubicBezTo>
                <a:close/>
                <a:moveTo>
                  <a:pt x="1719374" y="4321333"/>
                </a:moveTo>
                <a:lnTo>
                  <a:pt x="1638621" y="4543200"/>
                </a:lnTo>
                <a:cubicBezTo>
                  <a:pt x="1738705" y="4580248"/>
                  <a:pt x="1842759" y="4608197"/>
                  <a:pt x="1949678" y="4627559"/>
                </a:cubicBezTo>
                <a:lnTo>
                  <a:pt x="1990681" y="4395022"/>
                </a:lnTo>
                <a:cubicBezTo>
                  <a:pt x="1897508" y="4377834"/>
                  <a:pt x="1806756" y="4353465"/>
                  <a:pt x="1719374" y="4321333"/>
                </a:cubicBezTo>
                <a:close/>
                <a:moveTo>
                  <a:pt x="3375449" y="4177462"/>
                </a:moveTo>
                <a:cubicBezTo>
                  <a:pt x="3294102" y="4223384"/>
                  <a:pt x="3208972" y="4263231"/>
                  <a:pt x="3120126" y="4295142"/>
                </a:cubicBezTo>
                <a:lnTo>
                  <a:pt x="3200880" y="4517010"/>
                </a:lnTo>
                <a:cubicBezTo>
                  <a:pt x="3302832" y="4480617"/>
                  <a:pt x="3400440" y="4434922"/>
                  <a:pt x="3493522" y="4381970"/>
                </a:cubicBezTo>
                <a:close/>
                <a:moveTo>
                  <a:pt x="1392494" y="4177462"/>
                </a:moveTo>
                <a:lnTo>
                  <a:pt x="1274421" y="4381970"/>
                </a:lnTo>
                <a:cubicBezTo>
                  <a:pt x="1367503" y="4434923"/>
                  <a:pt x="1465111" y="4480617"/>
                  <a:pt x="1567063" y="4517010"/>
                </a:cubicBezTo>
                <a:lnTo>
                  <a:pt x="1647817" y="4295143"/>
                </a:lnTo>
                <a:cubicBezTo>
                  <a:pt x="1558971" y="4263232"/>
                  <a:pt x="1473841" y="4223384"/>
                  <a:pt x="1392494" y="4177462"/>
                </a:cubicBezTo>
                <a:close/>
                <a:moveTo>
                  <a:pt x="3671547" y="3977718"/>
                </a:moveTo>
                <a:cubicBezTo>
                  <a:pt x="3599284" y="4037289"/>
                  <a:pt x="3522359" y="4091299"/>
                  <a:pt x="3440589" y="4137888"/>
                </a:cubicBezTo>
                <a:lnTo>
                  <a:pt x="3558662" y="4342396"/>
                </a:lnTo>
                <a:cubicBezTo>
                  <a:pt x="3652479" y="4289077"/>
                  <a:pt x="3740684" y="4227145"/>
                  <a:pt x="3823528" y="4158842"/>
                </a:cubicBezTo>
                <a:close/>
                <a:moveTo>
                  <a:pt x="1096396" y="3977718"/>
                </a:moveTo>
                <a:lnTo>
                  <a:pt x="944415" y="4158842"/>
                </a:lnTo>
                <a:cubicBezTo>
                  <a:pt x="1027258" y="4227144"/>
                  <a:pt x="1115463" y="4289077"/>
                  <a:pt x="1209280" y="4342396"/>
                </a:cubicBezTo>
                <a:lnTo>
                  <a:pt x="1327353" y="4137888"/>
                </a:lnTo>
                <a:cubicBezTo>
                  <a:pt x="1245583" y="4091299"/>
                  <a:pt x="1168658" y="4037289"/>
                  <a:pt x="1096396" y="3977718"/>
                </a:cubicBezTo>
                <a:close/>
                <a:moveTo>
                  <a:pt x="3927907" y="3729224"/>
                </a:moveTo>
                <a:cubicBezTo>
                  <a:pt x="3867668" y="3801212"/>
                  <a:pt x="3801211" y="3867669"/>
                  <a:pt x="3729223" y="3927908"/>
                </a:cubicBezTo>
                <a:lnTo>
                  <a:pt x="3881078" y="4108881"/>
                </a:lnTo>
                <a:cubicBezTo>
                  <a:pt x="3963648" y="4039854"/>
                  <a:pt x="4039853" y="3963649"/>
                  <a:pt x="4108880" y="3881079"/>
                </a:cubicBezTo>
                <a:close/>
                <a:moveTo>
                  <a:pt x="840035" y="3729224"/>
                </a:moveTo>
                <a:lnTo>
                  <a:pt x="659063" y="3881079"/>
                </a:lnTo>
                <a:cubicBezTo>
                  <a:pt x="728090" y="3963649"/>
                  <a:pt x="804294" y="4039854"/>
                  <a:pt x="886865" y="4108881"/>
                </a:cubicBezTo>
                <a:lnTo>
                  <a:pt x="1038719" y="3927908"/>
                </a:lnTo>
                <a:cubicBezTo>
                  <a:pt x="966731" y="3867669"/>
                  <a:pt x="900274" y="3801212"/>
                  <a:pt x="840035" y="3729224"/>
                </a:cubicBezTo>
                <a:close/>
                <a:moveTo>
                  <a:pt x="4137888" y="3440590"/>
                </a:moveTo>
                <a:cubicBezTo>
                  <a:pt x="4091299" y="3522360"/>
                  <a:pt x="4037289" y="3599285"/>
                  <a:pt x="3977717" y="3671548"/>
                </a:cubicBezTo>
                <a:lnTo>
                  <a:pt x="4158841" y="3823529"/>
                </a:lnTo>
                <a:cubicBezTo>
                  <a:pt x="4227144" y="3740685"/>
                  <a:pt x="4289077" y="3652480"/>
                  <a:pt x="4342395" y="3558663"/>
                </a:cubicBezTo>
                <a:close/>
                <a:moveTo>
                  <a:pt x="630055" y="3440590"/>
                </a:moveTo>
                <a:lnTo>
                  <a:pt x="425547" y="3558663"/>
                </a:lnTo>
                <a:cubicBezTo>
                  <a:pt x="478866" y="3652480"/>
                  <a:pt x="540799" y="3740685"/>
                  <a:pt x="609102" y="3823529"/>
                </a:cubicBezTo>
                <a:lnTo>
                  <a:pt x="790225" y="3671548"/>
                </a:lnTo>
                <a:cubicBezTo>
                  <a:pt x="730654" y="3599285"/>
                  <a:pt x="676644" y="3522361"/>
                  <a:pt x="630055" y="3440590"/>
                </a:cubicBezTo>
                <a:close/>
                <a:moveTo>
                  <a:pt x="4295142" y="3120126"/>
                </a:moveTo>
                <a:cubicBezTo>
                  <a:pt x="4263231" y="3208973"/>
                  <a:pt x="4223383" y="3294102"/>
                  <a:pt x="4177461" y="3375450"/>
                </a:cubicBezTo>
                <a:lnTo>
                  <a:pt x="4381969" y="3493522"/>
                </a:lnTo>
                <a:cubicBezTo>
                  <a:pt x="4434922" y="3400441"/>
                  <a:pt x="4480617" y="3302832"/>
                  <a:pt x="4517010" y="3200880"/>
                </a:cubicBezTo>
                <a:close/>
                <a:moveTo>
                  <a:pt x="472800" y="3120126"/>
                </a:moveTo>
                <a:lnTo>
                  <a:pt x="250932" y="3200879"/>
                </a:lnTo>
                <a:cubicBezTo>
                  <a:pt x="287326" y="3302832"/>
                  <a:pt x="333020" y="3400441"/>
                  <a:pt x="385974" y="3493523"/>
                </a:cubicBezTo>
                <a:lnTo>
                  <a:pt x="590481" y="3375450"/>
                </a:lnTo>
                <a:cubicBezTo>
                  <a:pt x="544559" y="3294102"/>
                  <a:pt x="504711" y="3208972"/>
                  <a:pt x="472800" y="3120126"/>
                </a:cubicBezTo>
                <a:close/>
                <a:moveTo>
                  <a:pt x="4395022" y="2777262"/>
                </a:moveTo>
                <a:cubicBezTo>
                  <a:pt x="4377834" y="2870434"/>
                  <a:pt x="4353465" y="2961187"/>
                  <a:pt x="4321333" y="3048569"/>
                </a:cubicBezTo>
                <a:lnTo>
                  <a:pt x="4543200" y="3129322"/>
                </a:lnTo>
                <a:cubicBezTo>
                  <a:pt x="4580248" y="3029238"/>
                  <a:pt x="4608196" y="2925184"/>
                  <a:pt x="4627559" y="2818265"/>
                </a:cubicBezTo>
                <a:close/>
                <a:moveTo>
                  <a:pt x="372920" y="2777261"/>
                </a:moveTo>
                <a:lnTo>
                  <a:pt x="140383" y="2818264"/>
                </a:lnTo>
                <a:cubicBezTo>
                  <a:pt x="159746" y="2925183"/>
                  <a:pt x="187694" y="3029237"/>
                  <a:pt x="224742" y="3129321"/>
                </a:cubicBezTo>
                <a:lnTo>
                  <a:pt x="446609" y="3048568"/>
                </a:lnTo>
                <a:cubicBezTo>
                  <a:pt x="414477" y="2961186"/>
                  <a:pt x="390108" y="2870434"/>
                  <a:pt x="372920" y="2777261"/>
                </a:cubicBezTo>
                <a:close/>
                <a:moveTo>
                  <a:pt x="4431720" y="2422072"/>
                </a:moveTo>
                <a:cubicBezTo>
                  <a:pt x="4431561" y="2517229"/>
                  <a:pt x="4423345" y="2610774"/>
                  <a:pt x="4406522" y="2701915"/>
                </a:cubicBezTo>
                <a:lnTo>
                  <a:pt x="4639059" y="2742917"/>
                </a:lnTo>
                <a:cubicBezTo>
                  <a:pt x="4658445" y="2638476"/>
                  <a:pt x="4667875" y="2531217"/>
                  <a:pt x="4668047" y="2422072"/>
                </a:cubicBezTo>
                <a:close/>
                <a:moveTo>
                  <a:pt x="99895" y="2422072"/>
                </a:moveTo>
                <a:cubicBezTo>
                  <a:pt x="100067" y="2531216"/>
                  <a:pt x="109497" y="2638475"/>
                  <a:pt x="128884" y="2742916"/>
                </a:cubicBezTo>
                <a:lnTo>
                  <a:pt x="361420" y="2701914"/>
                </a:lnTo>
                <a:cubicBezTo>
                  <a:pt x="344597" y="2610773"/>
                  <a:pt x="336381" y="2517229"/>
                  <a:pt x="336222" y="2422072"/>
                </a:cubicBezTo>
                <a:close/>
                <a:moveTo>
                  <a:pt x="128883" y="2025027"/>
                </a:moveTo>
                <a:cubicBezTo>
                  <a:pt x="109497" y="2129469"/>
                  <a:pt x="100067" y="2236728"/>
                  <a:pt x="99895" y="2345872"/>
                </a:cubicBezTo>
                <a:lnTo>
                  <a:pt x="336222" y="2345872"/>
                </a:lnTo>
                <a:cubicBezTo>
                  <a:pt x="336381" y="2250716"/>
                  <a:pt x="344597" y="2157171"/>
                  <a:pt x="361420" y="2066030"/>
                </a:cubicBezTo>
                <a:close/>
                <a:moveTo>
                  <a:pt x="4639059" y="2025026"/>
                </a:moveTo>
                <a:lnTo>
                  <a:pt x="4406522" y="2066028"/>
                </a:lnTo>
                <a:cubicBezTo>
                  <a:pt x="4423345" y="2157170"/>
                  <a:pt x="4431561" y="2250715"/>
                  <a:pt x="4431720" y="2345872"/>
                </a:cubicBezTo>
                <a:lnTo>
                  <a:pt x="4668047" y="2345872"/>
                </a:lnTo>
                <a:cubicBezTo>
                  <a:pt x="4667875" y="2236727"/>
                  <a:pt x="4658446" y="2129468"/>
                  <a:pt x="4639059" y="2025026"/>
                </a:cubicBezTo>
                <a:close/>
                <a:moveTo>
                  <a:pt x="4543201" y="1638621"/>
                </a:moveTo>
                <a:lnTo>
                  <a:pt x="4321333" y="1719374"/>
                </a:lnTo>
                <a:cubicBezTo>
                  <a:pt x="4353465" y="1806756"/>
                  <a:pt x="4377835" y="1897509"/>
                  <a:pt x="4395023" y="1990681"/>
                </a:cubicBezTo>
                <a:lnTo>
                  <a:pt x="4627559" y="1949678"/>
                </a:lnTo>
                <a:cubicBezTo>
                  <a:pt x="4608197" y="1842759"/>
                  <a:pt x="4580248" y="1738705"/>
                  <a:pt x="4543201" y="1638621"/>
                </a:cubicBezTo>
                <a:close/>
                <a:moveTo>
                  <a:pt x="224742" y="1638621"/>
                </a:moveTo>
                <a:cubicBezTo>
                  <a:pt x="187694" y="1738706"/>
                  <a:pt x="159746" y="1842760"/>
                  <a:pt x="140383" y="1949679"/>
                </a:cubicBezTo>
                <a:lnTo>
                  <a:pt x="372920" y="1990682"/>
                </a:lnTo>
                <a:cubicBezTo>
                  <a:pt x="390108" y="1897509"/>
                  <a:pt x="414477" y="1806757"/>
                  <a:pt x="446609" y="1719375"/>
                </a:cubicBezTo>
                <a:close/>
                <a:moveTo>
                  <a:pt x="4381970" y="1274422"/>
                </a:moveTo>
                <a:lnTo>
                  <a:pt x="4177462" y="1392494"/>
                </a:lnTo>
                <a:cubicBezTo>
                  <a:pt x="4223384" y="1473842"/>
                  <a:pt x="4263232" y="1558971"/>
                  <a:pt x="4295142" y="1647817"/>
                </a:cubicBezTo>
                <a:lnTo>
                  <a:pt x="4517010" y="1567063"/>
                </a:lnTo>
                <a:cubicBezTo>
                  <a:pt x="4480617" y="1465111"/>
                  <a:pt x="4434923" y="1367503"/>
                  <a:pt x="4381970" y="1274422"/>
                </a:cubicBezTo>
                <a:close/>
                <a:moveTo>
                  <a:pt x="385972" y="1274421"/>
                </a:moveTo>
                <a:cubicBezTo>
                  <a:pt x="333020" y="1367503"/>
                  <a:pt x="287325" y="1465112"/>
                  <a:pt x="250932" y="1567064"/>
                </a:cubicBezTo>
                <a:lnTo>
                  <a:pt x="472800" y="1647817"/>
                </a:lnTo>
                <a:cubicBezTo>
                  <a:pt x="504711" y="1558971"/>
                  <a:pt x="544558" y="1473842"/>
                  <a:pt x="590480" y="1392494"/>
                </a:cubicBezTo>
                <a:close/>
                <a:moveTo>
                  <a:pt x="4158842" y="944415"/>
                </a:moveTo>
                <a:lnTo>
                  <a:pt x="3977718" y="1096396"/>
                </a:lnTo>
                <a:cubicBezTo>
                  <a:pt x="4037290" y="1168659"/>
                  <a:pt x="4091300" y="1245584"/>
                  <a:pt x="4137889" y="1327354"/>
                </a:cubicBezTo>
                <a:lnTo>
                  <a:pt x="4342397" y="1209281"/>
                </a:lnTo>
                <a:cubicBezTo>
                  <a:pt x="4289078" y="1115464"/>
                  <a:pt x="4227145" y="1027259"/>
                  <a:pt x="4158842" y="944415"/>
                </a:cubicBezTo>
                <a:close/>
                <a:moveTo>
                  <a:pt x="609100" y="944415"/>
                </a:moveTo>
                <a:cubicBezTo>
                  <a:pt x="540797" y="1027259"/>
                  <a:pt x="478865" y="1115464"/>
                  <a:pt x="425546" y="1209281"/>
                </a:cubicBezTo>
                <a:lnTo>
                  <a:pt x="630054" y="1327354"/>
                </a:lnTo>
                <a:cubicBezTo>
                  <a:pt x="676643" y="1245584"/>
                  <a:pt x="730652" y="1168659"/>
                  <a:pt x="790224" y="1096396"/>
                </a:cubicBezTo>
                <a:close/>
                <a:moveTo>
                  <a:pt x="3881078" y="659062"/>
                </a:moveTo>
                <a:lnTo>
                  <a:pt x="3729224" y="840035"/>
                </a:lnTo>
                <a:cubicBezTo>
                  <a:pt x="3801212" y="900274"/>
                  <a:pt x="3867669" y="966731"/>
                  <a:pt x="3927908" y="1038719"/>
                </a:cubicBezTo>
                <a:lnTo>
                  <a:pt x="4108881" y="886865"/>
                </a:lnTo>
                <a:cubicBezTo>
                  <a:pt x="4039854" y="804294"/>
                  <a:pt x="3963649" y="728090"/>
                  <a:pt x="3881078" y="659062"/>
                </a:cubicBezTo>
                <a:close/>
                <a:moveTo>
                  <a:pt x="886864" y="659062"/>
                </a:moveTo>
                <a:cubicBezTo>
                  <a:pt x="804293" y="728090"/>
                  <a:pt x="728089" y="804294"/>
                  <a:pt x="659062" y="886865"/>
                </a:cubicBezTo>
                <a:lnTo>
                  <a:pt x="840034" y="1038719"/>
                </a:lnTo>
                <a:cubicBezTo>
                  <a:pt x="900273" y="966731"/>
                  <a:pt x="966730" y="900274"/>
                  <a:pt x="1038718" y="840035"/>
                </a:cubicBezTo>
                <a:close/>
                <a:moveTo>
                  <a:pt x="3558663" y="425547"/>
                </a:moveTo>
                <a:lnTo>
                  <a:pt x="3440590" y="630055"/>
                </a:lnTo>
                <a:cubicBezTo>
                  <a:pt x="3522360" y="676644"/>
                  <a:pt x="3599285" y="730654"/>
                  <a:pt x="3671548" y="790225"/>
                </a:cubicBezTo>
                <a:lnTo>
                  <a:pt x="3823529" y="609101"/>
                </a:lnTo>
                <a:cubicBezTo>
                  <a:pt x="3740685" y="540798"/>
                  <a:pt x="3652480" y="478866"/>
                  <a:pt x="3558663" y="425547"/>
                </a:cubicBezTo>
                <a:close/>
                <a:moveTo>
                  <a:pt x="1209279" y="425547"/>
                </a:moveTo>
                <a:cubicBezTo>
                  <a:pt x="1115462" y="478866"/>
                  <a:pt x="1027257" y="540799"/>
                  <a:pt x="944414" y="609101"/>
                </a:cubicBezTo>
                <a:lnTo>
                  <a:pt x="1096395" y="790225"/>
                </a:lnTo>
                <a:cubicBezTo>
                  <a:pt x="1168657" y="730654"/>
                  <a:pt x="1245582" y="676644"/>
                  <a:pt x="1327352" y="630055"/>
                </a:cubicBezTo>
                <a:close/>
                <a:moveTo>
                  <a:pt x="2383971" y="420676"/>
                </a:moveTo>
                <a:cubicBezTo>
                  <a:pt x="1299673" y="420676"/>
                  <a:pt x="420676" y="1299673"/>
                  <a:pt x="420676" y="2383971"/>
                </a:cubicBezTo>
                <a:cubicBezTo>
                  <a:pt x="420676" y="3468269"/>
                  <a:pt x="1299673" y="4347266"/>
                  <a:pt x="2383971" y="4347266"/>
                </a:cubicBezTo>
                <a:cubicBezTo>
                  <a:pt x="3468269" y="4347266"/>
                  <a:pt x="4347266" y="3468269"/>
                  <a:pt x="4347266" y="2383971"/>
                </a:cubicBezTo>
                <a:cubicBezTo>
                  <a:pt x="4347266" y="1299673"/>
                  <a:pt x="3468269" y="420676"/>
                  <a:pt x="2383971" y="420676"/>
                </a:cubicBezTo>
                <a:close/>
                <a:moveTo>
                  <a:pt x="3200879" y="250932"/>
                </a:moveTo>
                <a:lnTo>
                  <a:pt x="3120126" y="472800"/>
                </a:lnTo>
                <a:cubicBezTo>
                  <a:pt x="3208972" y="504711"/>
                  <a:pt x="3294102" y="544559"/>
                  <a:pt x="3375450" y="590481"/>
                </a:cubicBezTo>
                <a:lnTo>
                  <a:pt x="3493523" y="385973"/>
                </a:lnTo>
                <a:cubicBezTo>
                  <a:pt x="3400441" y="333020"/>
                  <a:pt x="3302832" y="287326"/>
                  <a:pt x="3200879" y="250932"/>
                </a:cubicBezTo>
                <a:close/>
                <a:moveTo>
                  <a:pt x="1567064" y="250932"/>
                </a:moveTo>
                <a:cubicBezTo>
                  <a:pt x="1465111" y="287325"/>
                  <a:pt x="1367502" y="333020"/>
                  <a:pt x="1274419" y="385973"/>
                </a:cubicBezTo>
                <a:lnTo>
                  <a:pt x="1392492" y="590481"/>
                </a:lnTo>
                <a:cubicBezTo>
                  <a:pt x="1473840" y="544559"/>
                  <a:pt x="1558970" y="504711"/>
                  <a:pt x="1647817" y="472800"/>
                </a:cubicBezTo>
                <a:close/>
                <a:moveTo>
                  <a:pt x="2818264" y="140383"/>
                </a:moveTo>
                <a:lnTo>
                  <a:pt x="2777262" y="372920"/>
                </a:lnTo>
                <a:cubicBezTo>
                  <a:pt x="2870434" y="390108"/>
                  <a:pt x="2961186" y="414477"/>
                  <a:pt x="3048568" y="446609"/>
                </a:cubicBezTo>
                <a:lnTo>
                  <a:pt x="3129322" y="224742"/>
                </a:lnTo>
                <a:cubicBezTo>
                  <a:pt x="3029237" y="187694"/>
                  <a:pt x="2925183" y="159746"/>
                  <a:pt x="2818264" y="140383"/>
                </a:cubicBezTo>
                <a:close/>
                <a:moveTo>
                  <a:pt x="1949679" y="140383"/>
                </a:moveTo>
                <a:cubicBezTo>
                  <a:pt x="1842760" y="159746"/>
                  <a:pt x="1738706" y="187694"/>
                  <a:pt x="1638621" y="224742"/>
                </a:cubicBezTo>
                <a:lnTo>
                  <a:pt x="1719375" y="446609"/>
                </a:lnTo>
                <a:cubicBezTo>
                  <a:pt x="1806757" y="414477"/>
                  <a:pt x="1897509" y="390108"/>
                  <a:pt x="1990682" y="372920"/>
                </a:cubicBezTo>
                <a:close/>
                <a:moveTo>
                  <a:pt x="2422071" y="99895"/>
                </a:moveTo>
                <a:lnTo>
                  <a:pt x="2422071" y="336222"/>
                </a:lnTo>
                <a:cubicBezTo>
                  <a:pt x="2517228" y="336381"/>
                  <a:pt x="2610773" y="344597"/>
                  <a:pt x="2701914" y="361420"/>
                </a:cubicBezTo>
                <a:lnTo>
                  <a:pt x="2742917" y="128884"/>
                </a:lnTo>
                <a:cubicBezTo>
                  <a:pt x="2638475" y="109497"/>
                  <a:pt x="2531216" y="100067"/>
                  <a:pt x="2422071" y="99895"/>
                </a:cubicBezTo>
                <a:close/>
                <a:moveTo>
                  <a:pt x="2345871" y="99895"/>
                </a:moveTo>
                <a:cubicBezTo>
                  <a:pt x="2236727" y="100067"/>
                  <a:pt x="2129468" y="109497"/>
                  <a:pt x="2025027" y="128883"/>
                </a:cubicBezTo>
                <a:lnTo>
                  <a:pt x="2066029" y="361420"/>
                </a:lnTo>
                <a:cubicBezTo>
                  <a:pt x="2157170" y="344597"/>
                  <a:pt x="2250715" y="336381"/>
                  <a:pt x="2345871" y="336222"/>
                </a:cubicBezTo>
                <a:close/>
                <a:moveTo>
                  <a:pt x="2383971" y="0"/>
                </a:moveTo>
                <a:cubicBezTo>
                  <a:pt x="3700602" y="0"/>
                  <a:pt x="4767942" y="1067340"/>
                  <a:pt x="4767942" y="2383971"/>
                </a:cubicBezTo>
                <a:cubicBezTo>
                  <a:pt x="4767942" y="3700602"/>
                  <a:pt x="3700602" y="4767942"/>
                  <a:pt x="2383971" y="4767942"/>
                </a:cubicBezTo>
                <a:cubicBezTo>
                  <a:pt x="1067340" y="4767942"/>
                  <a:pt x="0" y="3700602"/>
                  <a:pt x="0" y="2383971"/>
                </a:cubicBezTo>
                <a:cubicBezTo>
                  <a:pt x="0" y="1067340"/>
                  <a:pt x="1067340" y="0"/>
                  <a:pt x="2383971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5429" y="1859643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ucida Bright" pitchFamily="18" charset="0"/>
                <a:cs typeface="Consolas" pitchFamily="49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5429" y="2066404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Lucida Bright" pitchFamily="18" charset="0"/>
                <a:cs typeface="Consolas" pitchFamily="49" charset="0"/>
              </a:rPr>
              <a:t>Fuzzy</a:t>
            </a:r>
          </a:p>
          <a:p>
            <a:pPr algn="ctr"/>
            <a:r>
              <a:rPr lang="en-US" sz="3600" dirty="0" smtClean="0">
                <a:latin typeface="Lucida Bright" pitchFamily="18" charset="0"/>
                <a:cs typeface="Consolas" pitchFamily="49" charset="0"/>
              </a:rPr>
              <a:t>Logic</a:t>
            </a:r>
            <a:endParaRPr lang="en-US" sz="3600" dirty="0">
              <a:latin typeface="Lucida Bright" pitchFamily="18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0229" y="45330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Group Members-</a:t>
            </a:r>
          </a:p>
          <a:p>
            <a:r>
              <a:rPr lang="en-US" dirty="0"/>
              <a:t>         </a:t>
            </a:r>
            <a:r>
              <a:rPr lang="en-US" dirty="0" smtClean="0"/>
              <a:t>Amit </a:t>
            </a:r>
            <a:r>
              <a:rPr lang="en-US" dirty="0"/>
              <a:t>Bhojwani</a:t>
            </a:r>
          </a:p>
          <a:p>
            <a:r>
              <a:rPr lang="en-US" dirty="0"/>
              <a:t>         </a:t>
            </a:r>
            <a:r>
              <a:rPr lang="en-US" dirty="0" smtClean="0"/>
              <a:t>Avanti </a:t>
            </a:r>
            <a:r>
              <a:rPr lang="en-US" dirty="0"/>
              <a:t>Narayanan</a:t>
            </a:r>
          </a:p>
          <a:p>
            <a:r>
              <a:rPr lang="en-US" dirty="0"/>
              <a:t>         </a:t>
            </a:r>
            <a:r>
              <a:rPr lang="en-US" dirty="0" smtClean="0"/>
              <a:t>Keta </a:t>
            </a:r>
            <a:r>
              <a:rPr lang="en-US" dirty="0"/>
              <a:t>Amichandwala</a:t>
            </a:r>
          </a:p>
          <a:p>
            <a:r>
              <a:rPr lang="en-US" dirty="0"/>
              <a:t>         </a:t>
            </a:r>
            <a:r>
              <a:rPr lang="en-US" dirty="0" smtClean="0"/>
              <a:t>Murtaza </a:t>
            </a:r>
            <a:r>
              <a:rPr lang="en-US" dirty="0"/>
              <a:t>Dhuliawala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3" grpId="1" animBg="1"/>
      <p:bldP spid="2" grpId="0" animBg="1"/>
      <p:bldP spid="7" grpId="0"/>
      <p:bldP spid="7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9463" y="38637"/>
            <a:ext cx="5706691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/>
              <a:t>Implementation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6" y="1558344"/>
            <a:ext cx="116940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Using </a:t>
            </a:r>
            <a:r>
              <a:rPr lang="en-US" sz="3200" dirty="0"/>
              <a:t>Fuzzy Logic we have implemented a system which shows whether the temperature of the surrounding is more or less than the temperature which has been predefined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For this we have used Arduino microcontroller board, LM35 temperature sensor and two LEDs.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1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2122" y="38637"/>
            <a:ext cx="8321381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/>
              <a:t>Hardware Components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:\Users\Keta\Desktop\seminar\pict\diag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37" y="1888957"/>
            <a:ext cx="5767103" cy="3331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Left Picture Placehold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78" y="1427221"/>
            <a:ext cx="3989773" cy="2391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C:\Users\Keta\Desktop\seminar\Pictures\lm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3" y="4618914"/>
            <a:ext cx="3144221" cy="1913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1985211" y="4235116"/>
            <a:ext cx="505326" cy="98537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2968" y="1740568"/>
            <a:ext cx="2574725" cy="88231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5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96" y="-1293387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0964" y="38637"/>
            <a:ext cx="6243697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/>
              <a:t>Arduino Compiler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24066" y="1011932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/>
          </a:blip>
          <a:srcRect l="3904" t="4000" r="4746" b="4649"/>
          <a:stretch/>
        </p:blipFill>
        <p:spPr>
          <a:xfrm>
            <a:off x="5664048" y="1466170"/>
            <a:ext cx="1274587" cy="1274589"/>
          </a:xfrm>
          <a:prstGeom prst="ellipse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51" y="1660358"/>
            <a:ext cx="4428377" cy="449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3" y="1660358"/>
            <a:ext cx="4419600" cy="4499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9463" y="38637"/>
            <a:ext cx="5706691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/>
              <a:t>Implementation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8" y="1672556"/>
            <a:ext cx="5795492" cy="387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fuzzy variables which we have used are: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Temperature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from the sensor (temp)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Temperature Difference: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(diff=temp-threshold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Accordingly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rule matrix and the input membership function will change.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:\My phone\Work\College\Projs\Fuzzy\Pics\R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28" y="1793047"/>
            <a:ext cx="477964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9425" y="38637"/>
            <a:ext cx="8006808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Membership Functions</a:t>
            </a:r>
            <a:endParaRPr lang="en-US" sz="660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66" y="2003774"/>
            <a:ext cx="5212475" cy="36390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" y="2003772"/>
            <a:ext cx="4981074" cy="36265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2300" y="-1152659"/>
            <a:ext cx="12192000" cy="21977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4558" y="-155263"/>
            <a:ext cx="1976503" cy="12003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8000" dirty="0" smtClean="0">
                <a:solidFill>
                  <a:schemeClr val="accent2"/>
                </a:solidFill>
              </a:rPr>
              <a:t>HOT</a:t>
            </a:r>
            <a:endParaRPr lang="en-US" sz="8000" dirty="0">
              <a:ln w="11430"/>
              <a:solidFill>
                <a:schemeClr val="accent2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72300" y="1032818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145" y="1167062"/>
            <a:ext cx="5329277" cy="3200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401" y="3489158"/>
            <a:ext cx="4950192" cy="30319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24" y="1167062"/>
            <a:ext cx="4930225" cy="291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Elbow Connector 18"/>
          <p:cNvCxnSpPr/>
          <p:nvPr/>
        </p:nvCxnSpPr>
        <p:spPr>
          <a:xfrm>
            <a:off x="3272589" y="2237874"/>
            <a:ext cx="3668472" cy="523816"/>
          </a:xfrm>
          <a:prstGeom prst="bentConnector3">
            <a:avLst>
              <a:gd name="adj1" fmla="val 57543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2300" y="-1152659"/>
            <a:ext cx="12192000" cy="21977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0452" y="-155263"/>
            <a:ext cx="2464714" cy="12003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8000" smtClean="0">
                <a:solidFill>
                  <a:srgbClr val="00B0F0"/>
                </a:solidFill>
              </a:rPr>
              <a:t>COLD</a:t>
            </a:r>
            <a:endParaRPr lang="en-US" sz="8000" dirty="0">
              <a:ln w="11430"/>
              <a:solidFill>
                <a:srgbClr val="00B0F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72300" y="1032818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" y="1878497"/>
            <a:ext cx="4895442" cy="2956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68" y="1204729"/>
            <a:ext cx="4804692" cy="2849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1" y="4053959"/>
            <a:ext cx="4460719" cy="24256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Elbow Connector 15"/>
          <p:cNvCxnSpPr/>
          <p:nvPr/>
        </p:nvCxnSpPr>
        <p:spPr>
          <a:xfrm>
            <a:off x="3477126" y="2512482"/>
            <a:ext cx="346393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554" y="38637"/>
            <a:ext cx="4398512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/>
              <a:t>Applications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6" y="1558344"/>
            <a:ext cx="116940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air conditioners, dehumidification and temperature decrease goes hand in hand. However, the complex interactions between user preferences, room temperature and humidity level are very difficult to achieve mathematically. </a:t>
            </a:r>
            <a:endParaRPr lang="en-US" sz="2800" dirty="0" smtClean="0"/>
          </a:p>
          <a:p>
            <a:r>
              <a:rPr lang="en-US" sz="2800" dirty="0" smtClean="0"/>
              <a:t>      Thus, a temperature controller based on fuzzy logic can be used.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industries, where machines have to be maintained at a fixed temperature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 Fuzzy Logic Temperature Controller can be used for Preterm Neonate Incubator.</a:t>
            </a:r>
            <a:endParaRPr lang="en-I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1373" y="38637"/>
            <a:ext cx="3962880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/>
              <a:t>References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6" y="1558344"/>
            <a:ext cx="1169401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8463" indent="-33972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[1] Steven D. </a:t>
            </a:r>
            <a:r>
              <a:rPr lang="en-US" sz="2800" dirty="0" err="1"/>
              <a:t>Kaehler</a:t>
            </a:r>
            <a:r>
              <a:rPr lang="en-US" sz="2800" dirty="0"/>
              <a:t>, Seattlerobotics.org</a:t>
            </a:r>
          </a:p>
          <a:p>
            <a:pPr marL="398463" indent="-339725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/>
          </a:p>
          <a:p>
            <a:pPr marL="398463" indent="-33972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[2] </a:t>
            </a:r>
            <a:r>
              <a:rPr lang="en-US" sz="2800" dirty="0" err="1"/>
              <a:t>Srismrita</a:t>
            </a:r>
            <a:r>
              <a:rPr lang="en-US" sz="2800" dirty="0"/>
              <a:t> </a:t>
            </a:r>
            <a:r>
              <a:rPr lang="en-US" sz="2800" dirty="0" err="1"/>
              <a:t>Basu</a:t>
            </a:r>
            <a:r>
              <a:rPr lang="en-US" sz="2800" dirty="0"/>
              <a:t>, Realization of Fuzzy Logic Temperature Controller, International Journal of Emerging Technology and Advanced Engineering, Volume 2, Issue 6, June 2012) </a:t>
            </a:r>
          </a:p>
          <a:p>
            <a:pPr marL="398463" indent="-339725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/>
          </a:p>
          <a:p>
            <a:pPr marL="398463" indent="-33972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[3] R.M. Aguilar, V. Muñoz and Y. </a:t>
            </a:r>
            <a:r>
              <a:rPr lang="en-US" sz="2800" dirty="0" err="1"/>
              <a:t>Callero</a:t>
            </a:r>
            <a:r>
              <a:rPr lang="en-US" sz="2800" dirty="0"/>
              <a:t>, "Control Application Using Fuzzy Logic:  Design of a Fuzzy Temperature Controller", University of La Laguna, Spain</a:t>
            </a:r>
          </a:p>
          <a:p>
            <a:pPr marL="398463" indent="-339725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/>
          </a:p>
          <a:p>
            <a:pPr marL="398463" indent="-339725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[4]  D.G. </a:t>
            </a:r>
            <a:r>
              <a:rPr lang="en-US" sz="2800" dirty="0" err="1"/>
              <a:t>Schartz</a:t>
            </a:r>
            <a:r>
              <a:rPr lang="en-US" sz="2800" dirty="0"/>
              <a:t> &amp; G.J. </a:t>
            </a:r>
            <a:r>
              <a:rPr lang="en-US" sz="2800" dirty="0" err="1"/>
              <a:t>Klir</a:t>
            </a:r>
            <a:r>
              <a:rPr lang="en-US" sz="2800" dirty="0"/>
              <a:t>, "Fuzzy Logic Flowers", IEEE Spectrum, July 1992, pp. 32-35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3570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i="1" dirty="0" smtClean="0">
                <a:solidFill>
                  <a:prstClr val="white"/>
                </a:solidFill>
                <a:latin typeface="Californian FB" pitchFamily="18" charset="0"/>
              </a:rPr>
              <a:t>THANK YOU</a:t>
            </a:r>
            <a:r>
              <a:rPr lang="en-US" sz="9600" i="1" dirty="0">
                <a:solidFill>
                  <a:prstClr val="white"/>
                </a:solidFill>
                <a:latin typeface="Californian FB" pitchFamily="18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346354"/>
            <a:ext cx="12163926" cy="19730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3995" y="38637"/>
            <a:ext cx="4457632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/>
              <a:t>Introduction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6" y="1558344"/>
            <a:ext cx="7276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concept of Fuzzy Logic (FL) was conceived by </a:t>
            </a:r>
            <a:r>
              <a:rPr lang="en-US" sz="2800" dirty="0" err="1"/>
              <a:t>Lotfi</a:t>
            </a:r>
            <a:r>
              <a:rPr lang="en-US" sz="2800" dirty="0"/>
              <a:t> </a:t>
            </a:r>
            <a:r>
              <a:rPr lang="en-US" sz="2800" dirty="0" err="1"/>
              <a:t>Zadeh</a:t>
            </a:r>
            <a:r>
              <a:rPr lang="en-US" sz="2800" dirty="0"/>
              <a:t>, a professor at the University of California at </a:t>
            </a:r>
            <a:r>
              <a:rPr lang="en-US" sz="2800" dirty="0" smtClean="0"/>
              <a:t>Berkley.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FL is a form of probabilistic logic which </a:t>
            </a:r>
            <a:r>
              <a:rPr lang="en-US" sz="2800" dirty="0" smtClean="0"/>
              <a:t>deals  with </a:t>
            </a:r>
            <a:r>
              <a:rPr lang="en-US" sz="2800" dirty="0"/>
              <a:t>approximate results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It incorporates a simple, rule-based IF X AND Y THEN Z approach to solving a control </a:t>
            </a:r>
            <a:r>
              <a:rPr lang="en-US" sz="2800" dirty="0" smtClean="0"/>
              <a:t>problem.</a:t>
            </a:r>
            <a:endParaRPr lang="en-US" sz="2800" dirty="0"/>
          </a:p>
        </p:txBody>
      </p:sp>
      <p:pic>
        <p:nvPicPr>
          <p:cNvPr id="6" name="Picture 5" descr="http://coe.berkeley.edu/forefront/spring2006/images/zade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0" y="1725769"/>
            <a:ext cx="4306910" cy="35932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3"/>
      <p:bldP spid="3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556" y="38637"/>
            <a:ext cx="4398512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/>
              <a:t>Applications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5" y="1558344"/>
            <a:ext cx="117455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FL lends itself to implementation in systems ranging from simple, </a:t>
            </a:r>
            <a:r>
              <a:rPr lang="en-US" sz="2800" dirty="0" smtClean="0"/>
              <a:t>small, embedded micro-controller to </a:t>
            </a:r>
            <a:r>
              <a:rPr lang="en-US" sz="2800" dirty="0"/>
              <a:t>large, networked, multi-channel PC or control systems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Many </a:t>
            </a:r>
            <a:r>
              <a:rPr lang="en-US" sz="2800" dirty="0"/>
              <a:t>electronic control systems in the automotive industry such as </a:t>
            </a:r>
            <a:r>
              <a:rPr lang="en-US" sz="2800" dirty="0" smtClean="0"/>
              <a:t>automatic </a:t>
            </a:r>
            <a:r>
              <a:rPr lang="en-US" sz="2800" dirty="0"/>
              <a:t>transmissions, engine control and Anti-lock Brake Systems (ABS) realize </a:t>
            </a:r>
            <a:r>
              <a:rPr lang="en-US" sz="2800" dirty="0" smtClean="0"/>
              <a:t>superior characteristics </a:t>
            </a:r>
            <a:r>
              <a:rPr lang="en-US" sz="2800" dirty="0"/>
              <a:t>through the set of fuzzy logic </a:t>
            </a:r>
            <a:r>
              <a:rPr lang="en-US" sz="2800" dirty="0" smtClean="0"/>
              <a:t>based </a:t>
            </a:r>
            <a:r>
              <a:rPr lang="en-US" sz="2800" dirty="0"/>
              <a:t>control rather than traditional control algorithms.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FL </a:t>
            </a:r>
            <a:r>
              <a:rPr lang="en-US" sz="2800" dirty="0"/>
              <a:t>is also used in washing machines, where the length of wash is determined by the volume of clothes and </a:t>
            </a:r>
            <a:r>
              <a:rPr lang="en-US" sz="2800" dirty="0" smtClean="0"/>
              <a:t>dirt. There </a:t>
            </a:r>
            <a:r>
              <a:rPr lang="en-US" sz="2800" dirty="0"/>
              <a:t>was no suitable alternative to personal trial and error.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4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873" y="38637"/>
            <a:ext cx="10153870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/>
              <a:t>Temperature Control System 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6" y="1558344"/>
            <a:ext cx="650140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This controller can be applied to any system which we need to maintain at a particular </a:t>
            </a:r>
            <a:r>
              <a:rPr lang="en-US" sz="2800" dirty="0" smtClean="0"/>
              <a:t>temperature.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Fuzzy temperature controller will make use of two parameters 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smtClean="0"/>
              <a:t>      1. Constant </a:t>
            </a:r>
            <a:r>
              <a:rPr lang="en-US" sz="2800" dirty="0"/>
              <a:t>temperature as per </a:t>
            </a:r>
            <a:r>
              <a:rPr lang="en-US" sz="2800" dirty="0" smtClean="0"/>
              <a:t>the</a:t>
            </a:r>
          </a:p>
          <a:p>
            <a:r>
              <a:rPr lang="en-US" sz="2800" dirty="0" smtClean="0"/>
              <a:t>                requirement(</a:t>
            </a:r>
            <a:r>
              <a:rPr lang="en-US" sz="2800" dirty="0" err="1" smtClean="0"/>
              <a:t>Cmd</a:t>
            </a:r>
            <a:r>
              <a:rPr lang="en-US" sz="2800" dirty="0" smtClean="0"/>
              <a:t>). </a:t>
            </a:r>
          </a:p>
          <a:p>
            <a:r>
              <a:rPr lang="en-US" sz="2800" dirty="0" smtClean="0"/>
              <a:t>      2. Instantaneous temperature of the</a:t>
            </a:r>
          </a:p>
          <a:p>
            <a:r>
              <a:rPr lang="en-US" sz="2800" dirty="0" smtClean="0"/>
              <a:t>                system(Temp).</a:t>
            </a:r>
          </a:p>
          <a:p>
            <a:endParaRPr lang="en-US" sz="2800" dirty="0"/>
          </a:p>
        </p:txBody>
      </p:sp>
      <p:pic>
        <p:nvPicPr>
          <p:cNvPr id="7" name="Picture 6" descr="C:\Users\Keta\Desktop\seminar\bloc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78" y="1839531"/>
            <a:ext cx="520958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0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96" y="-1063106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455" y="0"/>
            <a:ext cx="11810797" cy="1107996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r>
              <a:rPr lang="en-US" sz="6600" dirty="0"/>
              <a:t>Fuzzy </a:t>
            </a:r>
            <a:r>
              <a:rPr lang="en-US" sz="6600" dirty="0" smtClean="0"/>
              <a:t>Parameters and Rule Matrix</a:t>
            </a:r>
            <a:endParaRPr lang="en-US" sz="6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6" y="1558344"/>
            <a:ext cx="116682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In this example,  </a:t>
            </a:r>
            <a:r>
              <a:rPr lang="en-US" sz="2800" dirty="0"/>
              <a:t>fuzzy parameters of error (command-feedback) and </a:t>
            </a:r>
            <a:r>
              <a:rPr lang="en-US" sz="2800" dirty="0" smtClean="0"/>
              <a:t>error-  dot </a:t>
            </a:r>
            <a:r>
              <a:rPr lang="en-US" sz="2800" dirty="0"/>
              <a:t>(rate-of-change-of-error)are modified by the </a:t>
            </a:r>
            <a:r>
              <a:rPr lang="en-US" sz="2800" dirty="0" smtClean="0"/>
              <a:t> </a:t>
            </a:r>
            <a:r>
              <a:rPr lang="en-US" sz="2800" dirty="0"/>
              <a:t>adjectives "negative", "zero", and "positive".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a meaningful interpretation of the rule matrix, we use the following notations 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 smtClean="0"/>
              <a:t>     "</a:t>
            </a:r>
            <a:r>
              <a:rPr lang="en-US" sz="2800" dirty="0"/>
              <a:t>N" = "negative" error or error-dot input level</a:t>
            </a:r>
          </a:p>
          <a:p>
            <a:r>
              <a:rPr lang="en-US" sz="2800" dirty="0" smtClean="0"/>
              <a:t>     "</a:t>
            </a:r>
            <a:r>
              <a:rPr lang="en-US" sz="2800" dirty="0"/>
              <a:t>Z" = "zero" error or error-dot input level</a:t>
            </a:r>
          </a:p>
          <a:p>
            <a:r>
              <a:rPr lang="en-US" sz="2800" dirty="0" smtClean="0"/>
              <a:t>     "</a:t>
            </a:r>
            <a:r>
              <a:rPr lang="en-US" sz="2800" dirty="0"/>
              <a:t>P" = "positive" error or error-dot input level</a:t>
            </a:r>
          </a:p>
          <a:p>
            <a:r>
              <a:rPr lang="en-US" sz="2800" dirty="0" smtClean="0"/>
              <a:t>     "</a:t>
            </a:r>
            <a:r>
              <a:rPr lang="en-US" sz="2800" dirty="0"/>
              <a:t>H" = "Heat" output response</a:t>
            </a:r>
          </a:p>
          <a:p>
            <a:r>
              <a:rPr lang="en-US" sz="2800" dirty="0" smtClean="0"/>
              <a:t>     "</a:t>
            </a:r>
            <a:r>
              <a:rPr lang="en-US" sz="2800" dirty="0"/>
              <a:t>NC" = "No Change" to current output</a:t>
            </a:r>
          </a:p>
          <a:p>
            <a:r>
              <a:rPr lang="en-US" sz="2800" dirty="0" smtClean="0"/>
              <a:t>     "</a:t>
            </a:r>
            <a:r>
              <a:rPr lang="en-US" sz="2800" dirty="0"/>
              <a:t>C" = "Cool" output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061" y="38637"/>
            <a:ext cx="4155497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/>
              <a:t>Rule Matrix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6" y="1558344"/>
            <a:ext cx="65014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 rule matrix is a 3x3 matrix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columns represent "negative", "zero", and "positive" "error" inputs from left to right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rows represent "negative", "zero", and "positive" "error-dot" input from top to bottom. </a:t>
            </a:r>
          </a:p>
        </p:txBody>
      </p:sp>
      <p:pic>
        <p:nvPicPr>
          <p:cNvPr id="8" name="Picture 7" descr="C:\Users\Keta\Desktop\seminar\r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93" y="1536168"/>
            <a:ext cx="5193076" cy="48388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3151" y="38637"/>
            <a:ext cx="10139315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/>
              <a:t>Input Degree of Membership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7" y="1556756"/>
            <a:ext cx="62867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"error" = -1.0: "negative" = 0.5, "zero" = 0.5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"positive" = 0.0</a:t>
            </a:r>
          </a:p>
          <a:p>
            <a:r>
              <a:rPr lang="en-US" sz="2000" dirty="0"/>
              <a:t>"error-dot" = +2.5: "negative" = 0.0, "zero" = 0.5, "positive" = 0.5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1. If (e &lt; 0) AND (</a:t>
            </a:r>
            <a:r>
              <a:rPr lang="en-US" sz="2000" dirty="0" err="1"/>
              <a:t>er</a:t>
            </a:r>
            <a:r>
              <a:rPr lang="en-US" sz="2000" dirty="0"/>
              <a:t> &lt; 0) then Cool 0.50 &amp; 0.00 = 0.00</a:t>
            </a:r>
          </a:p>
          <a:p>
            <a:r>
              <a:rPr lang="en-US" sz="2000" dirty="0"/>
              <a:t>2. If (e = 0) AND (</a:t>
            </a:r>
            <a:r>
              <a:rPr lang="en-US" sz="2000" dirty="0" err="1"/>
              <a:t>er</a:t>
            </a:r>
            <a:r>
              <a:rPr lang="en-US" sz="2000" dirty="0"/>
              <a:t> &lt; 0) then Heat 0.50 &amp; 0.00 = 0.00</a:t>
            </a:r>
          </a:p>
          <a:p>
            <a:r>
              <a:rPr lang="en-US" sz="2000" dirty="0"/>
              <a:t>3. If (e &gt; 0) AND (</a:t>
            </a:r>
            <a:r>
              <a:rPr lang="en-US" sz="2000" dirty="0" err="1"/>
              <a:t>er</a:t>
            </a:r>
            <a:r>
              <a:rPr lang="en-US" sz="2000" dirty="0"/>
              <a:t> &lt; 0) then Heat 0.00 &amp; 0.00 = 0.00</a:t>
            </a:r>
          </a:p>
          <a:p>
            <a:r>
              <a:rPr lang="en-US" sz="2000" dirty="0"/>
              <a:t>4. If (e &lt; 0) AND (</a:t>
            </a:r>
            <a:r>
              <a:rPr lang="en-US" sz="2000" dirty="0" err="1"/>
              <a:t>er</a:t>
            </a:r>
            <a:r>
              <a:rPr lang="en-US" sz="2000" dirty="0"/>
              <a:t> = 0) then Cool 0.50 &amp; 0.50 = 0.50</a:t>
            </a:r>
          </a:p>
          <a:p>
            <a:r>
              <a:rPr lang="en-US" sz="2000" dirty="0"/>
              <a:t>5. If (e = 0) AND (</a:t>
            </a:r>
            <a:r>
              <a:rPr lang="en-US" sz="2000" dirty="0" err="1"/>
              <a:t>er</a:t>
            </a:r>
            <a:r>
              <a:rPr lang="en-US" sz="2000" dirty="0"/>
              <a:t> = 0) then </a:t>
            </a:r>
            <a:r>
              <a:rPr lang="en-US" sz="2000" dirty="0" err="1"/>
              <a:t>No_Chng</a:t>
            </a:r>
            <a:r>
              <a:rPr lang="en-US" sz="2000" dirty="0"/>
              <a:t> 0.50 &amp; 0.50 = 0.50</a:t>
            </a:r>
          </a:p>
          <a:p>
            <a:r>
              <a:rPr lang="en-US" sz="2000" dirty="0"/>
              <a:t>6. If (e &gt; 0) AND (</a:t>
            </a:r>
            <a:r>
              <a:rPr lang="en-US" sz="2000" dirty="0" err="1"/>
              <a:t>er</a:t>
            </a:r>
            <a:r>
              <a:rPr lang="en-US" sz="2000" dirty="0"/>
              <a:t> = 0) then Heat 0.00 &amp; 0.50 = 0.00</a:t>
            </a:r>
          </a:p>
          <a:p>
            <a:r>
              <a:rPr lang="en-US" sz="2000" dirty="0"/>
              <a:t>7. If (e &lt; 0) AND (</a:t>
            </a:r>
            <a:r>
              <a:rPr lang="en-US" sz="2000" dirty="0" err="1"/>
              <a:t>er</a:t>
            </a:r>
            <a:r>
              <a:rPr lang="en-US" sz="2000" dirty="0"/>
              <a:t> &gt; 0) then Cool 0.50 &amp; 0.50 = 0.50</a:t>
            </a:r>
          </a:p>
          <a:p>
            <a:r>
              <a:rPr lang="en-US" sz="2000" dirty="0"/>
              <a:t>8. If (e = 0) AND (</a:t>
            </a:r>
            <a:r>
              <a:rPr lang="en-US" sz="2000" dirty="0" err="1"/>
              <a:t>er</a:t>
            </a:r>
            <a:r>
              <a:rPr lang="en-US" sz="2000" dirty="0"/>
              <a:t> &gt; 0) then Cool 0.50 &amp; 0.50 = 0.50</a:t>
            </a:r>
          </a:p>
          <a:p>
            <a:r>
              <a:rPr lang="en-US" sz="2000" dirty="0"/>
              <a:t>9. If (e &gt; 0) AND (</a:t>
            </a:r>
            <a:r>
              <a:rPr lang="en-US" sz="2000" dirty="0" err="1"/>
              <a:t>er</a:t>
            </a:r>
            <a:r>
              <a:rPr lang="en-US" sz="2000" dirty="0"/>
              <a:t> &gt; 0) then Heat 0.00 &amp; 0.50 = 0.00</a:t>
            </a:r>
          </a:p>
        </p:txBody>
      </p:sp>
      <p:pic>
        <p:nvPicPr>
          <p:cNvPr id="8" name="Picture 7" descr="C:\Users\Keta\Desktop\seminar\pictures\mf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11" y="1556756"/>
            <a:ext cx="5445899" cy="51788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6063" y="38637"/>
            <a:ext cx="5253490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/>
              <a:t>Defuzzification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6" y="1558344"/>
            <a:ext cx="116940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From the last slide we see that rules 4, 5, 7, and 8 each fired at 50% or 0.5 while rules 1, 2, 3, 6, and 9 do not fire at </a:t>
            </a:r>
            <a:r>
              <a:rPr lang="en-US" sz="2800" dirty="0" smtClean="0"/>
              <a:t>all.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logical products for each rule must be combined before being passed on to the defuzzification process for crisp output generation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use The ROOT-SUM-SQUARE (RSS) method which combines the effects of all applicable rules, scales the functions at their respective magnitudes, and computes the "fuzzy" centroid of the composite area.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048" y="-1064694"/>
            <a:ext cx="12192000" cy="2305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6062" y="38637"/>
            <a:ext cx="5253490" cy="1006429"/>
          </a:xfrm>
          <a:prstGeom prst="rect">
            <a:avLst/>
          </a:prstGeom>
          <a:noFill/>
          <a:effectLst/>
        </p:spPr>
        <p:txBody>
          <a:bodyPr wrap="none" rtlCol="0" anchor="b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CCA208"/>
              </a:contourClr>
            </a:sp3d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/>
              <a:t>Defuzzification</a:t>
            </a:r>
            <a:endParaRPr lang="en-US" sz="6600" dirty="0">
              <a:ln w="11430"/>
              <a:gradFill>
                <a:gsLst>
                  <a:gs pos="0">
                    <a:srgbClr val="FFD63F"/>
                  </a:gs>
                  <a:gs pos="75000">
                    <a:srgbClr val="FFC000"/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3048" y="1240625"/>
            <a:ext cx="12188952" cy="1588"/>
          </a:xfrm>
          <a:prstGeom prst="line">
            <a:avLst/>
          </a:prstGeom>
          <a:ln w="57150">
            <a:solidFill>
              <a:srgbClr val="FFE83F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0456" y="1558344"/>
            <a:ext cx="57053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"negative" = (R1^2 + R4^2 + R7^2 + R8^2) (Cooling) = (0.00^2 + 0.50^2 + 0.50^2 + 0.50^2)^.5 = 0.866</a:t>
            </a:r>
          </a:p>
          <a:p>
            <a:r>
              <a:rPr lang="en-US" sz="2000" dirty="0"/>
              <a:t>"zero" = (R5^2)^.5 = (0.50^2)^.5 (No Change) = 0.500</a:t>
            </a:r>
          </a:p>
          <a:p>
            <a:r>
              <a:rPr lang="en-US" sz="2000" dirty="0"/>
              <a:t>"positive" = (R2^2 + R3^2 + R6^2 + R9^2) (Heating) = (0.00^2 + 0.00^2 + 0.00^2 + 0.00^2)^.5 = 0.000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(neg_center * neg_strength + zero_center * zero_strength + pos_center * pos_strength) /</a:t>
            </a:r>
            <a:r>
              <a:rPr lang="en-US" sz="2000" dirty="0" smtClean="0"/>
              <a:t> (</a:t>
            </a:r>
            <a:r>
              <a:rPr lang="en-US" sz="2000" dirty="0"/>
              <a:t>neg_strength + zero_strength + pos_strength</a:t>
            </a:r>
            <a:r>
              <a:rPr lang="en-US" sz="2000" dirty="0" smtClean="0"/>
              <a:t>)  =</a:t>
            </a:r>
            <a:r>
              <a:rPr lang="en-US" sz="2000" dirty="0"/>
              <a:t>OUTPUT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(-100 * 0.866 + 0 * 0.500 + 100 * 0.000</a:t>
            </a:r>
            <a:r>
              <a:rPr lang="en-US" sz="2000" dirty="0" smtClean="0"/>
              <a:t>) /</a:t>
            </a:r>
            <a:endParaRPr lang="en-US" sz="2000" dirty="0"/>
          </a:p>
          <a:p>
            <a:r>
              <a:rPr lang="en-US" sz="2000" dirty="0"/>
              <a:t>(0.866 + 0.500 + 0.000</a:t>
            </a:r>
            <a:r>
              <a:rPr lang="en-US" sz="2000" dirty="0" smtClean="0"/>
              <a:t>)= </a:t>
            </a:r>
            <a:r>
              <a:rPr lang="en-US" sz="2000" dirty="0"/>
              <a:t>-63.4% (cooling</a:t>
            </a:r>
            <a:r>
              <a:rPr lang="en-US" sz="2000" dirty="0" smtClean="0"/>
              <a:t>).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C:\Users\Keta\Desktop\seminar\pictures\mf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28" y="1558344"/>
            <a:ext cx="5808651" cy="5009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E1B-F821-4C05-9C77-C81DF14C6DA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3" grpId="2"/>
      <p:bldP spid="3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iseUpShrink_16x9.potx" id="{391537C8-45ED-4889-8F13-B2B40A3BBB90}" vid="{A8B3C5DD-E22E-49AC-B951-75E62DFB39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F0B88C-4676-4184-B239-05AC582726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Text rising and stretching up into place (widescreen)</Template>
  <TotalTime>0</TotalTime>
  <Words>5626</Words>
  <Application>Microsoft Office PowerPoint</Application>
  <PresentationFormat>Custom</PresentationFormat>
  <Paragraphs>350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2013-03-31T10:37:44Z</dcterms:created>
  <dcterms:modified xsi:type="dcterms:W3CDTF">2013-04-22T12:52:31Z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TC040144369991</vt:lpwstr>
  </property>
</Properties>
</file>