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5" autoAdjust="0"/>
    <p:restoredTop sz="94694"/>
  </p:normalViewPr>
  <p:slideViewPr>
    <p:cSldViewPr snapToGrid="0" snapToObjects="1">
      <p:cViewPr>
        <p:scale>
          <a:sx n="100" d="100"/>
          <a:sy n="100" d="100"/>
        </p:scale>
        <p:origin x="1104" y="3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44168"/>
            <a:ext cx="12192000" cy="613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597" tIns="28799" rIns="57597" bIns="28799" anchor="ctr"/>
          <a:lstStyle/>
          <a:p>
            <a:pPr algn="ctr" defTabSz="9142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25" dirty="0"/>
          </a:p>
        </p:txBody>
      </p:sp>
      <p:pic>
        <p:nvPicPr>
          <p:cNvPr id="3" name="Picture 11" descr="splunk-logo-on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1438011"/>
            <a:ext cx="7303824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01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-9259" y="19384"/>
            <a:ext cx="12201260" cy="85029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7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25" dirty="0">
              <a:latin typeface="Arial"/>
            </a:endParaRPr>
          </a:p>
        </p:txBody>
      </p:sp>
      <p:sp>
        <p:nvSpPr>
          <p:cNvPr id="4" name="Title Placeholder 6"/>
          <p:cNvSpPr>
            <a:spLocks noGrp="1"/>
          </p:cNvSpPr>
          <p:nvPr>
            <p:ph type="title"/>
          </p:nvPr>
        </p:nvSpPr>
        <p:spPr>
          <a:xfrm>
            <a:off x="609546" y="-30599"/>
            <a:ext cx="10972919" cy="945713"/>
          </a:xfrm>
          <a:prstGeom prst="rect">
            <a:avLst/>
          </a:prstGeom>
        </p:spPr>
        <p:txBody>
          <a:bodyPr/>
          <a:lstStyle>
            <a:lvl1pPr algn="l">
              <a:defRPr sz="3375" b="0" i="0" kern="0" spc="0" baseline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9262" y="881062"/>
            <a:ext cx="12161572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76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p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-9259" y="19384"/>
            <a:ext cx="12201260" cy="85029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7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25" dirty="0">
              <a:latin typeface="Arial"/>
            </a:endParaRPr>
          </a:p>
        </p:txBody>
      </p:sp>
      <p:sp>
        <p:nvSpPr>
          <p:cNvPr id="5" name="Title Placeholder 6"/>
          <p:cNvSpPr>
            <a:spLocks noGrp="1"/>
          </p:cNvSpPr>
          <p:nvPr>
            <p:ph type="title"/>
          </p:nvPr>
        </p:nvSpPr>
        <p:spPr>
          <a:xfrm>
            <a:off x="609546" y="-30599"/>
            <a:ext cx="10972919" cy="945713"/>
          </a:xfrm>
          <a:prstGeom prst="rect">
            <a:avLst/>
          </a:prstGeom>
          <a:noFill/>
          <a:ln>
            <a:noFill/>
          </a:ln>
        </p:spPr>
        <p:txBody>
          <a:bodyPr vert="horz" wrap="square" lIns="82203" tIns="41101" rIns="82203" bIns="41101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b="0" i="0" kern="0" spc="0" baseline="0" dirty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543" y="1058230"/>
            <a:ext cx="11009824" cy="5130951"/>
          </a:xfrm>
          <a:prstGeom prst="rect">
            <a:avLst/>
          </a:prstGeom>
        </p:spPr>
        <p:txBody>
          <a:bodyPr vert="horz" lIns="82203" tIns="41101" rIns="82203" bIns="41101"/>
          <a:lstStyle>
            <a:lvl1pPr marL="143868" indent="-143868">
              <a:spcBef>
                <a:spcPts val="806"/>
              </a:spcBef>
              <a:buClrTx/>
              <a:buSzPct val="100000"/>
              <a:buFont typeface="Arial"/>
              <a:buChar char="•"/>
              <a:defRPr sz="2125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30609" indent="-142875">
              <a:spcBef>
                <a:spcPts val="469"/>
              </a:spcBef>
              <a:buSzPct val="80000"/>
              <a:defRPr sz="1938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711399" indent="-136922">
              <a:spcBef>
                <a:spcPts val="469"/>
              </a:spcBef>
              <a:buClr>
                <a:srgbClr val="7F7F7F"/>
              </a:buClr>
              <a:defRPr sz="1813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buClr>
                <a:srgbClr val="7F7F7F"/>
              </a:buClr>
              <a:defRPr sz="1625" spc="-113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buClr>
                <a:srgbClr val="7F7F7F"/>
              </a:buClr>
              <a:defRPr sz="1500" spc="-113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262" y="881062"/>
            <a:ext cx="12161572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5665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-9259" y="19384"/>
            <a:ext cx="12201260" cy="85029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7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25" dirty="0">
              <a:latin typeface="Arial"/>
            </a:endParaRPr>
          </a:p>
        </p:txBody>
      </p:sp>
      <p:sp>
        <p:nvSpPr>
          <p:cNvPr id="5" name="Title Placeholder 6"/>
          <p:cNvSpPr>
            <a:spLocks noGrp="1"/>
          </p:cNvSpPr>
          <p:nvPr>
            <p:ph type="title"/>
          </p:nvPr>
        </p:nvSpPr>
        <p:spPr>
          <a:xfrm>
            <a:off x="609546" y="-30599"/>
            <a:ext cx="10972919" cy="945713"/>
          </a:xfrm>
          <a:prstGeom prst="rect">
            <a:avLst/>
          </a:prstGeom>
        </p:spPr>
        <p:txBody>
          <a:bodyPr/>
          <a:lstStyle>
            <a:lvl1pPr>
              <a:defRPr sz="3375" b="0" i="0" kern="0" spc="0" baseline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543" y="1058230"/>
            <a:ext cx="5221875" cy="5130951"/>
          </a:xfrm>
          <a:prstGeom prst="rect">
            <a:avLst/>
          </a:prstGeom>
        </p:spPr>
        <p:txBody>
          <a:bodyPr vert="horz" lIns="82203" tIns="41101" rIns="82203" bIns="41101"/>
          <a:lstStyle>
            <a:lvl1pPr marL="143868" indent="-143868">
              <a:spcBef>
                <a:spcPts val="806"/>
              </a:spcBef>
              <a:buClrTx/>
              <a:buSzPct val="100000"/>
              <a:buFont typeface="Arial"/>
              <a:buChar char="•"/>
              <a:defRPr sz="2125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30609" indent="-142875">
              <a:spcBef>
                <a:spcPts val="469"/>
              </a:spcBef>
              <a:buSzPct val="80000"/>
              <a:defRPr sz="1938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711399" indent="-136922">
              <a:spcBef>
                <a:spcPts val="469"/>
              </a:spcBef>
              <a:buClr>
                <a:srgbClr val="7F7F7F"/>
              </a:buClr>
              <a:defRPr sz="1813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buClr>
                <a:srgbClr val="7F7F7F"/>
              </a:buClr>
              <a:defRPr sz="1625" spc="-113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buClr>
                <a:srgbClr val="7F7F7F"/>
              </a:buClr>
              <a:defRPr sz="1500" spc="-113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97085" y="1058230"/>
            <a:ext cx="5285380" cy="5130951"/>
          </a:xfrm>
          <a:prstGeom prst="rect">
            <a:avLst/>
          </a:prstGeom>
        </p:spPr>
        <p:txBody>
          <a:bodyPr vert="horz" lIns="82203" tIns="41101" rIns="82203" bIns="41101"/>
          <a:lstStyle>
            <a:lvl1pPr marL="143868" indent="-143868">
              <a:spcBef>
                <a:spcPts val="806"/>
              </a:spcBef>
              <a:buClrTx/>
              <a:buSzPct val="100000"/>
              <a:buFont typeface="Arial"/>
              <a:buChar char="•"/>
              <a:defRPr sz="2125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30609" indent="-142875">
              <a:spcBef>
                <a:spcPts val="469"/>
              </a:spcBef>
              <a:buSzPct val="80000"/>
              <a:defRPr sz="1938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711399" indent="-136922">
              <a:spcBef>
                <a:spcPts val="469"/>
              </a:spcBef>
              <a:buClr>
                <a:srgbClr val="7F7F7F"/>
              </a:buClr>
              <a:defRPr sz="1813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buClr>
                <a:srgbClr val="7F7F7F"/>
              </a:buClr>
              <a:defRPr sz="1625" spc="-113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buClr>
                <a:srgbClr val="7F7F7F"/>
              </a:buClr>
              <a:defRPr sz="1500" spc="-113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262" y="881062"/>
            <a:ext cx="12161572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2396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76137" y="2074335"/>
            <a:ext cx="8908521" cy="27807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25"/>
          </a:p>
        </p:txBody>
      </p:sp>
    </p:spTree>
    <p:extLst>
      <p:ext uri="{BB962C8B-B14F-4D97-AF65-F5344CB8AC3E}">
        <p14:creationId xmlns:p14="http://schemas.microsoft.com/office/powerpoint/2010/main" val="62159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9482-7C50-A146-8027-28654A73F2D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2D19-5296-7E48-AFB6-77949022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ltGray">
          <a:xfrm>
            <a:off x="1325" y="6308990"/>
            <a:ext cx="12201260" cy="5490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456712" fontAlgn="auto">
              <a:spcBef>
                <a:spcPts val="0"/>
              </a:spcBef>
              <a:spcAft>
                <a:spcPts val="0"/>
              </a:spcAft>
            </a:pPr>
            <a:endParaRPr lang="en-US" sz="1125" dirty="0">
              <a:latin typeface="Arial"/>
            </a:endParaRP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gray">
          <a:xfrm>
            <a:off x="0" y="13230"/>
            <a:ext cx="12192000" cy="86783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03" tIns="41101" rIns="82203" bIns="41101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Box 16"/>
          <p:cNvSpPr txBox="1">
            <a:spLocks noChangeArrowheads="1"/>
          </p:cNvSpPr>
          <p:nvPr/>
        </p:nvSpPr>
        <p:spPr bwMode="auto">
          <a:xfrm>
            <a:off x="-203729" y="6138334"/>
            <a:ext cx="64974" cy="28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141" tIns="16071" rIns="32141" bIns="16071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25"/>
          </a:p>
        </p:txBody>
      </p:sp>
      <p:pic>
        <p:nvPicPr>
          <p:cNvPr id="1029" name="Picture 14" descr="splunk-logo-on-whit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" y="6318251"/>
            <a:ext cx="1344084" cy="53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Box 18"/>
          <p:cNvSpPr txBox="1">
            <a:spLocks noChangeArrowheads="1"/>
          </p:cNvSpPr>
          <p:nvPr/>
        </p:nvSpPr>
        <p:spPr bwMode="auto">
          <a:xfrm>
            <a:off x="1354668" y="6453188"/>
            <a:ext cx="1146937" cy="18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141" tIns="16071" rIns="32141" bIns="16071">
            <a:spAutoFit/>
          </a:bodyPr>
          <a:lstStyle>
            <a:lvl1pPr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191919"/>
                </a:solidFill>
              </a:rPr>
              <a:t>Listen to your data.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9109604" y="6261366"/>
            <a:ext cx="3061229" cy="365125"/>
          </a:xfrm>
          <a:prstGeom prst="rect">
            <a:avLst/>
          </a:prstGeom>
        </p:spPr>
        <p:txBody>
          <a:bodyPr lIns="81639" tIns="40819" rIns="81639" bIns="40819" anchor="ctr"/>
          <a:lstStyle>
            <a:defPPr>
              <a:defRPr lang="en-US"/>
            </a:defPPr>
            <a:lvl1pPr marL="0" algn="ctr" defTabSz="653110" rtl="0" eaLnBrk="1" latinLnBrk="0" hangingPunct="1"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63" b="0" i="0" dirty="0">
                <a:latin typeface="Helvetica Neue Thin"/>
                <a:cs typeface="Helvetica Neue Thin"/>
              </a:rPr>
              <a:t>Architecting Splunk Enterprise Deployments</a:t>
            </a:r>
          </a:p>
        </p:txBody>
      </p:sp>
      <p:sp>
        <p:nvSpPr>
          <p:cNvPr id="13" name="Slide Number Placeholder 18"/>
          <p:cNvSpPr txBox="1">
            <a:spLocks/>
          </p:cNvSpPr>
          <p:nvPr/>
        </p:nvSpPr>
        <p:spPr bwMode="gray">
          <a:xfrm>
            <a:off x="5792286" y="6434668"/>
            <a:ext cx="571500" cy="304271"/>
          </a:xfrm>
          <a:prstGeom prst="rect">
            <a:avLst/>
          </a:prstGeom>
        </p:spPr>
        <p:txBody>
          <a:bodyPr lIns="57067" tIns="28533" rIns="57067" bIns="28533" anchor="ctr"/>
          <a:lstStyle>
            <a:defPPr>
              <a:defRPr lang="en-US"/>
            </a:defPPr>
            <a:lvl1pPr marL="0" algn="ctr" defTabSz="811627" rtl="0" eaLnBrk="1" fontAlgn="auto" latinLnBrk="0" hangingPunct="1">
              <a:spcBef>
                <a:spcPts val="0"/>
              </a:spcBef>
              <a:spcAft>
                <a:spcPts val="0"/>
              </a:spcAft>
              <a:defRPr sz="1800" kern="1200">
                <a:solidFill>
                  <a:srgbClr val="4C4C4C"/>
                </a:solidFill>
                <a:latin typeface="Arial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D6BCB3E-C8DD-D744-BBE2-89229D97523B}" type="slidenum">
              <a:rPr lang="en-US" sz="875" smtClean="0"/>
              <a:pPr>
                <a:defRPr/>
              </a:pPr>
              <a:t>‹#›</a:t>
            </a:fld>
            <a:endParaRPr lang="en-US" sz="875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7335574" y="6492876"/>
            <a:ext cx="4806156" cy="365125"/>
          </a:xfrm>
          <a:prstGeom prst="rect">
            <a:avLst/>
          </a:prstGeom>
        </p:spPr>
        <p:txBody>
          <a:bodyPr lIns="81629" tIns="40814" rIns="81629" bIns="40814" anchor="ctr"/>
          <a:lstStyle>
            <a:defPPr>
              <a:defRPr lang="en-US"/>
            </a:defPPr>
            <a:lvl1pPr marL="0" algn="ctr" defTabSz="653110" rtl="0" eaLnBrk="1" latinLnBrk="0" hangingPunct="1"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25" b="0" i="0" dirty="0">
                <a:latin typeface="Helvetica Neue Light"/>
                <a:cs typeface="Helvetica Neue Light"/>
              </a:rPr>
              <a:t>Copyright © 2020</a:t>
            </a:r>
            <a:r>
              <a:rPr lang="en-US" sz="625" b="0" i="0" baseline="0" dirty="0">
                <a:latin typeface="Helvetica Neue Light"/>
                <a:cs typeface="Helvetica Neue Light"/>
              </a:rPr>
              <a:t> </a:t>
            </a:r>
            <a:r>
              <a:rPr lang="en-US" sz="625" b="0" i="0" dirty="0">
                <a:latin typeface="Helvetica Neue Light"/>
                <a:cs typeface="Helvetica Neue Light"/>
              </a:rPr>
              <a:t>Splunk, Inc. All rights reserved      |       </a:t>
            </a:r>
            <a:fld id="{0F25502B-9290-324E-AC1A-A4EAC475B8EB}" type="datetime3">
              <a:rPr lang="en-US" sz="625" b="0" i="0" smtClean="0">
                <a:latin typeface="Helvetica Neue Light"/>
                <a:cs typeface="Helvetica Neue Ligh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 September 2022</a:t>
            </a:fld>
            <a:endParaRPr lang="en-US" sz="625" b="0" i="0" dirty="0">
              <a:latin typeface="Helvetica Neue Light"/>
              <a:cs typeface="Helvetica Neue Ligh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0429" y="6296258"/>
            <a:ext cx="12161572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26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3805" rtl="0" eaLnBrk="1" fontAlgn="base" hangingPunct="1">
        <a:spcBef>
          <a:spcPct val="0"/>
        </a:spcBef>
        <a:spcAft>
          <a:spcPct val="0"/>
        </a:spcAft>
        <a:defRPr lang="en-US" sz="3375" b="0" i="0" kern="1200" spc="-113" dirty="0">
          <a:solidFill>
            <a:srgbClr val="000000"/>
          </a:solidFill>
          <a:latin typeface="Helvetica Light" charset="0"/>
          <a:ea typeface="Helvetica Light" charset="0"/>
          <a:cs typeface="Helvetica Light" charset="0"/>
        </a:defRPr>
      </a:lvl1pPr>
      <a:lvl2pPr algn="ctr" defTabSz="913805" rtl="0" eaLnBrk="1" fontAlgn="base" hangingPunct="1">
        <a:spcBef>
          <a:spcPct val="0"/>
        </a:spcBef>
        <a:spcAft>
          <a:spcPct val="0"/>
        </a:spcAft>
        <a:defRPr sz="3375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913805" rtl="0" eaLnBrk="1" fontAlgn="base" hangingPunct="1">
        <a:spcBef>
          <a:spcPct val="0"/>
        </a:spcBef>
        <a:spcAft>
          <a:spcPct val="0"/>
        </a:spcAft>
        <a:defRPr sz="3375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913805" rtl="0" eaLnBrk="1" fontAlgn="base" hangingPunct="1">
        <a:spcBef>
          <a:spcPct val="0"/>
        </a:spcBef>
        <a:spcAft>
          <a:spcPct val="0"/>
        </a:spcAft>
        <a:defRPr sz="3375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913805" rtl="0" eaLnBrk="1" fontAlgn="base" hangingPunct="1">
        <a:spcBef>
          <a:spcPct val="0"/>
        </a:spcBef>
        <a:spcAft>
          <a:spcPct val="0"/>
        </a:spcAft>
        <a:defRPr sz="3375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512064" algn="ctr" defTabSz="913892" rtl="0" eaLnBrk="1" fontAlgn="base" hangingPunct="1">
        <a:spcBef>
          <a:spcPct val="0"/>
        </a:spcBef>
        <a:spcAft>
          <a:spcPct val="0"/>
        </a:spcAft>
        <a:defRPr sz="4125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1024128" algn="ctr" defTabSz="913892" rtl="0" eaLnBrk="1" fontAlgn="base" hangingPunct="1">
        <a:spcBef>
          <a:spcPct val="0"/>
        </a:spcBef>
        <a:spcAft>
          <a:spcPct val="0"/>
        </a:spcAft>
        <a:defRPr sz="4125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1536192" algn="ctr" defTabSz="913892" rtl="0" eaLnBrk="1" fontAlgn="base" hangingPunct="1">
        <a:spcBef>
          <a:spcPct val="0"/>
        </a:spcBef>
        <a:spcAft>
          <a:spcPct val="0"/>
        </a:spcAft>
        <a:defRPr sz="4125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2048256" algn="ctr" defTabSz="913892" rtl="0" eaLnBrk="1" fontAlgn="base" hangingPunct="1">
        <a:spcBef>
          <a:spcPct val="0"/>
        </a:spcBef>
        <a:spcAft>
          <a:spcPct val="0"/>
        </a:spcAft>
        <a:defRPr sz="4125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85750" indent="-285750" algn="l" defTabSz="913805" rtl="0" eaLnBrk="1" fontAlgn="base" hangingPunct="1">
        <a:spcBef>
          <a:spcPts val="758"/>
        </a:spcBef>
        <a:spcAft>
          <a:spcPct val="0"/>
        </a:spcAft>
        <a:buSzPct val="80000"/>
        <a:buFont typeface="Arial" charset="0"/>
        <a:buChar char="•"/>
        <a:defRPr sz="2438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07219" indent="-319484" algn="l" defTabSz="913805" rtl="0" eaLnBrk="1" fontAlgn="base" hangingPunct="1">
        <a:spcBef>
          <a:spcPct val="0"/>
        </a:spcBef>
        <a:spcAft>
          <a:spcPct val="0"/>
        </a:spcAft>
        <a:buFont typeface="Calibri" charset="0"/>
        <a:buChar char="–"/>
        <a:defRPr sz="2125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95734" indent="-177602" algn="l" defTabSz="913805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SzPct val="100000"/>
        <a:buFont typeface="Wingdings 3" charset="0"/>
        <a:buChar char="ê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35844" indent="-229196" algn="l" defTabSz="913805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813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799703" indent="-74414" algn="l" defTabSz="913805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Font typeface="Wingdings 3" charset="0"/>
        <a:buChar char="ê"/>
        <a:defRPr sz="1813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309" indent="-228574" algn="l" defTabSz="914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5" indent="-228574" algn="l" defTabSz="914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3" indent="-228574" algn="l" defTabSz="914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1" indent="-228574" algn="l" defTabSz="914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2pPr>
      <a:lvl3pPr marL="914294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8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5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3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3.emf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4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39966" y="1029083"/>
            <a:ext cx="4123719" cy="25635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1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4705DE-181E-42B4-B082-3E2738BFBC4E}"/>
              </a:ext>
            </a:extLst>
          </p:cNvPr>
          <p:cNvSpPr/>
          <p:nvPr/>
        </p:nvSpPr>
        <p:spPr bwMode="auto">
          <a:xfrm>
            <a:off x="814867" y="2265848"/>
            <a:ext cx="1305189" cy="679700"/>
          </a:xfrm>
          <a:prstGeom prst="rect">
            <a:avLst/>
          </a:prstGeom>
          <a:solidFill>
            <a:srgbClr val="F7F0BB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lIns="74038" tIns="37018" rIns="74038" bIns="82274" rtlCol="0" anchor="ctr">
            <a:spAutoFit/>
          </a:bodyPr>
          <a:lstStyle/>
          <a:p>
            <a:pPr algn="ctr" defTabSz="730213" fontAlgn="auto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9966" y="3740178"/>
            <a:ext cx="4123719" cy="2397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Buttercup </a:t>
            </a:r>
            <a:r>
              <a:rPr lang="en-US" sz="5400"/>
              <a:t>Games Phase-2 </a:t>
            </a:r>
            <a:r>
              <a:rPr lang="en-US" sz="5400" dirty="0"/>
              <a:t>Topology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6221249"/>
            <a:ext cx="84334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the anti-virus log collection is not shown in this diagram. AV logs will continue to be collected from individual workstations and stored on the AD server as before.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03047" y="3740178"/>
            <a:ext cx="4123719" cy="2397178"/>
          </a:xfrm>
          <a:prstGeom prst="roundRect">
            <a:avLst/>
          </a:prstGeom>
          <a:solidFill>
            <a:srgbClr val="FDEADA"/>
          </a:solidFill>
          <a:ln>
            <a:solidFill>
              <a:srgbClr val="FCD5B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8" descr="firewall-r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892" y="3778298"/>
            <a:ext cx="346710" cy="26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8" descr="active-directory-blue-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392" y="1182448"/>
            <a:ext cx="302260" cy="30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1" descr="Router,-Physical_81x1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630" y="2017063"/>
            <a:ext cx="36004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96" y="1098346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50" descr="network-switch-lightblue-2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05" y="1552281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0" descr="network-switch-lightblue-2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644" y="4974471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0" descr="network-switch-lightblue-2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294" y="4491622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1" descr="Router,-Physical_81x1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16" y="4003078"/>
            <a:ext cx="36004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1" descr="Router,-Physical_81x1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78" y="3976591"/>
            <a:ext cx="36004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8" descr="firewall-r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297" y="2692515"/>
            <a:ext cx="346710" cy="26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9" descr="rfid-blue-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591" y="4804395"/>
            <a:ext cx="370840" cy="47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9" descr="rfid-blue-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153" y="1154646"/>
            <a:ext cx="370840" cy="47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131" y="5069470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567" y="5069470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01" y="4636626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2175622" y="4976668"/>
            <a:ext cx="2172665" cy="10255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75148" y="4506301"/>
            <a:ext cx="993543" cy="11606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65160" y="5325090"/>
            <a:ext cx="1013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Light" panose="020B0403020202020204" pitchFamily="34" charset="0"/>
              </a:rPr>
              <a:t>DMZ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35642" y="5714446"/>
            <a:ext cx="828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Light" panose="020B0403020202020204" pitchFamily="34" charset="0"/>
              </a:rPr>
              <a:t>DMZ 1</a:t>
            </a:r>
          </a:p>
        </p:txBody>
      </p:sp>
      <p:pic>
        <p:nvPicPr>
          <p:cNvPr id="55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98" y="1130955"/>
            <a:ext cx="493776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4934" y="1252632"/>
            <a:ext cx="465836" cy="128016"/>
          </a:xfrm>
          <a:prstGeom prst="rect">
            <a:avLst/>
          </a:prstGeom>
        </p:spPr>
      </p:pic>
      <p:pic>
        <p:nvPicPr>
          <p:cNvPr id="57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197" y="5069470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311450" y="1046224"/>
            <a:ext cx="4123719" cy="2397178"/>
            <a:chOff x="4820487" y="825867"/>
            <a:chExt cx="4123719" cy="2397178"/>
          </a:xfrm>
        </p:grpSpPr>
        <p:sp>
          <p:nvSpPr>
            <p:cNvPr id="65" name="Rounded Rectangle 64"/>
            <p:cNvSpPr/>
            <p:nvPr/>
          </p:nvSpPr>
          <p:spPr>
            <a:xfrm>
              <a:off x="4820487" y="825867"/>
              <a:ext cx="4123719" cy="239717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50" descr="network-switch-lightblue-2x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7523" y="1238783"/>
              <a:ext cx="4000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21" descr="Router,-Physical_81x105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2901" y="1844426"/>
              <a:ext cx="36004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71" descr="rfid-blue-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323" y="1174520"/>
              <a:ext cx="370840" cy="474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7035B3A-6878-5E47-8002-9EEA1579FD25}"/>
              </a:ext>
            </a:extLst>
          </p:cNvPr>
          <p:cNvGrpSpPr/>
          <p:nvPr/>
        </p:nvGrpSpPr>
        <p:grpSpPr>
          <a:xfrm>
            <a:off x="9576957" y="4615114"/>
            <a:ext cx="2447980" cy="1558621"/>
            <a:chOff x="9576957" y="4615114"/>
            <a:chExt cx="2447980" cy="1558621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64A63850-1445-8B42-90DD-F0109DC25F90}"/>
                </a:ext>
              </a:extLst>
            </p:cNvPr>
            <p:cNvSpPr/>
            <p:nvPr/>
          </p:nvSpPr>
          <p:spPr bwMode="auto">
            <a:xfrm>
              <a:off x="9576957" y="4615114"/>
              <a:ext cx="2447980" cy="384245"/>
            </a:xfrm>
            <a:prstGeom prst="roundRect">
              <a:avLst/>
            </a:prstGeom>
            <a:gradFill flip="none" rotWithShape="1">
              <a:gsLst>
                <a:gs pos="0">
                  <a:srgbClr val="DEF3A6"/>
                </a:gs>
                <a:gs pos="100000">
                  <a:srgbClr val="FCFEF7"/>
                </a:gs>
              </a:gsLst>
              <a:lin ang="16200000" scaled="0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82286" tIns="41142" rIns="82286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6B9643-8D85-CD49-9755-8656795A8805}"/>
                </a:ext>
              </a:extLst>
            </p:cNvPr>
            <p:cNvSpPr txBox="1"/>
            <p:nvPr/>
          </p:nvSpPr>
          <p:spPr>
            <a:xfrm>
              <a:off x="9624856" y="4674947"/>
              <a:ext cx="482165" cy="267372"/>
            </a:xfrm>
            <a:prstGeom prst="rect">
              <a:avLst/>
            </a:prstGeom>
          </p:spPr>
          <p:txBody>
            <a:bodyPr wrap="none" lIns="51426" tIns="25713" rIns="51426" bIns="25713" rtlCol="0">
              <a:spAutoFit/>
            </a:bodyPr>
            <a:lstStyle/>
            <a:p>
              <a:r>
                <a:rPr lang="en-US" sz="1400" dirty="0">
                  <a:latin typeface="Helvetica Light" charset="0"/>
                  <a:ea typeface="Helvetica Light" charset="0"/>
                  <a:cs typeface="Helvetica Light" charset="0"/>
                </a:rPr>
                <a:t>Note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5B587B2-F747-0641-982C-04EC27D9FEAF}"/>
                </a:ext>
              </a:extLst>
            </p:cNvPr>
            <p:cNvSpPr/>
            <p:nvPr/>
          </p:nvSpPr>
          <p:spPr bwMode="auto">
            <a:xfrm>
              <a:off x="9576957" y="4931863"/>
              <a:ext cx="2447980" cy="1241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82286" tIns="41142" rIns="82286" bIns="91440" rtlCol="0" anchor="t" anchorCtr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The anti-virus log collection is not shown in this diagram. AV logs will continue to be collected from individual workstations and stored on the AD server as before.</a:t>
              </a:r>
              <a:endParaRPr lang="en-US" sz="1200" dirty="0">
                <a:solidFill>
                  <a:srgbClr val="000000"/>
                </a:solidFill>
                <a:latin typeface="Helvetica Light" panose="020B0403020202020204" pitchFamily="34" charset="0"/>
                <a:ea typeface="Helvetica Light" charset="0"/>
                <a:cs typeface="Helvetica Light" charset="0"/>
              </a:endParaRPr>
            </a:p>
          </p:txBody>
        </p:sp>
        <p:pic>
          <p:nvPicPr>
            <p:cNvPr id="77" name="Picture 19">
              <a:extLst>
                <a:ext uri="{FF2B5EF4-FFF2-40B4-BE49-F238E27FC236}">
                  <a16:creationId xmlns:a16="http://schemas.microsoft.com/office/drawing/2014/main" id="{2E2DA3CB-75C3-494D-9516-48F5E29BB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0262" y="4674947"/>
              <a:ext cx="217141" cy="217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234CD41-4727-3A4E-8933-6ED062D8E658}"/>
              </a:ext>
            </a:extLst>
          </p:cNvPr>
          <p:cNvSpPr txBox="1"/>
          <p:nvPr/>
        </p:nvSpPr>
        <p:spPr>
          <a:xfrm>
            <a:off x="814867" y="1071369"/>
            <a:ext cx="137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San Francisco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305CDB8-0F90-2745-9ECA-19F3A0F22234}"/>
              </a:ext>
            </a:extLst>
          </p:cNvPr>
          <p:cNvSpPr txBox="1"/>
          <p:nvPr/>
        </p:nvSpPr>
        <p:spPr>
          <a:xfrm>
            <a:off x="8082631" y="1071369"/>
            <a:ext cx="128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Helvetica Light" panose="020B0403020202020204" pitchFamily="34" charset="0"/>
              </a:rPr>
              <a:t>Boston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2DD9FA-DAA6-874C-9939-45FA3B63AA9A}"/>
              </a:ext>
            </a:extLst>
          </p:cNvPr>
          <p:cNvSpPr txBox="1"/>
          <p:nvPr/>
        </p:nvSpPr>
        <p:spPr>
          <a:xfrm>
            <a:off x="8082631" y="3749708"/>
            <a:ext cx="128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Helvetica Light" panose="020B0403020202020204" pitchFamily="34" charset="0"/>
              </a:rPr>
              <a:t>London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C8A200-9631-934C-94D1-C150208B9AF5}"/>
              </a:ext>
            </a:extLst>
          </p:cNvPr>
          <p:cNvSpPr txBox="1"/>
          <p:nvPr/>
        </p:nvSpPr>
        <p:spPr>
          <a:xfrm>
            <a:off x="814867" y="3749708"/>
            <a:ext cx="148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Ashburn COLO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F4EE33-7386-41D4-939F-44507E9B94AE}"/>
              </a:ext>
            </a:extLst>
          </p:cNvPr>
          <p:cNvCxnSpPr>
            <a:cxnSpLocks/>
          </p:cNvCxnSpPr>
          <p:nvPr/>
        </p:nvCxnSpPr>
        <p:spPr>
          <a:xfrm>
            <a:off x="7552267" y="1869857"/>
            <a:ext cx="338563" cy="73564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9ED953D-538A-4E74-A009-115C292037E0}"/>
              </a:ext>
            </a:extLst>
          </p:cNvPr>
          <p:cNvCxnSpPr>
            <a:cxnSpLocks/>
          </p:cNvCxnSpPr>
          <p:nvPr/>
        </p:nvCxnSpPr>
        <p:spPr>
          <a:xfrm>
            <a:off x="6262577" y="1764522"/>
            <a:ext cx="1365934" cy="89537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50632D2-0D15-4B23-BC89-55658E3DEEB7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5943909" y="2298146"/>
            <a:ext cx="1684602" cy="64740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B4CC697-53B1-4961-9EA2-FB5A0E7DEF2E}"/>
              </a:ext>
            </a:extLst>
          </p:cNvPr>
          <p:cNvCxnSpPr>
            <a:cxnSpLocks/>
          </p:cNvCxnSpPr>
          <p:nvPr/>
        </p:nvCxnSpPr>
        <p:spPr>
          <a:xfrm flipH="1">
            <a:off x="3360863" y="1552281"/>
            <a:ext cx="555312" cy="105025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D4313DD-3510-424B-8A87-5BD564C1626E}"/>
              </a:ext>
            </a:extLst>
          </p:cNvPr>
          <p:cNvCxnSpPr>
            <a:cxnSpLocks/>
          </p:cNvCxnSpPr>
          <p:nvPr/>
        </p:nvCxnSpPr>
        <p:spPr>
          <a:xfrm flipH="1">
            <a:off x="3449733" y="1952331"/>
            <a:ext cx="765930" cy="73075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9" name="Picture 25" descr="Master-Cluster-Node_81x105.png">
            <a:extLst>
              <a:ext uri="{FF2B5EF4-FFF2-40B4-BE49-F238E27FC236}">
                <a16:creationId xmlns:a16="http://schemas.microsoft.com/office/drawing/2014/main" id="{6870ADE7-E3C4-4D9D-AA21-20143A3952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76" y="2350204"/>
            <a:ext cx="337525" cy="43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5" descr="Master-Cluster-Node_81x105.png">
            <a:extLst>
              <a:ext uri="{FF2B5EF4-FFF2-40B4-BE49-F238E27FC236}">
                <a16:creationId xmlns:a16="http://schemas.microsoft.com/office/drawing/2014/main" id="{02162F04-28DD-4BA3-89ED-2C055393B8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700" y="2341736"/>
            <a:ext cx="337525" cy="43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25" descr="Master-Cluster-Node_81x105.png">
            <a:extLst>
              <a:ext uri="{FF2B5EF4-FFF2-40B4-BE49-F238E27FC236}">
                <a16:creationId xmlns:a16="http://schemas.microsoft.com/office/drawing/2014/main" id="{CCF7B8F7-CE27-4646-84DC-12FBCA5111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388" y="2350203"/>
            <a:ext cx="337525" cy="43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5687438-B7E6-4844-95DC-DB7CE37BDBD4}"/>
              </a:ext>
            </a:extLst>
          </p:cNvPr>
          <p:cNvCxnSpPr>
            <a:cxnSpLocks/>
            <a:stCxn id="158" idx="1"/>
            <a:endCxn id="157" idx="3"/>
          </p:cNvCxnSpPr>
          <p:nvPr/>
        </p:nvCxnSpPr>
        <p:spPr>
          <a:xfrm flipH="1">
            <a:off x="3497394" y="2993424"/>
            <a:ext cx="4131117" cy="56083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E9C40F6-F0C3-474A-98B4-0139381E3DC9}"/>
              </a:ext>
            </a:extLst>
          </p:cNvPr>
          <p:cNvCxnSpPr>
            <a:cxnSpLocks/>
            <a:stCxn id="166" idx="0"/>
            <a:endCxn id="157" idx="2"/>
          </p:cNvCxnSpPr>
          <p:nvPr/>
        </p:nvCxnSpPr>
        <p:spPr>
          <a:xfrm flipH="1" flipV="1">
            <a:off x="3235076" y="3389549"/>
            <a:ext cx="69145" cy="624605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E561174-FCA0-432D-8334-693590184BA0}"/>
              </a:ext>
            </a:extLst>
          </p:cNvPr>
          <p:cNvCxnSpPr>
            <a:cxnSpLocks/>
          </p:cNvCxnSpPr>
          <p:nvPr/>
        </p:nvCxnSpPr>
        <p:spPr>
          <a:xfrm flipH="1" flipV="1">
            <a:off x="3425899" y="3171972"/>
            <a:ext cx="4531902" cy="724427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449B08E-85CE-40AC-B669-904578C90324}"/>
              </a:ext>
            </a:extLst>
          </p:cNvPr>
          <p:cNvCxnSpPr>
            <a:cxnSpLocks/>
          </p:cNvCxnSpPr>
          <p:nvPr/>
        </p:nvCxnSpPr>
        <p:spPr>
          <a:xfrm flipH="1">
            <a:off x="2215496" y="2841027"/>
            <a:ext cx="724874" cy="5612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27" descr="Search-Head_81x105.png">
            <a:extLst>
              <a:ext uri="{FF2B5EF4-FFF2-40B4-BE49-F238E27FC236}">
                <a16:creationId xmlns:a16="http://schemas.microsoft.com/office/drawing/2014/main" id="{A29DEF76-8F36-4238-993F-C203AA4A1A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63" y="1607148"/>
            <a:ext cx="310621" cy="40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463D038-92E1-42D9-AFF7-92BED3C8807B}"/>
              </a:ext>
            </a:extLst>
          </p:cNvPr>
          <p:cNvCxnSpPr>
            <a:cxnSpLocks/>
            <a:endCxn id="88" idx="2"/>
          </p:cNvCxnSpPr>
          <p:nvPr/>
        </p:nvCxnSpPr>
        <p:spPr>
          <a:xfrm flipH="1" flipV="1">
            <a:off x="953174" y="2009805"/>
            <a:ext cx="13472" cy="283158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F6CD573-F04C-4421-879A-A7BF15E0EB97}"/>
              </a:ext>
            </a:extLst>
          </p:cNvPr>
          <p:cNvCxnSpPr>
            <a:cxnSpLocks/>
          </p:cNvCxnSpPr>
          <p:nvPr/>
        </p:nvCxnSpPr>
        <p:spPr>
          <a:xfrm flipV="1">
            <a:off x="1582503" y="4648151"/>
            <a:ext cx="1438543" cy="294168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71F9BD7-3DC5-4DAD-9584-FC39202DC278}"/>
              </a:ext>
            </a:extLst>
          </p:cNvPr>
          <p:cNvCxnSpPr>
            <a:cxnSpLocks/>
          </p:cNvCxnSpPr>
          <p:nvPr/>
        </p:nvCxnSpPr>
        <p:spPr>
          <a:xfrm flipV="1">
            <a:off x="2489439" y="4691647"/>
            <a:ext cx="664494" cy="660431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330CAB3-5F8D-4A19-ADD6-4B37B603F59C}"/>
              </a:ext>
            </a:extLst>
          </p:cNvPr>
          <p:cNvCxnSpPr>
            <a:cxnSpLocks/>
          </p:cNvCxnSpPr>
          <p:nvPr/>
        </p:nvCxnSpPr>
        <p:spPr>
          <a:xfrm flipV="1">
            <a:off x="3180856" y="4759667"/>
            <a:ext cx="145573" cy="678572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0E214A7-67A2-4BAB-961E-0583D05102E7}"/>
              </a:ext>
            </a:extLst>
          </p:cNvPr>
          <p:cNvCxnSpPr>
            <a:cxnSpLocks/>
          </p:cNvCxnSpPr>
          <p:nvPr/>
        </p:nvCxnSpPr>
        <p:spPr>
          <a:xfrm flipH="1" flipV="1">
            <a:off x="3501217" y="4775639"/>
            <a:ext cx="215670" cy="676577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888704E-0622-483C-8829-FD068ACC97D3}"/>
              </a:ext>
            </a:extLst>
          </p:cNvPr>
          <p:cNvCxnSpPr>
            <a:cxnSpLocks/>
          </p:cNvCxnSpPr>
          <p:nvPr/>
        </p:nvCxnSpPr>
        <p:spPr>
          <a:xfrm flipH="1">
            <a:off x="3625182" y="4227706"/>
            <a:ext cx="723105" cy="5235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3397ADE-7761-4BE4-A32F-22FEC5503586}"/>
              </a:ext>
            </a:extLst>
          </p:cNvPr>
          <p:cNvCxnSpPr>
            <a:cxnSpLocks/>
          </p:cNvCxnSpPr>
          <p:nvPr/>
        </p:nvCxnSpPr>
        <p:spPr>
          <a:xfrm flipH="1">
            <a:off x="3509255" y="3975063"/>
            <a:ext cx="557459" cy="21833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" name="Picture 25" descr="Master-Cluster-Node_81x105.png">
            <a:extLst>
              <a:ext uri="{FF2B5EF4-FFF2-40B4-BE49-F238E27FC236}">
                <a16:creationId xmlns:a16="http://schemas.microsoft.com/office/drawing/2014/main" id="{305BDE37-8DEE-4F15-B7F1-6682346828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067" y="1625911"/>
            <a:ext cx="310620" cy="40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103" descr="License Server.eps">
            <a:extLst>
              <a:ext uri="{FF2B5EF4-FFF2-40B4-BE49-F238E27FC236}">
                <a16:creationId xmlns:a16="http://schemas.microsoft.com/office/drawing/2014/main" id="{6B3AB062-0CD9-4F03-95F4-6B8B9ADAD4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13" y="1616222"/>
            <a:ext cx="310620" cy="402656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2498A00-0FAA-430B-8A4A-7CB1D82E4B5C}"/>
              </a:ext>
            </a:extLst>
          </p:cNvPr>
          <p:cNvCxnSpPr>
            <a:cxnSpLocks/>
          </p:cNvCxnSpPr>
          <p:nvPr/>
        </p:nvCxnSpPr>
        <p:spPr>
          <a:xfrm flipH="1" flipV="1">
            <a:off x="1308220" y="2009805"/>
            <a:ext cx="13472" cy="283158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780621E-AFE5-4834-8D9E-2DBE802F1DE0}"/>
              </a:ext>
            </a:extLst>
          </p:cNvPr>
          <p:cNvCxnSpPr>
            <a:cxnSpLocks/>
          </p:cNvCxnSpPr>
          <p:nvPr/>
        </p:nvCxnSpPr>
        <p:spPr>
          <a:xfrm flipH="1" flipV="1">
            <a:off x="1642388" y="2028567"/>
            <a:ext cx="13472" cy="283158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6F802FF-9C6A-43AC-AF7C-DFEFEE719115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3625182" y="4514601"/>
            <a:ext cx="386112" cy="17704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39B53A7-2DD3-4BED-AF88-F23FB1FC4AB7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970261" y="4236441"/>
            <a:ext cx="1725221" cy="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323D5C5-A051-4997-B5EF-AEFB75E19C65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6621694" y="4576484"/>
            <a:ext cx="1336107" cy="59801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3B7F24E-E747-4AD3-A85B-B75FACE85C41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8220119" y="4236442"/>
            <a:ext cx="761892" cy="56795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BD2B93B-17A2-41F8-B095-97D47E7FAA59}"/>
              </a:ext>
            </a:extLst>
          </p:cNvPr>
          <p:cNvCxnSpPr>
            <a:cxnSpLocks/>
          </p:cNvCxnSpPr>
          <p:nvPr/>
        </p:nvCxnSpPr>
        <p:spPr>
          <a:xfrm flipH="1" flipV="1">
            <a:off x="3501217" y="2878625"/>
            <a:ext cx="921434" cy="3601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A84E193-C7E8-4AC8-8333-0C7CDAF799BE}"/>
              </a:ext>
            </a:extLst>
          </p:cNvPr>
          <p:cNvCxnSpPr>
            <a:cxnSpLocks/>
          </p:cNvCxnSpPr>
          <p:nvPr/>
        </p:nvCxnSpPr>
        <p:spPr>
          <a:xfrm flipH="1">
            <a:off x="3655126" y="2231906"/>
            <a:ext cx="916374" cy="52711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8" name="Picture 4" descr="Forwarder_81x105.png">
            <a:extLst>
              <a:ext uri="{FF2B5EF4-FFF2-40B4-BE49-F238E27FC236}">
                <a16:creationId xmlns:a16="http://schemas.microsoft.com/office/drawing/2014/main" id="{A75E0881-7292-4E16-AF96-6F68609319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5" y="1564043"/>
            <a:ext cx="285714" cy="37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4" descr="Forwarder_81x105.png">
            <a:extLst>
              <a:ext uri="{FF2B5EF4-FFF2-40B4-BE49-F238E27FC236}">
                <a16:creationId xmlns:a16="http://schemas.microsoft.com/office/drawing/2014/main" id="{7CDEE6FE-3847-456B-BB9F-C5F591EEA1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327" y="1593246"/>
            <a:ext cx="285714" cy="37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C7A9FAE-C38C-4BA8-A064-1F815E866898}"/>
              </a:ext>
            </a:extLst>
          </p:cNvPr>
          <p:cNvCxnSpPr>
            <a:cxnSpLocks/>
            <a:stCxn id="128" idx="2"/>
            <a:endCxn id="12" idx="3"/>
          </p:cNvCxnSpPr>
          <p:nvPr/>
        </p:nvCxnSpPr>
        <p:spPr>
          <a:xfrm flipH="1">
            <a:off x="2120056" y="1934413"/>
            <a:ext cx="396346" cy="671285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A9A9332-E99C-4069-BB5A-D5A97F2274CD}"/>
              </a:ext>
            </a:extLst>
          </p:cNvPr>
          <p:cNvCxnSpPr>
            <a:cxnSpLocks/>
            <a:stCxn id="129" idx="2"/>
          </p:cNvCxnSpPr>
          <p:nvPr/>
        </p:nvCxnSpPr>
        <p:spPr>
          <a:xfrm flipH="1">
            <a:off x="2169286" y="1963616"/>
            <a:ext cx="1018898" cy="769054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" name="Picture 135" descr="Deployment-Server_81x105.png">
            <a:extLst>
              <a:ext uri="{FF2B5EF4-FFF2-40B4-BE49-F238E27FC236}">
                <a16:creationId xmlns:a16="http://schemas.microsoft.com/office/drawing/2014/main" id="{36BD81FD-0514-4B21-8E14-8B49E76026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26" y="1633054"/>
            <a:ext cx="314841" cy="408127"/>
          </a:xfrm>
          <a:prstGeom prst="rect">
            <a:avLst/>
          </a:prstGeom>
        </p:spPr>
      </p:pic>
      <p:pic>
        <p:nvPicPr>
          <p:cNvPr id="157" name="Picture 5" descr="Heavy-Forwarder_81x105.png">
            <a:extLst>
              <a:ext uri="{FF2B5EF4-FFF2-40B4-BE49-F238E27FC236}">
                <a16:creationId xmlns:a16="http://schemas.microsoft.com/office/drawing/2014/main" id="{645F8350-9356-4C4E-BD1E-D1F98919FD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57" y="2709464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5" descr="Heavy-Forwarder_81x105.png">
            <a:extLst>
              <a:ext uri="{FF2B5EF4-FFF2-40B4-BE49-F238E27FC236}">
                <a16:creationId xmlns:a16="http://schemas.microsoft.com/office/drawing/2014/main" id="{12BA7554-46A7-4946-8AFA-F47A1105B0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511" y="2653381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Picture 5" descr="Heavy-Forwarder_81x105.png">
            <a:extLst>
              <a:ext uri="{FF2B5EF4-FFF2-40B4-BE49-F238E27FC236}">
                <a16:creationId xmlns:a16="http://schemas.microsoft.com/office/drawing/2014/main" id="{C48C642A-8CE4-4F09-8791-3307241042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02" y="4014154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" name="Picture 4" descr="Forwarder_81x105.png">
            <a:extLst>
              <a:ext uri="{FF2B5EF4-FFF2-40B4-BE49-F238E27FC236}">
                <a16:creationId xmlns:a16="http://schemas.microsoft.com/office/drawing/2014/main" id="{2C759A59-0041-4FDC-A4DD-AFC13CC644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210" y="4765346"/>
            <a:ext cx="285714" cy="37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" name="Picture 4" descr="Forwarder_81x105.png">
            <a:extLst>
              <a:ext uri="{FF2B5EF4-FFF2-40B4-BE49-F238E27FC236}">
                <a16:creationId xmlns:a16="http://schemas.microsoft.com/office/drawing/2014/main" id="{785FF023-2CD0-4116-8518-1FAD2FE2C2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19" y="5194701"/>
            <a:ext cx="285714" cy="37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" name="Picture 4" descr="Forwarder_81x105.png">
            <a:extLst>
              <a:ext uri="{FF2B5EF4-FFF2-40B4-BE49-F238E27FC236}">
                <a16:creationId xmlns:a16="http://schemas.microsoft.com/office/drawing/2014/main" id="{5B0353C6-F481-4734-9755-C6B6D95CED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990" y="5213906"/>
            <a:ext cx="285714" cy="37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" name="Picture 4" descr="Forwarder_81x105.png">
            <a:extLst>
              <a:ext uri="{FF2B5EF4-FFF2-40B4-BE49-F238E27FC236}">
                <a16:creationId xmlns:a16="http://schemas.microsoft.com/office/drawing/2014/main" id="{660E59A6-0B0F-4E4F-8886-E39F421732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647" y="5194701"/>
            <a:ext cx="285714" cy="37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" name="Picture 5" descr="Heavy-Forwarder_81x105.png">
            <a:extLst>
              <a:ext uri="{FF2B5EF4-FFF2-40B4-BE49-F238E27FC236}">
                <a16:creationId xmlns:a16="http://schemas.microsoft.com/office/drawing/2014/main" id="{F2CBC46E-18E7-4F4C-A658-F8606A340BC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48" y="3922705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79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Icons</a:t>
            </a:r>
          </a:p>
        </p:txBody>
      </p:sp>
      <p:pic>
        <p:nvPicPr>
          <p:cNvPr id="3" name="Picture 48" descr="firewall-r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090" y="4412913"/>
            <a:ext cx="426720" cy="32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9" descr="rfid-blu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800" y="3058265"/>
            <a:ext cx="4953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8" descr="active-directory-blue-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39" y="1596648"/>
            <a:ext cx="7080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0" descr="network-switch-lightblue-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14" y="4242998"/>
            <a:ext cx="581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1" descr="Router,-Physical_81x10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24" y="3327755"/>
            <a:ext cx="473202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System_81x10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08" y="1430814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743608" y="2373337"/>
            <a:ext cx="524637" cy="680085"/>
            <a:chOff x="993185" y="4475020"/>
            <a:chExt cx="524637" cy="680085"/>
          </a:xfrm>
        </p:grpSpPr>
        <p:pic>
          <p:nvPicPr>
            <p:cNvPr id="10" name="Picture 9" descr="System_81x105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185" y="4475020"/>
              <a:ext cx="524637" cy="680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 descr="log-file-gray-2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559" y="4520105"/>
              <a:ext cx="362712" cy="45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4" descr="Forwarder_81x105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66" y="1422554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" descr="Indexer_81x105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66" y="2333635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7" descr="Search-Head_81x105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66" y="3244716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5" descr="Master-Cluster-Node_81x105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66" y="4142580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296438" y="1447691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Generic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96438" y="2390214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SMB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68244" y="344979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83404" y="4209551"/>
            <a:ext cx="113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Switch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75810" y="4389791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Firewall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70702" y="2489011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6463" y="1626702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</a:t>
            </a:r>
            <a:br>
              <a:rPr lang="en-US" dirty="0"/>
            </a:br>
            <a:r>
              <a:rPr lang="en-US" dirty="0"/>
              <a:t>Directory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75810" y="3051806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RFID</a:t>
            </a:r>
            <a:br>
              <a:rPr lang="en-US" dirty="0"/>
            </a:br>
            <a:r>
              <a:rPr lang="en-US" dirty="0"/>
              <a:t>Reader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70702" y="3261593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  <a:br>
              <a:rPr lang="en-US" dirty="0"/>
            </a:br>
            <a:r>
              <a:rPr lang="en-US" dirty="0"/>
              <a:t>Head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70702" y="4159457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70702" y="1439431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Universal</a:t>
            </a:r>
            <a:br>
              <a:rPr lang="en-US" dirty="0"/>
            </a:br>
            <a:r>
              <a:rPr lang="en-US" dirty="0"/>
              <a:t>Forwarder</a:t>
            </a:r>
          </a:p>
        </p:txBody>
      </p:sp>
      <p:pic>
        <p:nvPicPr>
          <p:cNvPr id="27" name="Picture 5" descr="Heavy-Forwarder_81x105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66" y="5109164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8070702" y="5126041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Heavy</a:t>
            </a:r>
            <a:br>
              <a:rPr lang="en-US" dirty="0"/>
            </a:br>
            <a:r>
              <a:rPr lang="en-US" dirty="0"/>
              <a:t>Forwarder</a:t>
            </a:r>
          </a:p>
        </p:txBody>
      </p:sp>
      <p:pic>
        <p:nvPicPr>
          <p:cNvPr id="29" name="Picture 28" descr="Deployment-Server_81x105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01" y="5106415"/>
            <a:ext cx="524637" cy="68008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48496" y="5123292"/>
            <a:ext cx="143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Deployment 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pic>
        <p:nvPicPr>
          <p:cNvPr id="31" name="Picture 30" descr="License Server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2" y="5075410"/>
            <a:ext cx="524637" cy="68008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296439" y="5092287"/>
            <a:ext cx="143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License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19448805"/>
      </p:ext>
    </p:extLst>
  </p:cSld>
  <p:clrMapOvr>
    <a:masterClrMapping/>
  </p:clrMapOvr>
</p:sld>
</file>

<file path=ppt/theme/theme1.xml><?xml version="1.0" encoding="utf-8"?>
<a:theme xmlns:a="http://schemas.openxmlformats.org/drawingml/2006/main" name="Splunk_Corporate_PPT_Template_2012 (1)">
  <a:themeElements>
    <a:clrScheme name="SplunkCustom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D9AD66"/>
      </a:accent2>
      <a:accent3>
        <a:srgbClr val="C2DE8E"/>
      </a:accent3>
      <a:accent4>
        <a:srgbClr val="8FB568"/>
      </a:accent4>
      <a:accent5>
        <a:srgbClr val="EBD954"/>
      </a:accent5>
      <a:accent6>
        <a:srgbClr val="A3D4FF"/>
      </a:accent6>
      <a:hlink>
        <a:srgbClr val="2F6E8A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7F0BB"/>
        </a:solidFill>
        <a:ln>
          <a:solidFill>
            <a:schemeClr val="bg1">
              <a:lumMod val="75000"/>
            </a:schemeClr>
          </a:solidFill>
        </a:ln>
        <a:effectLst/>
      </a:spPr>
      <a:bodyPr lIns="74038" tIns="37018" rIns="74038" bIns="82274">
        <a:spAutoFit/>
      </a:bodyPr>
      <a:lstStyle>
        <a:defPPr algn="ctr" defTabSz="730213" fontAlgn="auto">
          <a:spcBef>
            <a:spcPts val="0"/>
          </a:spcBef>
          <a:spcAft>
            <a:spcPts val="0"/>
          </a:spcAft>
          <a:defRPr sz="1600" dirty="0">
            <a:solidFill>
              <a:srgbClr val="000000"/>
            </a:solidFill>
            <a:latin typeface="Helvetica Light" charset="0"/>
            <a:ea typeface="Helvetica Light" charset="0"/>
            <a:cs typeface="Helvetica Light" charset="0"/>
          </a:defRPr>
        </a:defPPr>
      </a:lstStyle>
    </a:spDef>
    <a:lnDef>
      <a:spPr>
        <a:ln w="38100" cmpd="sng">
          <a:solidFill>
            <a:schemeClr val="accent4">
              <a:lumMod val="75000"/>
            </a:schemeClr>
          </a:solidFill>
          <a:tailEnd type="stealt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51426" tIns="25713" rIns="51426" bIns="25713" rtlCol="0">
        <a:spAutoFit/>
      </a:bodyPr>
      <a:lstStyle>
        <a:defPPr>
          <a:defRPr sz="1800" dirty="0">
            <a:latin typeface="Helvetica Neue Thin"/>
            <a:cs typeface="Helvetica Neue Thin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DU_ILT_TEMPLATE2016_with_styles-NEW" id="{ACD88155-F602-2B4D-9D97-244B0C39BFC2}" vid="{7F628ABD-1D12-C842-AEAB-193B10486D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EDU_ILT_TEMPLATE2016_with_styles-NEW</Template>
  <TotalTime>276</TotalTime>
  <Words>114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Helvetica Light</vt:lpstr>
      <vt:lpstr>Helvetica Neue Light</vt:lpstr>
      <vt:lpstr>Helvetica Neue Thin</vt:lpstr>
      <vt:lpstr>Wingdings 3</vt:lpstr>
      <vt:lpstr>Splunk_Corporate_PPT_Template_2012 (1)</vt:lpstr>
      <vt:lpstr>Buttercup Games Phase-2 Topology</vt:lpstr>
      <vt:lpstr>Icons</vt:lpstr>
    </vt:vector>
  </TitlesOfParts>
  <Company>Splunk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Buttercup Games Phase 1 Topology</dc:title>
  <dc:creator>Lisa Guinn</dc:creator>
  <cp:lastModifiedBy>Pothanaickar, Muruganantham (Baker Hughes Contractor)</cp:lastModifiedBy>
  <cp:revision>21</cp:revision>
  <dcterms:created xsi:type="dcterms:W3CDTF">2015-11-30T23:19:04Z</dcterms:created>
  <dcterms:modified xsi:type="dcterms:W3CDTF">2022-09-14T19:05:39Z</dcterms:modified>
</cp:coreProperties>
</file>