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72" r:id="rId5"/>
    <p:sldId id="264" r:id="rId6"/>
    <p:sldId id="275" r:id="rId7"/>
    <p:sldId id="276" r:id="rId8"/>
    <p:sldId id="277" r:id="rId9"/>
    <p:sldId id="278" r:id="rId10"/>
    <p:sldId id="274" r:id="rId11"/>
    <p:sldId id="279" r:id="rId12"/>
    <p:sldId id="280" r:id="rId13"/>
    <p:sldId id="281" r:id="rId14"/>
    <p:sldId id="282" r:id="rId15"/>
    <p:sldId id="283" r:id="rId16"/>
    <p:sldId id="284"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285" r:id="rId35"/>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2" autoAdjust="0"/>
  </p:normalViewPr>
  <p:slideViewPr>
    <p:cSldViewPr snapToGrid="0">
      <p:cViewPr varScale="1">
        <p:scale>
          <a:sx n="108" d="100"/>
          <a:sy n="108" d="100"/>
        </p:scale>
        <p:origin x="714" y="114"/>
      </p:cViewPr>
      <p:guideLst/>
    </p:cSldViewPr>
  </p:slideViewPr>
  <p:notesTextViewPr>
    <p:cViewPr>
      <p:scale>
        <a:sx n="1" d="1"/>
        <a:sy n="1" d="1"/>
      </p:scale>
      <p:origin x="0" y="0"/>
    </p:cViewPr>
  </p:notesText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2A0E93-0B7A-5C13-635B-5AE1B20578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5BDAA9B-F31D-35E6-E5AA-06E8EC5B0F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F73E4D-7563-4F76-ADC9-0F66D036A5B9}" type="datetime1">
              <a:rPr lang="en-GB" smtClean="0"/>
              <a:t>22/12/2024</a:t>
            </a:fld>
            <a:endParaRPr lang="en-GB"/>
          </a:p>
        </p:txBody>
      </p:sp>
      <p:sp>
        <p:nvSpPr>
          <p:cNvPr id="4" name="Footer Placeholder 3">
            <a:extLst>
              <a:ext uri="{FF2B5EF4-FFF2-40B4-BE49-F238E27FC236}">
                <a16:creationId xmlns:a16="http://schemas.microsoft.com/office/drawing/2014/main" id="{08F2F590-9A29-EF28-537E-2046C8BF7F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64437D7-79BA-7C86-1334-150D38FAE5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2463FD1-D84F-4509-80AB-376580843BF9}" type="slidenum">
              <a:rPr lang="en-GB" smtClean="0"/>
              <a:t>‹#›</a:t>
            </a:fld>
            <a:endParaRPr lang="en-GB"/>
          </a:p>
        </p:txBody>
      </p:sp>
    </p:spTree>
    <p:extLst>
      <p:ext uri="{BB962C8B-B14F-4D97-AF65-F5344CB8AC3E}">
        <p14:creationId xmlns:p14="http://schemas.microsoft.com/office/powerpoint/2010/main" val="2803861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406514E-C3AA-4F57-9A80-A62F44B69B3C}" type="datetime1">
              <a:rPr lang="en-GB" noProof="0" smtClean="0"/>
              <a:t>22/12/2024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F28A1F-3E69-47E5-AE93-E7F2155A242D}" type="slidenum">
              <a:rPr lang="en-GB" noProof="0" smtClean="0"/>
              <a:t>‹#›</a:t>
            </a:fld>
            <a:endParaRPr lang="en-GB" noProof="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3F28A1F-3E69-47E5-AE93-E7F2155A242D}" type="slidenum">
              <a:rPr lang="en-GB" smtClean="0"/>
              <a:t>1</a:t>
            </a:fld>
            <a:endParaRPr lang="en-GB"/>
          </a:p>
        </p:txBody>
      </p:sp>
    </p:spTree>
    <p:extLst>
      <p:ext uri="{BB962C8B-B14F-4D97-AF65-F5344CB8AC3E}">
        <p14:creationId xmlns:p14="http://schemas.microsoft.com/office/powerpoint/2010/main" val="326213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AEBB9-A7C4-6CDF-8BB1-A07D35BBC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2AEFEA-1D5A-B3F7-86E6-2BB0CD4165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3AC19-946C-CA49-F42B-CAFD7BDF046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8D10401-852E-1155-07EC-1BCC1F522763}"/>
              </a:ext>
            </a:extLst>
          </p:cNvPr>
          <p:cNvSpPr>
            <a:spLocks noGrp="1"/>
          </p:cNvSpPr>
          <p:nvPr>
            <p:ph type="sldNum" sz="quarter" idx="5"/>
          </p:nvPr>
        </p:nvSpPr>
        <p:spPr/>
        <p:txBody>
          <a:bodyPr/>
          <a:lstStyle/>
          <a:p>
            <a:pPr rtl="0"/>
            <a:fld id="{D3F28A1F-3E69-47E5-AE93-E7F2155A242D}" type="slidenum">
              <a:rPr lang="en-GB" smtClean="0"/>
              <a:t>10</a:t>
            </a:fld>
            <a:endParaRPr lang="en-GB"/>
          </a:p>
        </p:txBody>
      </p:sp>
    </p:spTree>
    <p:extLst>
      <p:ext uri="{BB962C8B-B14F-4D97-AF65-F5344CB8AC3E}">
        <p14:creationId xmlns:p14="http://schemas.microsoft.com/office/powerpoint/2010/main" val="168644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7734C-312D-11AA-8B20-49B74BD69B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BAC2E-8D2F-5442-E490-94E60C83E7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55B16-6EC6-1DFD-2E16-B960BF23B79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81A6EC8-255C-066B-7BCC-C1AE999A2FF3}"/>
              </a:ext>
            </a:extLst>
          </p:cNvPr>
          <p:cNvSpPr>
            <a:spLocks noGrp="1"/>
          </p:cNvSpPr>
          <p:nvPr>
            <p:ph type="sldNum" sz="quarter" idx="5"/>
          </p:nvPr>
        </p:nvSpPr>
        <p:spPr/>
        <p:txBody>
          <a:bodyPr/>
          <a:lstStyle/>
          <a:p>
            <a:pPr rtl="0"/>
            <a:fld id="{D3F28A1F-3E69-47E5-AE93-E7F2155A242D}" type="slidenum">
              <a:rPr lang="en-GB" smtClean="0"/>
              <a:t>11</a:t>
            </a:fld>
            <a:endParaRPr lang="en-GB"/>
          </a:p>
        </p:txBody>
      </p:sp>
    </p:spTree>
    <p:extLst>
      <p:ext uri="{BB962C8B-B14F-4D97-AF65-F5344CB8AC3E}">
        <p14:creationId xmlns:p14="http://schemas.microsoft.com/office/powerpoint/2010/main" val="1666939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FC3E0-7223-4479-6B40-ACD7B79AC7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54E5D3-9094-B746-4F18-9045CB59C4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68B95C-62D7-4612-8CA1-0EAF5E653C7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01CA7E3-F008-67D4-C612-993709C4F343}"/>
              </a:ext>
            </a:extLst>
          </p:cNvPr>
          <p:cNvSpPr>
            <a:spLocks noGrp="1"/>
          </p:cNvSpPr>
          <p:nvPr>
            <p:ph type="sldNum" sz="quarter" idx="5"/>
          </p:nvPr>
        </p:nvSpPr>
        <p:spPr/>
        <p:txBody>
          <a:bodyPr/>
          <a:lstStyle/>
          <a:p>
            <a:pPr rtl="0"/>
            <a:fld id="{D3F28A1F-3E69-47E5-AE93-E7F2155A242D}" type="slidenum">
              <a:rPr lang="en-GB" smtClean="0"/>
              <a:t>12</a:t>
            </a:fld>
            <a:endParaRPr lang="en-GB"/>
          </a:p>
        </p:txBody>
      </p:sp>
    </p:spTree>
    <p:extLst>
      <p:ext uri="{BB962C8B-B14F-4D97-AF65-F5344CB8AC3E}">
        <p14:creationId xmlns:p14="http://schemas.microsoft.com/office/powerpoint/2010/main" val="733003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5C6FE-2F0E-6585-DFCA-E6E482261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76AE1E-34D3-84A6-43BA-245CC33B3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9BD5E-688C-2324-BDDA-2DE65AD662E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01DF2F6-62D7-5C16-B135-9C4DDAD69365}"/>
              </a:ext>
            </a:extLst>
          </p:cNvPr>
          <p:cNvSpPr>
            <a:spLocks noGrp="1"/>
          </p:cNvSpPr>
          <p:nvPr>
            <p:ph type="sldNum" sz="quarter" idx="5"/>
          </p:nvPr>
        </p:nvSpPr>
        <p:spPr/>
        <p:txBody>
          <a:bodyPr/>
          <a:lstStyle/>
          <a:p>
            <a:pPr rtl="0"/>
            <a:fld id="{D3F28A1F-3E69-47E5-AE93-E7F2155A242D}" type="slidenum">
              <a:rPr lang="en-GB" smtClean="0"/>
              <a:t>13</a:t>
            </a:fld>
            <a:endParaRPr lang="en-GB"/>
          </a:p>
        </p:txBody>
      </p:sp>
    </p:spTree>
    <p:extLst>
      <p:ext uri="{BB962C8B-B14F-4D97-AF65-F5344CB8AC3E}">
        <p14:creationId xmlns:p14="http://schemas.microsoft.com/office/powerpoint/2010/main" val="4194309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3BFB3-7D4D-EF0C-EE7A-0F4AA50F03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51A98-056D-26A4-8F0A-4F23EA56C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650ADC-2822-A044-E7AD-02A6FAEFF6F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381F845-1C8D-417B-77EA-FDDAB6AD0C85}"/>
              </a:ext>
            </a:extLst>
          </p:cNvPr>
          <p:cNvSpPr>
            <a:spLocks noGrp="1"/>
          </p:cNvSpPr>
          <p:nvPr>
            <p:ph type="sldNum" sz="quarter" idx="5"/>
          </p:nvPr>
        </p:nvSpPr>
        <p:spPr/>
        <p:txBody>
          <a:bodyPr/>
          <a:lstStyle/>
          <a:p>
            <a:pPr rtl="0"/>
            <a:fld id="{D3F28A1F-3E69-47E5-AE93-E7F2155A242D}" type="slidenum">
              <a:rPr lang="en-GB" smtClean="0"/>
              <a:t>14</a:t>
            </a:fld>
            <a:endParaRPr lang="en-GB"/>
          </a:p>
        </p:txBody>
      </p:sp>
    </p:spTree>
    <p:extLst>
      <p:ext uri="{BB962C8B-B14F-4D97-AF65-F5344CB8AC3E}">
        <p14:creationId xmlns:p14="http://schemas.microsoft.com/office/powerpoint/2010/main" val="1189223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54722-CD95-AEA7-EF0A-AF68B09BE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80E4E-E4B2-1C39-A6FF-6CEDF18E1C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70CE90-12F4-6F82-BCA6-29922361DBF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6A8F6C5-54D9-94AC-B6A3-D049625769EF}"/>
              </a:ext>
            </a:extLst>
          </p:cNvPr>
          <p:cNvSpPr>
            <a:spLocks noGrp="1"/>
          </p:cNvSpPr>
          <p:nvPr>
            <p:ph type="sldNum" sz="quarter" idx="5"/>
          </p:nvPr>
        </p:nvSpPr>
        <p:spPr/>
        <p:txBody>
          <a:bodyPr/>
          <a:lstStyle/>
          <a:p>
            <a:pPr rtl="0"/>
            <a:fld id="{D3F28A1F-3E69-47E5-AE93-E7F2155A242D}" type="slidenum">
              <a:rPr lang="en-GB" smtClean="0"/>
              <a:t>15</a:t>
            </a:fld>
            <a:endParaRPr lang="en-GB"/>
          </a:p>
        </p:txBody>
      </p:sp>
    </p:spTree>
    <p:extLst>
      <p:ext uri="{BB962C8B-B14F-4D97-AF65-F5344CB8AC3E}">
        <p14:creationId xmlns:p14="http://schemas.microsoft.com/office/powerpoint/2010/main" val="3254016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1BDC2-6988-3B24-9159-822D47B9E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D496C-FB7D-F7A4-25F3-BE9DDBDA6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8DBB-1973-2898-EB6A-5657823CCAB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6D87427-8A3E-54B9-BA83-57A190C96598}"/>
              </a:ext>
            </a:extLst>
          </p:cNvPr>
          <p:cNvSpPr>
            <a:spLocks noGrp="1"/>
          </p:cNvSpPr>
          <p:nvPr>
            <p:ph type="sldNum" sz="quarter" idx="5"/>
          </p:nvPr>
        </p:nvSpPr>
        <p:spPr/>
        <p:txBody>
          <a:bodyPr/>
          <a:lstStyle/>
          <a:p>
            <a:pPr rtl="0"/>
            <a:fld id="{D3F28A1F-3E69-47E5-AE93-E7F2155A242D}" type="slidenum">
              <a:rPr lang="en-GB" smtClean="0"/>
              <a:t>16</a:t>
            </a:fld>
            <a:endParaRPr lang="en-GB"/>
          </a:p>
        </p:txBody>
      </p:sp>
    </p:spTree>
    <p:extLst>
      <p:ext uri="{BB962C8B-B14F-4D97-AF65-F5344CB8AC3E}">
        <p14:creationId xmlns:p14="http://schemas.microsoft.com/office/powerpoint/2010/main" val="4115457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FCA42-C424-CFCF-1F2F-AB2FCBD75F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73AB7-B868-5BB7-B07D-3691EBC7B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05CD04-3F9B-2828-1672-F0529EE2DF5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E458A12-5C2E-5ACC-2828-AD2AED743598}"/>
              </a:ext>
            </a:extLst>
          </p:cNvPr>
          <p:cNvSpPr>
            <a:spLocks noGrp="1"/>
          </p:cNvSpPr>
          <p:nvPr>
            <p:ph type="sldNum" sz="quarter" idx="5"/>
          </p:nvPr>
        </p:nvSpPr>
        <p:spPr/>
        <p:txBody>
          <a:bodyPr/>
          <a:lstStyle/>
          <a:p>
            <a:pPr rtl="0"/>
            <a:fld id="{D3F28A1F-3E69-47E5-AE93-E7F2155A242D}" type="slidenum">
              <a:rPr lang="en-GB" smtClean="0"/>
              <a:t>17</a:t>
            </a:fld>
            <a:endParaRPr lang="en-GB"/>
          </a:p>
        </p:txBody>
      </p:sp>
    </p:spTree>
    <p:extLst>
      <p:ext uri="{BB962C8B-B14F-4D97-AF65-F5344CB8AC3E}">
        <p14:creationId xmlns:p14="http://schemas.microsoft.com/office/powerpoint/2010/main" val="3272921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8C9B1-6548-933C-0FED-D2AFCEF60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B0B9CE-D3E8-28B2-D242-413BB79F69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3DF2D-BAF0-16B8-E453-A80A88C47F7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47BCD28-0370-39DD-1401-B810FB259EF8}"/>
              </a:ext>
            </a:extLst>
          </p:cNvPr>
          <p:cNvSpPr>
            <a:spLocks noGrp="1"/>
          </p:cNvSpPr>
          <p:nvPr>
            <p:ph type="sldNum" sz="quarter" idx="5"/>
          </p:nvPr>
        </p:nvSpPr>
        <p:spPr/>
        <p:txBody>
          <a:bodyPr/>
          <a:lstStyle/>
          <a:p>
            <a:pPr rtl="0"/>
            <a:fld id="{D3F28A1F-3E69-47E5-AE93-E7F2155A242D}" type="slidenum">
              <a:rPr lang="en-GB" smtClean="0"/>
              <a:t>18</a:t>
            </a:fld>
            <a:endParaRPr lang="en-GB"/>
          </a:p>
        </p:txBody>
      </p:sp>
    </p:spTree>
    <p:extLst>
      <p:ext uri="{BB962C8B-B14F-4D97-AF65-F5344CB8AC3E}">
        <p14:creationId xmlns:p14="http://schemas.microsoft.com/office/powerpoint/2010/main" val="1877097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91B82-240F-7C35-2F3E-A98530F9D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B3388-482B-E8F3-F098-E661B9CC19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60A787-7E14-F88D-319F-492E4711D1D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7BC6818-DE2E-D6C6-D05A-75AA8693B8B3}"/>
              </a:ext>
            </a:extLst>
          </p:cNvPr>
          <p:cNvSpPr>
            <a:spLocks noGrp="1"/>
          </p:cNvSpPr>
          <p:nvPr>
            <p:ph type="sldNum" sz="quarter" idx="5"/>
          </p:nvPr>
        </p:nvSpPr>
        <p:spPr/>
        <p:txBody>
          <a:bodyPr/>
          <a:lstStyle/>
          <a:p>
            <a:pPr rtl="0"/>
            <a:fld id="{D3F28A1F-3E69-47E5-AE93-E7F2155A242D}" type="slidenum">
              <a:rPr lang="en-GB" smtClean="0"/>
              <a:t>19</a:t>
            </a:fld>
            <a:endParaRPr lang="en-GB"/>
          </a:p>
        </p:txBody>
      </p:sp>
    </p:spTree>
    <p:extLst>
      <p:ext uri="{BB962C8B-B14F-4D97-AF65-F5344CB8AC3E}">
        <p14:creationId xmlns:p14="http://schemas.microsoft.com/office/powerpoint/2010/main" val="47746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3F28A1F-3E69-47E5-AE93-E7F2155A242D}" type="slidenum">
              <a:rPr lang="en-GB" smtClean="0"/>
              <a:t>2</a:t>
            </a:fld>
            <a:endParaRPr lang="en-GB"/>
          </a:p>
        </p:txBody>
      </p:sp>
    </p:spTree>
    <p:extLst>
      <p:ext uri="{BB962C8B-B14F-4D97-AF65-F5344CB8AC3E}">
        <p14:creationId xmlns:p14="http://schemas.microsoft.com/office/powerpoint/2010/main" val="527045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6ED7B-5502-EB0C-0801-65D4E2170D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87023-694D-7A3D-94AC-FA549EAA9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307875-0A15-37DE-CAF2-29CB562827B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C0921A5-96F5-4E16-0635-E4A588A24137}"/>
              </a:ext>
            </a:extLst>
          </p:cNvPr>
          <p:cNvSpPr>
            <a:spLocks noGrp="1"/>
          </p:cNvSpPr>
          <p:nvPr>
            <p:ph type="sldNum" sz="quarter" idx="5"/>
          </p:nvPr>
        </p:nvSpPr>
        <p:spPr/>
        <p:txBody>
          <a:bodyPr/>
          <a:lstStyle/>
          <a:p>
            <a:pPr rtl="0"/>
            <a:fld id="{D3F28A1F-3E69-47E5-AE93-E7F2155A242D}" type="slidenum">
              <a:rPr lang="en-GB" smtClean="0"/>
              <a:t>20</a:t>
            </a:fld>
            <a:endParaRPr lang="en-GB"/>
          </a:p>
        </p:txBody>
      </p:sp>
    </p:spTree>
    <p:extLst>
      <p:ext uri="{BB962C8B-B14F-4D97-AF65-F5344CB8AC3E}">
        <p14:creationId xmlns:p14="http://schemas.microsoft.com/office/powerpoint/2010/main" val="355139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A29B0-DC62-E63C-6D5F-2DD3D5E1E9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BA9418-16CD-A20D-48A6-99CC7EA858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6695F-5C87-4CA7-5534-CE7A094D11D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5237DAC-EEDA-BFBF-4F25-0F4063C2F472}"/>
              </a:ext>
            </a:extLst>
          </p:cNvPr>
          <p:cNvSpPr>
            <a:spLocks noGrp="1"/>
          </p:cNvSpPr>
          <p:nvPr>
            <p:ph type="sldNum" sz="quarter" idx="5"/>
          </p:nvPr>
        </p:nvSpPr>
        <p:spPr/>
        <p:txBody>
          <a:bodyPr/>
          <a:lstStyle/>
          <a:p>
            <a:pPr rtl="0"/>
            <a:fld id="{D3F28A1F-3E69-47E5-AE93-E7F2155A242D}" type="slidenum">
              <a:rPr lang="en-GB" smtClean="0"/>
              <a:t>21</a:t>
            </a:fld>
            <a:endParaRPr lang="en-GB"/>
          </a:p>
        </p:txBody>
      </p:sp>
    </p:spTree>
    <p:extLst>
      <p:ext uri="{BB962C8B-B14F-4D97-AF65-F5344CB8AC3E}">
        <p14:creationId xmlns:p14="http://schemas.microsoft.com/office/powerpoint/2010/main" val="248306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6192-22CB-7DB7-2A4A-9C7C0871C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F72F8D-4F22-C62E-31CF-35D3F767AD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059FE-1E4C-494D-3C31-2304528D34D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A49F375-FFAC-476F-46B8-D7A0074F1850}"/>
              </a:ext>
            </a:extLst>
          </p:cNvPr>
          <p:cNvSpPr>
            <a:spLocks noGrp="1"/>
          </p:cNvSpPr>
          <p:nvPr>
            <p:ph type="sldNum" sz="quarter" idx="5"/>
          </p:nvPr>
        </p:nvSpPr>
        <p:spPr/>
        <p:txBody>
          <a:bodyPr/>
          <a:lstStyle/>
          <a:p>
            <a:pPr rtl="0"/>
            <a:fld id="{D3F28A1F-3E69-47E5-AE93-E7F2155A242D}" type="slidenum">
              <a:rPr lang="en-GB" smtClean="0"/>
              <a:t>22</a:t>
            </a:fld>
            <a:endParaRPr lang="en-GB"/>
          </a:p>
        </p:txBody>
      </p:sp>
    </p:spTree>
    <p:extLst>
      <p:ext uri="{BB962C8B-B14F-4D97-AF65-F5344CB8AC3E}">
        <p14:creationId xmlns:p14="http://schemas.microsoft.com/office/powerpoint/2010/main" val="2291566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A5580-27BA-09CC-A9CB-EF4EF5E617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62D1EE-6AD4-6C6F-3BF1-5B14C8CF2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1F7AB6-3F9B-E4D2-9553-0E20F2F677C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50F52DF-B15A-6CDC-9950-E155F19D6098}"/>
              </a:ext>
            </a:extLst>
          </p:cNvPr>
          <p:cNvSpPr>
            <a:spLocks noGrp="1"/>
          </p:cNvSpPr>
          <p:nvPr>
            <p:ph type="sldNum" sz="quarter" idx="5"/>
          </p:nvPr>
        </p:nvSpPr>
        <p:spPr/>
        <p:txBody>
          <a:bodyPr/>
          <a:lstStyle/>
          <a:p>
            <a:pPr rtl="0"/>
            <a:fld id="{D3F28A1F-3E69-47E5-AE93-E7F2155A242D}" type="slidenum">
              <a:rPr lang="en-GB" smtClean="0"/>
              <a:t>23</a:t>
            </a:fld>
            <a:endParaRPr lang="en-GB"/>
          </a:p>
        </p:txBody>
      </p:sp>
    </p:spTree>
    <p:extLst>
      <p:ext uri="{BB962C8B-B14F-4D97-AF65-F5344CB8AC3E}">
        <p14:creationId xmlns:p14="http://schemas.microsoft.com/office/powerpoint/2010/main" val="663745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0D0FA-47B3-0C03-2CDB-5027B179C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740CC-A3A9-11B2-878E-9CEBB0690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59870-10F7-1204-2F14-D7DF6F24611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149033C-6650-5F90-5F72-F1512D4BF3F4}"/>
              </a:ext>
            </a:extLst>
          </p:cNvPr>
          <p:cNvSpPr>
            <a:spLocks noGrp="1"/>
          </p:cNvSpPr>
          <p:nvPr>
            <p:ph type="sldNum" sz="quarter" idx="5"/>
          </p:nvPr>
        </p:nvSpPr>
        <p:spPr/>
        <p:txBody>
          <a:bodyPr/>
          <a:lstStyle/>
          <a:p>
            <a:pPr rtl="0"/>
            <a:fld id="{D3F28A1F-3E69-47E5-AE93-E7F2155A242D}" type="slidenum">
              <a:rPr lang="en-GB" smtClean="0"/>
              <a:t>24</a:t>
            </a:fld>
            <a:endParaRPr lang="en-GB"/>
          </a:p>
        </p:txBody>
      </p:sp>
    </p:spTree>
    <p:extLst>
      <p:ext uri="{BB962C8B-B14F-4D97-AF65-F5344CB8AC3E}">
        <p14:creationId xmlns:p14="http://schemas.microsoft.com/office/powerpoint/2010/main" val="867475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4D466-769C-29BE-9A8A-5CA78681E6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26E7E-85E5-8D33-83C5-4D7071CFF2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4F1AA1-FCF0-5A82-14FB-8A2D1BF2598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27CED64-0A4F-D57E-33C1-37959D005534}"/>
              </a:ext>
            </a:extLst>
          </p:cNvPr>
          <p:cNvSpPr>
            <a:spLocks noGrp="1"/>
          </p:cNvSpPr>
          <p:nvPr>
            <p:ph type="sldNum" sz="quarter" idx="5"/>
          </p:nvPr>
        </p:nvSpPr>
        <p:spPr/>
        <p:txBody>
          <a:bodyPr/>
          <a:lstStyle/>
          <a:p>
            <a:pPr rtl="0"/>
            <a:fld id="{D3F28A1F-3E69-47E5-AE93-E7F2155A242D}" type="slidenum">
              <a:rPr lang="en-GB" smtClean="0"/>
              <a:t>25</a:t>
            </a:fld>
            <a:endParaRPr lang="en-GB"/>
          </a:p>
        </p:txBody>
      </p:sp>
    </p:spTree>
    <p:extLst>
      <p:ext uri="{BB962C8B-B14F-4D97-AF65-F5344CB8AC3E}">
        <p14:creationId xmlns:p14="http://schemas.microsoft.com/office/powerpoint/2010/main" val="446431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6775-8B41-C439-431B-8D1FB7DE9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FD9F4A-8ED4-B076-3C31-3B648F41C8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BCEA75-D270-E3F6-3965-CC2C00BCF90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4214978-F80D-60A0-4C0B-7456E0FF3A3A}"/>
              </a:ext>
            </a:extLst>
          </p:cNvPr>
          <p:cNvSpPr>
            <a:spLocks noGrp="1"/>
          </p:cNvSpPr>
          <p:nvPr>
            <p:ph type="sldNum" sz="quarter" idx="5"/>
          </p:nvPr>
        </p:nvSpPr>
        <p:spPr/>
        <p:txBody>
          <a:bodyPr/>
          <a:lstStyle/>
          <a:p>
            <a:pPr rtl="0"/>
            <a:fld id="{D3F28A1F-3E69-47E5-AE93-E7F2155A242D}" type="slidenum">
              <a:rPr lang="en-GB" smtClean="0"/>
              <a:t>26</a:t>
            </a:fld>
            <a:endParaRPr lang="en-GB"/>
          </a:p>
        </p:txBody>
      </p:sp>
    </p:spTree>
    <p:extLst>
      <p:ext uri="{BB962C8B-B14F-4D97-AF65-F5344CB8AC3E}">
        <p14:creationId xmlns:p14="http://schemas.microsoft.com/office/powerpoint/2010/main" val="365345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C9CAA-77D3-73EC-38E6-1BDDC23605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7F1F8F-E7B6-95C5-DCE4-03433A8A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899E15-2ECE-BFD4-7D38-B2A6C54D66E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050B32F-0173-605F-CE7E-78345C8E9DBB}"/>
              </a:ext>
            </a:extLst>
          </p:cNvPr>
          <p:cNvSpPr>
            <a:spLocks noGrp="1"/>
          </p:cNvSpPr>
          <p:nvPr>
            <p:ph type="sldNum" sz="quarter" idx="5"/>
          </p:nvPr>
        </p:nvSpPr>
        <p:spPr/>
        <p:txBody>
          <a:bodyPr/>
          <a:lstStyle/>
          <a:p>
            <a:pPr rtl="0"/>
            <a:fld id="{D3F28A1F-3E69-47E5-AE93-E7F2155A242D}" type="slidenum">
              <a:rPr lang="en-GB" smtClean="0"/>
              <a:t>27</a:t>
            </a:fld>
            <a:endParaRPr lang="en-GB"/>
          </a:p>
        </p:txBody>
      </p:sp>
    </p:spTree>
    <p:extLst>
      <p:ext uri="{BB962C8B-B14F-4D97-AF65-F5344CB8AC3E}">
        <p14:creationId xmlns:p14="http://schemas.microsoft.com/office/powerpoint/2010/main" val="3573481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16AC2-2659-3BD0-BF6B-AEBD952C2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8A646-A3A9-5FE2-0A95-B11865115B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2FBE93-3915-801A-935A-59F2391E8EE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AA97A99-8D97-90A6-E5CC-EAAAD8DFE51F}"/>
              </a:ext>
            </a:extLst>
          </p:cNvPr>
          <p:cNvSpPr>
            <a:spLocks noGrp="1"/>
          </p:cNvSpPr>
          <p:nvPr>
            <p:ph type="sldNum" sz="quarter" idx="5"/>
          </p:nvPr>
        </p:nvSpPr>
        <p:spPr/>
        <p:txBody>
          <a:bodyPr/>
          <a:lstStyle/>
          <a:p>
            <a:pPr rtl="0"/>
            <a:fld id="{D3F28A1F-3E69-47E5-AE93-E7F2155A242D}" type="slidenum">
              <a:rPr lang="en-GB" smtClean="0"/>
              <a:t>28</a:t>
            </a:fld>
            <a:endParaRPr lang="en-GB"/>
          </a:p>
        </p:txBody>
      </p:sp>
    </p:spTree>
    <p:extLst>
      <p:ext uri="{BB962C8B-B14F-4D97-AF65-F5344CB8AC3E}">
        <p14:creationId xmlns:p14="http://schemas.microsoft.com/office/powerpoint/2010/main" val="1745225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0444C-93C4-9E64-77BD-461720E2E9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77747-A62F-A1E9-5518-4396A7066D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3EDCBD-7CA4-16D6-8E43-FADEDB3429A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1F3B7A2-3327-65F6-BBBF-DE48E0F931BA}"/>
              </a:ext>
            </a:extLst>
          </p:cNvPr>
          <p:cNvSpPr>
            <a:spLocks noGrp="1"/>
          </p:cNvSpPr>
          <p:nvPr>
            <p:ph type="sldNum" sz="quarter" idx="5"/>
          </p:nvPr>
        </p:nvSpPr>
        <p:spPr/>
        <p:txBody>
          <a:bodyPr/>
          <a:lstStyle/>
          <a:p>
            <a:pPr rtl="0"/>
            <a:fld id="{D3F28A1F-3E69-47E5-AE93-E7F2155A242D}" type="slidenum">
              <a:rPr lang="en-GB" smtClean="0"/>
              <a:t>29</a:t>
            </a:fld>
            <a:endParaRPr lang="en-GB"/>
          </a:p>
        </p:txBody>
      </p:sp>
    </p:spTree>
    <p:extLst>
      <p:ext uri="{BB962C8B-B14F-4D97-AF65-F5344CB8AC3E}">
        <p14:creationId xmlns:p14="http://schemas.microsoft.com/office/powerpoint/2010/main" val="94487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50D5C-5E0D-7274-FAAD-2F7B9696F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50649B-995A-A194-1A57-78C90E8A1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86683D-396B-CE4D-3EDC-5203C264780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EFD84F9-409C-B0B9-7268-8D424C46BC5D}"/>
              </a:ext>
            </a:extLst>
          </p:cNvPr>
          <p:cNvSpPr>
            <a:spLocks noGrp="1"/>
          </p:cNvSpPr>
          <p:nvPr>
            <p:ph type="sldNum" sz="quarter" idx="5"/>
          </p:nvPr>
        </p:nvSpPr>
        <p:spPr/>
        <p:txBody>
          <a:bodyPr/>
          <a:lstStyle/>
          <a:p>
            <a:pPr rtl="0"/>
            <a:fld id="{D3F28A1F-3E69-47E5-AE93-E7F2155A242D}" type="slidenum">
              <a:rPr lang="en-GB" smtClean="0"/>
              <a:t>3</a:t>
            </a:fld>
            <a:endParaRPr lang="en-GB"/>
          </a:p>
        </p:txBody>
      </p:sp>
    </p:spTree>
    <p:extLst>
      <p:ext uri="{BB962C8B-B14F-4D97-AF65-F5344CB8AC3E}">
        <p14:creationId xmlns:p14="http://schemas.microsoft.com/office/powerpoint/2010/main" val="3472461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857F-69AD-142B-5437-22AE76551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9F2B40-ADE7-3C6F-4903-CD31DE071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8C1161-FD2E-A680-CAD2-0C3FF29B51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403B1B3-D61C-B301-9345-775F63646017}"/>
              </a:ext>
            </a:extLst>
          </p:cNvPr>
          <p:cNvSpPr>
            <a:spLocks noGrp="1"/>
          </p:cNvSpPr>
          <p:nvPr>
            <p:ph type="sldNum" sz="quarter" idx="5"/>
          </p:nvPr>
        </p:nvSpPr>
        <p:spPr/>
        <p:txBody>
          <a:bodyPr/>
          <a:lstStyle/>
          <a:p>
            <a:pPr rtl="0"/>
            <a:fld id="{D3F28A1F-3E69-47E5-AE93-E7F2155A242D}" type="slidenum">
              <a:rPr lang="en-GB" smtClean="0"/>
              <a:t>30</a:t>
            </a:fld>
            <a:endParaRPr lang="en-GB"/>
          </a:p>
        </p:txBody>
      </p:sp>
    </p:spTree>
    <p:extLst>
      <p:ext uri="{BB962C8B-B14F-4D97-AF65-F5344CB8AC3E}">
        <p14:creationId xmlns:p14="http://schemas.microsoft.com/office/powerpoint/2010/main" val="3591149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84AC4-57B3-7159-5F03-40CD62EE4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BA298-ABF9-5D11-940F-7F10C1E73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093FB-2CC2-CC05-11AD-21FD9F0F2B6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5E59C6F-959B-A519-FEA8-C580FF4F0C8B}"/>
              </a:ext>
            </a:extLst>
          </p:cNvPr>
          <p:cNvSpPr>
            <a:spLocks noGrp="1"/>
          </p:cNvSpPr>
          <p:nvPr>
            <p:ph type="sldNum" sz="quarter" idx="5"/>
          </p:nvPr>
        </p:nvSpPr>
        <p:spPr/>
        <p:txBody>
          <a:bodyPr/>
          <a:lstStyle/>
          <a:p>
            <a:pPr rtl="0"/>
            <a:fld id="{D3F28A1F-3E69-47E5-AE93-E7F2155A242D}" type="slidenum">
              <a:rPr lang="en-GB" smtClean="0"/>
              <a:t>31</a:t>
            </a:fld>
            <a:endParaRPr lang="en-GB"/>
          </a:p>
        </p:txBody>
      </p:sp>
    </p:spTree>
    <p:extLst>
      <p:ext uri="{BB962C8B-B14F-4D97-AF65-F5344CB8AC3E}">
        <p14:creationId xmlns:p14="http://schemas.microsoft.com/office/powerpoint/2010/main" val="2182047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148A1-2813-17AB-1AE0-1DA7C0807F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A1A87F-88A7-A303-C471-8A587248B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52B56-0984-1AB9-CEA3-50DB3465959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12C519BD-6ACB-B31A-3029-072FE9FCF0C4}"/>
              </a:ext>
            </a:extLst>
          </p:cNvPr>
          <p:cNvSpPr>
            <a:spLocks noGrp="1"/>
          </p:cNvSpPr>
          <p:nvPr>
            <p:ph type="sldNum" sz="quarter" idx="5"/>
          </p:nvPr>
        </p:nvSpPr>
        <p:spPr/>
        <p:txBody>
          <a:bodyPr/>
          <a:lstStyle/>
          <a:p>
            <a:pPr rtl="0"/>
            <a:fld id="{D3F28A1F-3E69-47E5-AE93-E7F2155A242D}" type="slidenum">
              <a:rPr lang="en-GB" smtClean="0"/>
              <a:t>4</a:t>
            </a:fld>
            <a:endParaRPr lang="en-GB"/>
          </a:p>
        </p:txBody>
      </p:sp>
    </p:spTree>
    <p:extLst>
      <p:ext uri="{BB962C8B-B14F-4D97-AF65-F5344CB8AC3E}">
        <p14:creationId xmlns:p14="http://schemas.microsoft.com/office/powerpoint/2010/main" val="3780860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CB3-FC1F-D8C3-A75C-6A63526877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1ECD6C-CD99-0643-44BE-A4863BADDF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828E9-7514-211D-EF67-31794F2ABE8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43844E6-6683-3919-9765-70383D596545}"/>
              </a:ext>
            </a:extLst>
          </p:cNvPr>
          <p:cNvSpPr>
            <a:spLocks noGrp="1"/>
          </p:cNvSpPr>
          <p:nvPr>
            <p:ph type="sldNum" sz="quarter" idx="5"/>
          </p:nvPr>
        </p:nvSpPr>
        <p:spPr/>
        <p:txBody>
          <a:bodyPr/>
          <a:lstStyle/>
          <a:p>
            <a:pPr rtl="0"/>
            <a:fld id="{D3F28A1F-3E69-47E5-AE93-E7F2155A242D}" type="slidenum">
              <a:rPr lang="en-GB" smtClean="0"/>
              <a:t>5</a:t>
            </a:fld>
            <a:endParaRPr lang="en-GB"/>
          </a:p>
        </p:txBody>
      </p:sp>
    </p:spTree>
    <p:extLst>
      <p:ext uri="{BB962C8B-B14F-4D97-AF65-F5344CB8AC3E}">
        <p14:creationId xmlns:p14="http://schemas.microsoft.com/office/powerpoint/2010/main" val="2269553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3DA0B-ED65-C01D-51B2-388A212F8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4D955-79EF-2045-433C-06D9133E3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B17FC2-044D-928D-9C07-9AEAABFBE70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9175B43-7B2F-C0E9-7324-02807D57AAAE}"/>
              </a:ext>
            </a:extLst>
          </p:cNvPr>
          <p:cNvSpPr>
            <a:spLocks noGrp="1"/>
          </p:cNvSpPr>
          <p:nvPr>
            <p:ph type="sldNum" sz="quarter" idx="5"/>
          </p:nvPr>
        </p:nvSpPr>
        <p:spPr/>
        <p:txBody>
          <a:bodyPr/>
          <a:lstStyle/>
          <a:p>
            <a:pPr rtl="0"/>
            <a:fld id="{D3F28A1F-3E69-47E5-AE93-E7F2155A242D}" type="slidenum">
              <a:rPr lang="en-GB" smtClean="0"/>
              <a:t>6</a:t>
            </a:fld>
            <a:endParaRPr lang="en-GB"/>
          </a:p>
        </p:txBody>
      </p:sp>
    </p:spTree>
    <p:extLst>
      <p:ext uri="{BB962C8B-B14F-4D97-AF65-F5344CB8AC3E}">
        <p14:creationId xmlns:p14="http://schemas.microsoft.com/office/powerpoint/2010/main" val="164545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3F28A1F-3E69-47E5-AE93-E7F2155A242D}" type="slidenum">
              <a:rPr lang="en-GB" smtClean="0"/>
              <a:t>7</a:t>
            </a:fld>
            <a:endParaRPr lang="en-GB"/>
          </a:p>
        </p:txBody>
      </p:sp>
    </p:spTree>
    <p:extLst>
      <p:ext uri="{BB962C8B-B14F-4D97-AF65-F5344CB8AC3E}">
        <p14:creationId xmlns:p14="http://schemas.microsoft.com/office/powerpoint/2010/main" val="2550981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6C737-4FBC-4C33-644F-02CB5AC1C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1F440E-BFE7-4A8E-B803-FCE8D25B46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5348F9-F693-E95F-711F-DFE0377ACBE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22C2AEC-C4C2-D56B-D57D-E688D865F095}"/>
              </a:ext>
            </a:extLst>
          </p:cNvPr>
          <p:cNvSpPr>
            <a:spLocks noGrp="1"/>
          </p:cNvSpPr>
          <p:nvPr>
            <p:ph type="sldNum" sz="quarter" idx="5"/>
          </p:nvPr>
        </p:nvSpPr>
        <p:spPr/>
        <p:txBody>
          <a:bodyPr/>
          <a:lstStyle/>
          <a:p>
            <a:pPr rtl="0"/>
            <a:fld id="{D3F28A1F-3E69-47E5-AE93-E7F2155A242D}" type="slidenum">
              <a:rPr lang="en-GB" smtClean="0"/>
              <a:t>8</a:t>
            </a:fld>
            <a:endParaRPr lang="en-GB"/>
          </a:p>
        </p:txBody>
      </p:sp>
    </p:spTree>
    <p:extLst>
      <p:ext uri="{BB962C8B-B14F-4D97-AF65-F5344CB8AC3E}">
        <p14:creationId xmlns:p14="http://schemas.microsoft.com/office/powerpoint/2010/main" val="1213379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50487-8462-8637-9542-B3CB724E79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303264-F7A4-E79E-AE9B-2347C0CB20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58B527-F273-CB9E-DC45-E5FD021818D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7F0A7EA-5AD5-D899-3D4F-5F963D58C7B2}"/>
              </a:ext>
            </a:extLst>
          </p:cNvPr>
          <p:cNvSpPr>
            <a:spLocks noGrp="1"/>
          </p:cNvSpPr>
          <p:nvPr>
            <p:ph type="sldNum" sz="quarter" idx="5"/>
          </p:nvPr>
        </p:nvSpPr>
        <p:spPr/>
        <p:txBody>
          <a:bodyPr/>
          <a:lstStyle/>
          <a:p>
            <a:pPr rtl="0"/>
            <a:fld id="{D3F28A1F-3E69-47E5-AE93-E7F2155A242D}" type="slidenum">
              <a:rPr lang="en-GB" smtClean="0"/>
              <a:t>9</a:t>
            </a:fld>
            <a:endParaRPr lang="en-GB"/>
          </a:p>
        </p:txBody>
      </p:sp>
    </p:spTree>
    <p:extLst>
      <p:ext uri="{BB962C8B-B14F-4D97-AF65-F5344CB8AC3E}">
        <p14:creationId xmlns:p14="http://schemas.microsoft.com/office/powerpoint/2010/main" val="1876587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vl1pPr>
          </a:lstStyle>
          <a:p>
            <a:pPr rtl="0"/>
            <a:r>
              <a:rPr lang="en-GB" noProof="0"/>
              <a:t>Click to edit Master title style</a:t>
            </a:r>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rtlCol="0"/>
          <a:lstStyle/>
          <a:p>
            <a:pPr rtl="0"/>
            <a:r>
              <a:rPr lang="en-GB" noProof="0"/>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vl1pPr>
          </a:lstStyle>
          <a:p>
            <a:pPr rtl="0"/>
            <a:r>
              <a:rPr lang="en-GB" noProof="0"/>
              <a:t>Click to edit Master title style</a:t>
            </a:r>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rtlCol="0">
            <a:spAutoFit/>
          </a:bodyPr>
          <a:lstStyle>
            <a:lvl1pPr>
              <a:lnSpc>
                <a:spcPct val="100000"/>
              </a:lnSpc>
              <a:defRPr sz="40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rtl="0">
              <a:lnSpc>
                <a:spcPct val="100000"/>
              </a:lnSpc>
            </a:pPr>
            <a:r>
              <a:rPr lang="en-GB" noProof="0"/>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en-GB" noProof="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rtl="0"/>
            <a:r>
              <a:rPr lang="en-GB" noProof="0"/>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rtlCol="0" anchor="ctr">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rtlCol="0">
            <a:normAutofit/>
          </a:bodyPr>
          <a:lstStyle>
            <a:lvl1pPr>
              <a:lnSpc>
                <a:spcPct val="70000"/>
              </a:lnSpc>
              <a:defRPr sz="5200" spc="-15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rtlCol="0"/>
          <a:lstStyle>
            <a:lvl1pPr>
              <a:defRPr>
                <a:solidFill>
                  <a:schemeClr val="tx1">
                    <a:lumMod val="85000"/>
                    <a:lumOff val="15000"/>
                  </a:schemeClr>
                </a:solidFill>
              </a:defRPr>
            </a:lvl1pPr>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rtlCol="0" anchor="t">
            <a:spAutoFit/>
          </a:bodyPr>
          <a:lstStyle>
            <a:lvl1pPr>
              <a:lnSpc>
                <a:spcPct val="100000"/>
              </a:lnSpc>
              <a:defRPr sz="4000"/>
            </a:lvl1pPr>
          </a:lstStyle>
          <a:p>
            <a:pPr rtl="0"/>
            <a:r>
              <a:rPr lang="en-GB" noProof="0"/>
              <a:t>Click to edit Master title style</a:t>
            </a:r>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rtlCol="0" anchor="b"/>
          <a:lstStyle>
            <a:lvl1pPr>
              <a:defRPr sz="6000"/>
            </a:lvl1pPr>
          </a:lstStyle>
          <a:p>
            <a:pPr rtl="0"/>
            <a:r>
              <a:rPr lang="en-GB" noProof="0"/>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rtlCol="0"/>
          <a:lstStyle/>
          <a:p>
            <a:pPr rtl="0"/>
            <a:r>
              <a:rPr lang="en-GB" noProof="0"/>
              <a:t>PAGE </a:t>
            </a:r>
            <a:fld id="{4A9B5881-4007-4345-955A-79C2656F0C49}" type="slidenum">
              <a:rPr lang="en-GB" noProof="0" smtClean="0"/>
              <a:pPr/>
              <a:t>‹#›</a:t>
            </a:fld>
            <a:endParaRPr lang="en-GB" noProof="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pPr rtl="0"/>
            <a:r>
              <a:rPr lang="en-GB" noProof="0"/>
              <a:t>PAGE </a:t>
            </a:r>
            <a:fld id="{4A9B5881-4007-4345-955A-79C2656F0C49}" type="slidenum">
              <a:rPr lang="en-GB" noProof="0" smtClean="0"/>
              <a:pPr/>
              <a:t>‹#›</a:t>
            </a:fld>
            <a:endParaRPr lang="en-GB" noProof="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8326989" y="4478594"/>
            <a:ext cx="3580968" cy="368709"/>
          </a:xfrm>
        </p:spPr>
        <p:txBody>
          <a:bodyPr rtlCol="0"/>
          <a:lstStyle/>
          <a:p>
            <a:pPr rtl="0"/>
            <a:r>
              <a:rPr lang="en-GB" sz="2400" dirty="0"/>
              <a:t>MYL Technologies</a:t>
            </a:r>
          </a:p>
        </p:txBody>
      </p:sp>
      <p:sp>
        <p:nvSpPr>
          <p:cNvPr id="8" name="Title 3">
            <a:extLst>
              <a:ext uri="{FF2B5EF4-FFF2-40B4-BE49-F238E27FC236}">
                <a16:creationId xmlns:a16="http://schemas.microsoft.com/office/drawing/2014/main" id="{79BA2EE8-DAD5-2476-E2AF-384ABE937317}"/>
              </a:ext>
            </a:extLst>
          </p:cNvPr>
          <p:cNvSpPr txBox="1">
            <a:spLocks/>
          </p:cNvSpPr>
          <p:nvPr/>
        </p:nvSpPr>
        <p:spPr>
          <a:xfrm>
            <a:off x="8222658" y="2403986"/>
            <a:ext cx="3580968" cy="2074608"/>
          </a:xfrm>
          <a:prstGeom prst="rect">
            <a:avLst/>
          </a:prstGeom>
        </p:spPr>
        <p:txBody>
          <a:bodyPr vert="horz" lIns="0" tIns="0" rIns="0" bIns="0" rtlCol="0" anchor="b">
            <a:noAutofit/>
          </a:bodyPr>
          <a:lstStyle>
            <a:lvl1pPr algn="l" defTabSz="914400" rtl="0" eaLnBrk="1" latinLnBrk="0" hangingPunct="1">
              <a:lnSpc>
                <a:spcPct val="70000"/>
              </a:lnSpc>
              <a:spcBef>
                <a:spcPct val="0"/>
              </a:spcBef>
              <a:buNone/>
              <a:defRPr sz="7200" kern="1200" spc="-300">
                <a:solidFill>
                  <a:schemeClr val="bg1"/>
                </a:solidFill>
                <a:latin typeface="+mj-lt"/>
                <a:ea typeface="+mj-ea"/>
                <a:cs typeface="+mj-cs"/>
              </a:defRPr>
            </a:lvl1pPr>
          </a:lstStyle>
          <a:p>
            <a:r>
              <a:rPr lang="en-GB" dirty="0"/>
              <a:t>Python</a:t>
            </a:r>
          </a:p>
        </p:txBody>
      </p:sp>
      <p:pic>
        <p:nvPicPr>
          <p:cNvPr id="10" name="Picture 9">
            <a:extLst>
              <a:ext uri="{FF2B5EF4-FFF2-40B4-BE49-F238E27FC236}">
                <a16:creationId xmlns:a16="http://schemas.microsoft.com/office/drawing/2014/main" id="{03E8E886-2EAC-8C0B-A989-BD9B28771F23}"/>
              </a:ext>
            </a:extLst>
          </p:cNvPr>
          <p:cNvPicPr>
            <a:picLocks noChangeAspect="1"/>
          </p:cNvPicPr>
          <p:nvPr/>
        </p:nvPicPr>
        <p:blipFill>
          <a:blip r:embed="rId3"/>
          <a:stretch>
            <a:fillRect/>
          </a:stretch>
        </p:blipFill>
        <p:spPr>
          <a:xfrm>
            <a:off x="8063462" y="4551120"/>
            <a:ext cx="211362" cy="223657"/>
          </a:xfrm>
          <a:prstGeom prst="rect">
            <a:avLst/>
          </a:prstGeom>
        </p:spPr>
      </p:pic>
      <p:pic>
        <p:nvPicPr>
          <p:cNvPr id="5" name="Picture 4">
            <a:extLst>
              <a:ext uri="{FF2B5EF4-FFF2-40B4-BE49-F238E27FC236}">
                <a16:creationId xmlns:a16="http://schemas.microsoft.com/office/drawing/2014/main" id="{F0A33F06-889D-8595-9C68-EDBFAB44517D}"/>
              </a:ext>
            </a:extLst>
          </p:cNvPr>
          <p:cNvPicPr>
            <a:picLocks noChangeAspect="1"/>
          </p:cNvPicPr>
          <p:nvPr/>
        </p:nvPicPr>
        <p:blipFill>
          <a:blip r:embed="rId4"/>
          <a:stretch>
            <a:fillRect/>
          </a:stretch>
        </p:blipFill>
        <p:spPr>
          <a:xfrm>
            <a:off x="2378446" y="1773983"/>
            <a:ext cx="3181794" cy="3000794"/>
          </a:xfrm>
          <a:prstGeom prst="rect">
            <a:avLst/>
          </a:prstGeom>
        </p:spPr>
      </p:pic>
    </p:spTree>
    <p:extLst>
      <p:ext uri="{BB962C8B-B14F-4D97-AF65-F5344CB8AC3E}">
        <p14:creationId xmlns:p14="http://schemas.microsoft.com/office/powerpoint/2010/main" val="2011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1382F-3C83-F769-5974-66B489EFF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5BD07-6CD7-E3DA-CFCE-6E0C82100BBF}"/>
              </a:ext>
            </a:extLst>
          </p:cNvPr>
          <p:cNvSpPr>
            <a:spLocks noGrp="1"/>
          </p:cNvSpPr>
          <p:nvPr>
            <p:ph type="title"/>
          </p:nvPr>
        </p:nvSpPr>
        <p:spPr>
          <a:xfrm>
            <a:off x="-1" y="1"/>
            <a:ext cx="2900517" cy="6721472"/>
          </a:xfrm>
        </p:spPr>
        <p:txBody>
          <a:bodyPr rtlCol="0"/>
          <a:lstStyle/>
          <a:p>
            <a:pPr algn="ctr" rtl="0"/>
            <a:r>
              <a:rPr lang="en-GB" sz="3600" dirty="0"/>
              <a:t>Primitive Data types</a:t>
            </a:r>
          </a:p>
        </p:txBody>
      </p:sp>
      <p:sp>
        <p:nvSpPr>
          <p:cNvPr id="4" name="Content Placeholder 3">
            <a:extLst>
              <a:ext uri="{FF2B5EF4-FFF2-40B4-BE49-F238E27FC236}">
                <a16:creationId xmlns:a16="http://schemas.microsoft.com/office/drawing/2014/main" id="{3D7EC1C7-C2A9-8907-7C22-64DDD9F2A795}"/>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rtl="0">
              <a:buNone/>
            </a:pPr>
            <a:endParaRPr lang="en-GB" sz="1600" dirty="0"/>
          </a:p>
          <a:p>
            <a:pPr marL="0" indent="0">
              <a:buNone/>
            </a:pPr>
            <a:r>
              <a:rPr lang="en-GB" sz="1400" dirty="0">
                <a:latin typeface="Udemy Sans"/>
              </a:rPr>
              <a:t>In Python, the concept of "primitive" data types refers to the basic, built-in types that are not composed of other types. They represent the simplest forms of data and form the building blocks for more complex data structures. Here are the primitive data types in Python</a:t>
            </a:r>
          </a:p>
          <a:p>
            <a:pPr marL="0" indent="0">
              <a:buNone/>
            </a:pPr>
            <a:r>
              <a:rPr lang="en-GB" sz="1400" u="sng" dirty="0">
                <a:latin typeface="Udemy Sans"/>
              </a:rPr>
              <a:t>Integer (int)</a:t>
            </a:r>
          </a:p>
          <a:p>
            <a:r>
              <a:rPr lang="en-GB" sz="1400" dirty="0">
                <a:latin typeface="Udemy Sans"/>
              </a:rPr>
              <a:t>Used to store whole numbers, positive or negative, without decimals.</a:t>
            </a:r>
          </a:p>
          <a:p>
            <a:pPr marL="0" indent="0">
              <a:buNone/>
            </a:pPr>
            <a:r>
              <a:rPr lang="en-GB" sz="1400" u="sng" dirty="0">
                <a:latin typeface="Udemy Sans"/>
              </a:rPr>
              <a:t>Float (float)</a:t>
            </a:r>
          </a:p>
          <a:p>
            <a:r>
              <a:rPr lang="en-GB" sz="1400" dirty="0">
                <a:latin typeface="Udemy Sans"/>
              </a:rPr>
              <a:t>Represents numbers with decimal points (floating-point numbers)</a:t>
            </a:r>
          </a:p>
          <a:p>
            <a:pPr marL="0" indent="0">
              <a:buNone/>
            </a:pPr>
            <a:r>
              <a:rPr lang="en-GB" sz="1400" u="sng" dirty="0">
                <a:latin typeface="Udemy Sans"/>
              </a:rPr>
              <a:t>Boolean (bool)</a:t>
            </a:r>
          </a:p>
          <a:p>
            <a:r>
              <a:rPr lang="en-GB" sz="1400" dirty="0">
                <a:latin typeface="Udemy Sans"/>
              </a:rPr>
              <a:t>Represents one of two values: True or False.</a:t>
            </a:r>
          </a:p>
          <a:p>
            <a:r>
              <a:rPr lang="en-GB" sz="1400" dirty="0">
                <a:latin typeface="Udemy Sans"/>
              </a:rPr>
              <a:t>Used for logical operations and conditional statement</a:t>
            </a:r>
          </a:p>
          <a:p>
            <a:pPr marL="0" indent="0">
              <a:buNone/>
            </a:pPr>
            <a:r>
              <a:rPr lang="en-GB" sz="1400" u="sng" dirty="0">
                <a:latin typeface="Udemy Sans"/>
              </a:rPr>
              <a:t>String (str)</a:t>
            </a:r>
          </a:p>
          <a:p>
            <a:r>
              <a:rPr lang="en-GB" sz="1400" dirty="0">
                <a:latin typeface="Udemy Sans"/>
              </a:rPr>
              <a:t>Used to store text data, represented as a sequence of Unicode characters.</a:t>
            </a: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CABC7608-273D-AE47-06AE-A95E34733131}"/>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23223528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4E8F5-C7F3-8AFB-3B2D-6F69759FB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5D44E2-9F61-6312-C4FB-140A49DD30AC}"/>
              </a:ext>
            </a:extLst>
          </p:cNvPr>
          <p:cNvSpPr>
            <a:spLocks noGrp="1"/>
          </p:cNvSpPr>
          <p:nvPr>
            <p:ph type="title"/>
          </p:nvPr>
        </p:nvSpPr>
        <p:spPr>
          <a:xfrm>
            <a:off x="-1" y="1"/>
            <a:ext cx="2900517" cy="6721472"/>
          </a:xfrm>
        </p:spPr>
        <p:txBody>
          <a:bodyPr rtlCol="0"/>
          <a:lstStyle/>
          <a:p>
            <a:pPr algn="ctr" rtl="0"/>
            <a:r>
              <a:rPr lang="en-GB" sz="3600" dirty="0"/>
              <a:t>Coding challenge</a:t>
            </a:r>
          </a:p>
        </p:txBody>
      </p:sp>
      <p:sp>
        <p:nvSpPr>
          <p:cNvPr id="4" name="Content Placeholder 3">
            <a:extLst>
              <a:ext uri="{FF2B5EF4-FFF2-40B4-BE49-F238E27FC236}">
                <a16:creationId xmlns:a16="http://schemas.microsoft.com/office/drawing/2014/main" id="{E6CF0202-E26D-FE26-A3C6-1E823637E7A8}"/>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rtl="0">
              <a:buNone/>
            </a:pPr>
            <a:r>
              <a:rPr lang="en-GB" sz="1600" u="sng" dirty="0"/>
              <a:t>BMI Calculator:</a:t>
            </a:r>
          </a:p>
          <a:p>
            <a:r>
              <a:rPr lang="en-GB" sz="1400" dirty="0">
                <a:latin typeface="Udemy Sans"/>
              </a:rPr>
              <a:t>Print the BMI of a person. Get the persons weight and height, calculate the BMI and print it to the person</a:t>
            </a:r>
          </a:p>
          <a:p>
            <a:pPr marL="0" indent="0">
              <a:buNone/>
            </a:pPr>
            <a:endParaRPr lang="en-GB" sz="1400" dirty="0">
              <a:latin typeface="Udemy Sans"/>
            </a:endParaRPr>
          </a:p>
          <a:p>
            <a:pPr marL="0" indent="0">
              <a:buNone/>
            </a:pPr>
            <a:r>
              <a:rPr lang="en-GB" sz="1600" u="sng" dirty="0"/>
              <a:t>Bill Calculator: </a:t>
            </a:r>
          </a:p>
          <a:p>
            <a:r>
              <a:rPr lang="en-GB" sz="1400" dirty="0">
                <a:latin typeface="Udemy Sans"/>
              </a:rPr>
              <a:t>Get the total bill, tip that they would like to pay, how many persons should the bill be divided amongst. Using these info, calculate the bill amount that each person has to pay. Please note that the tip can be in rupees or a percentage of the total bill amount. However would you like to keep it, its fine !</a:t>
            </a:r>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DED92B55-CB43-7B85-C7B0-0D5DC9D73526}"/>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25738948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7A5A9-B9E0-439D-6F2E-7D1FA8817A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F559F5-A404-8319-6544-4D871605B569}"/>
              </a:ext>
            </a:extLst>
          </p:cNvPr>
          <p:cNvSpPr>
            <a:spLocks noGrp="1"/>
          </p:cNvSpPr>
          <p:nvPr>
            <p:ph type="title"/>
          </p:nvPr>
        </p:nvSpPr>
        <p:spPr>
          <a:xfrm>
            <a:off x="-1" y="1"/>
            <a:ext cx="2900517" cy="6721472"/>
          </a:xfrm>
        </p:spPr>
        <p:txBody>
          <a:bodyPr rtlCol="0"/>
          <a:lstStyle/>
          <a:p>
            <a:pPr algn="ctr" rtl="0"/>
            <a:r>
              <a:rPr lang="en-GB" sz="3600" dirty="0"/>
              <a:t>Conditional operator if/else</a:t>
            </a:r>
          </a:p>
        </p:txBody>
      </p:sp>
      <p:sp>
        <p:nvSpPr>
          <p:cNvPr id="4" name="Content Placeholder 3">
            <a:extLst>
              <a:ext uri="{FF2B5EF4-FFF2-40B4-BE49-F238E27FC236}">
                <a16:creationId xmlns:a16="http://schemas.microsoft.com/office/drawing/2014/main" id="{93B2DF3A-FB0C-5DCF-9293-396BBB20A4BD}"/>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03C89E35-8710-F859-BC5E-C3D0D0D54219}"/>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3246966E-3B3F-7868-147F-570A37BA9FEC}"/>
              </a:ext>
            </a:extLst>
          </p:cNvPr>
          <p:cNvSpPr txBox="1"/>
          <p:nvPr/>
        </p:nvSpPr>
        <p:spPr>
          <a:xfrm>
            <a:off x="2969342" y="-88887"/>
            <a:ext cx="8986684" cy="11449288"/>
          </a:xfrm>
          <a:prstGeom prst="rect">
            <a:avLst/>
          </a:prstGeom>
          <a:noFill/>
        </p:spPr>
        <p:txBody>
          <a:bodyPr wrap="square">
            <a:spAutoFit/>
          </a:bodyPr>
          <a:lstStyle/>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if and else statements in Python are used for decision-making. They allow you to run different pieces of code based on whether a condition is true or false.</a:t>
            </a:r>
          </a:p>
          <a:p>
            <a:r>
              <a:rPr lang="en-GB" u="sng" dirty="0">
                <a:solidFill>
                  <a:schemeClr val="bg1"/>
                </a:solidFill>
              </a:rPr>
              <a:t>Syntax:</a:t>
            </a:r>
          </a:p>
          <a:p>
            <a:r>
              <a:rPr lang="en-GB" dirty="0">
                <a:solidFill>
                  <a:schemeClr val="bg1"/>
                </a:solidFill>
              </a:rPr>
              <a:t>if condition:</a:t>
            </a:r>
          </a:p>
          <a:p>
            <a:r>
              <a:rPr lang="en-GB" dirty="0">
                <a:solidFill>
                  <a:schemeClr val="bg1"/>
                </a:solidFill>
              </a:rPr>
              <a:t>    # code to execute if the condition is true</a:t>
            </a:r>
          </a:p>
          <a:p>
            <a:r>
              <a:rPr lang="en-GB" dirty="0">
                <a:solidFill>
                  <a:schemeClr val="bg1"/>
                </a:solidFill>
              </a:rPr>
              <a:t>else:</a:t>
            </a:r>
          </a:p>
          <a:p>
            <a:r>
              <a:rPr lang="en-GB" dirty="0">
                <a:solidFill>
                  <a:schemeClr val="bg1"/>
                </a:solidFill>
              </a:rPr>
              <a:t>    # code to execute if the condition is false</a:t>
            </a:r>
          </a:p>
          <a:p>
            <a:endParaRPr lang="en-GB" dirty="0">
              <a:solidFill>
                <a:schemeClr val="bg1"/>
              </a:solidFill>
            </a:endParaRPr>
          </a:p>
          <a:p>
            <a:r>
              <a:rPr lang="en-GB" dirty="0">
                <a:solidFill>
                  <a:schemeClr val="bg1"/>
                </a:solidFill>
              </a:rPr>
              <a:t>temperature = 30</a:t>
            </a:r>
          </a:p>
          <a:p>
            <a:r>
              <a:rPr lang="en-GB" dirty="0">
                <a:solidFill>
                  <a:schemeClr val="bg1"/>
                </a:solidFill>
              </a:rPr>
              <a:t>if temperature &gt; 25:</a:t>
            </a:r>
          </a:p>
          <a:p>
            <a:r>
              <a:rPr lang="en-GB" dirty="0">
                <a:solidFill>
                  <a:schemeClr val="bg1"/>
                </a:solidFill>
              </a:rPr>
              <a:t>    print("It's hot outside!")</a:t>
            </a:r>
          </a:p>
          <a:p>
            <a:r>
              <a:rPr lang="en-GB" dirty="0">
                <a:solidFill>
                  <a:schemeClr val="bg1"/>
                </a:solidFill>
              </a:rPr>
              <a:t>else:</a:t>
            </a:r>
          </a:p>
          <a:p>
            <a:r>
              <a:rPr lang="en-GB" dirty="0">
                <a:solidFill>
                  <a:schemeClr val="bg1"/>
                </a:solidFill>
              </a:rPr>
              <a:t>    print("It's not too hot.")</a:t>
            </a:r>
          </a:p>
          <a:p>
            <a:endParaRPr lang="en-GB" dirty="0">
              <a:solidFill>
                <a:schemeClr val="bg1"/>
              </a:solidFill>
            </a:endParaRPr>
          </a:p>
          <a:p>
            <a:r>
              <a:rPr lang="en-GB" dirty="0">
                <a:solidFill>
                  <a:schemeClr val="bg1"/>
                </a:solidFill>
              </a:rPr>
              <a:t>temperature = 15</a:t>
            </a:r>
          </a:p>
          <a:p>
            <a:r>
              <a:rPr lang="en-GB" dirty="0">
                <a:solidFill>
                  <a:schemeClr val="bg1"/>
                </a:solidFill>
              </a:rPr>
              <a:t>if temperature &gt; 25:</a:t>
            </a:r>
          </a:p>
          <a:p>
            <a:r>
              <a:rPr lang="en-GB" dirty="0">
                <a:solidFill>
                  <a:schemeClr val="bg1"/>
                </a:solidFill>
              </a:rPr>
              <a:t>    print("It's hot outside!")</a:t>
            </a:r>
          </a:p>
          <a:p>
            <a:r>
              <a:rPr lang="en-GB" dirty="0" err="1">
                <a:solidFill>
                  <a:schemeClr val="bg1"/>
                </a:solidFill>
              </a:rPr>
              <a:t>elif</a:t>
            </a:r>
            <a:r>
              <a:rPr lang="en-GB" dirty="0">
                <a:solidFill>
                  <a:schemeClr val="bg1"/>
                </a:solidFill>
              </a:rPr>
              <a:t> temperature &gt; 15:</a:t>
            </a:r>
          </a:p>
          <a:p>
            <a:r>
              <a:rPr lang="en-GB" dirty="0">
                <a:solidFill>
                  <a:schemeClr val="bg1"/>
                </a:solidFill>
              </a:rPr>
              <a:t>    print("It's warm outside.")</a:t>
            </a:r>
          </a:p>
          <a:p>
            <a:r>
              <a:rPr lang="en-GB" dirty="0">
                <a:solidFill>
                  <a:schemeClr val="bg1"/>
                </a:solidFill>
              </a:rPr>
              <a:t>else:</a:t>
            </a:r>
          </a:p>
          <a:p>
            <a:r>
              <a:rPr lang="en-GB" dirty="0">
                <a:solidFill>
                  <a:schemeClr val="bg1"/>
                </a:solidFill>
              </a:rPr>
              <a:t>    print("It's cold outside!")</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3512228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37DD2-A98D-EA3D-7079-6838C54C9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9C73C1-2C1B-6CAD-F486-2ED9FA2DA80C}"/>
              </a:ext>
            </a:extLst>
          </p:cNvPr>
          <p:cNvSpPr>
            <a:spLocks noGrp="1"/>
          </p:cNvSpPr>
          <p:nvPr>
            <p:ph type="title"/>
          </p:nvPr>
        </p:nvSpPr>
        <p:spPr>
          <a:xfrm>
            <a:off x="-1" y="1"/>
            <a:ext cx="2900517" cy="6721472"/>
          </a:xfrm>
        </p:spPr>
        <p:txBody>
          <a:bodyPr rtlCol="0"/>
          <a:lstStyle/>
          <a:p>
            <a:pPr algn="ctr" rtl="0"/>
            <a:r>
              <a:rPr lang="en-GB" sz="3600" dirty="0"/>
              <a:t>Modulo Operator</a:t>
            </a:r>
          </a:p>
        </p:txBody>
      </p:sp>
      <p:sp>
        <p:nvSpPr>
          <p:cNvPr id="4" name="Content Placeholder 3">
            <a:extLst>
              <a:ext uri="{FF2B5EF4-FFF2-40B4-BE49-F238E27FC236}">
                <a16:creationId xmlns:a16="http://schemas.microsoft.com/office/drawing/2014/main" id="{B813C25D-907F-F3A0-9135-6C0F2A9EEBA8}"/>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14469A34-8F3F-BB89-88A4-D0A8803A17EB}"/>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7E578C18-504A-FFF1-BC25-0353E42DE1E4}"/>
              </a:ext>
            </a:extLst>
          </p:cNvPr>
          <p:cNvSpPr txBox="1"/>
          <p:nvPr/>
        </p:nvSpPr>
        <p:spPr>
          <a:xfrm>
            <a:off x="2969342" y="-88887"/>
            <a:ext cx="8986684" cy="10064294"/>
          </a:xfrm>
          <a:prstGeom prst="rect">
            <a:avLst/>
          </a:prstGeom>
          <a:noFill/>
        </p:spPr>
        <p:txBody>
          <a:bodyPr wrap="square">
            <a:spAutoFit/>
          </a:bodyPr>
          <a:lstStyle/>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modulo operator in Python is represented by the % symbol. It is used to find the remainder when one number is divided by another.</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result = a % b</a:t>
            </a:r>
          </a:p>
          <a:p>
            <a:pPr marL="285750" indent="-285750">
              <a:buFont typeface="Arial" panose="020B0604020202020204" pitchFamily="34" charset="0"/>
              <a:buChar char="•"/>
            </a:pPr>
            <a:r>
              <a:rPr lang="en-GB" dirty="0">
                <a:solidFill>
                  <a:schemeClr val="bg1"/>
                </a:solidFill>
              </a:rPr>
              <a:t>The modulo operator returns the remainder when the left operand is divided by the right operand.</a:t>
            </a:r>
          </a:p>
          <a:p>
            <a:pPr marL="285750" indent="-285750">
              <a:buFont typeface="Arial" panose="020B0604020202020204" pitchFamily="34" charset="0"/>
              <a:buChar char="•"/>
            </a:pPr>
            <a:r>
              <a:rPr lang="en-GB" dirty="0">
                <a:solidFill>
                  <a:schemeClr val="bg1"/>
                </a:solidFill>
              </a:rPr>
              <a:t>print(10 % 3)  # Output: 1, because 10 divided by 3 is 3 with a remainder of 1</a:t>
            </a:r>
          </a:p>
          <a:p>
            <a:pPr marL="285750" indent="-285750">
              <a:buFont typeface="Arial" panose="020B0604020202020204" pitchFamily="34" charset="0"/>
              <a:buChar char="•"/>
            </a:pPr>
            <a:r>
              <a:rPr lang="en-GB" dirty="0">
                <a:solidFill>
                  <a:schemeClr val="bg1"/>
                </a:solidFill>
              </a:rPr>
              <a:t>print(20 % 4)  # Output: 0, because 20 divided by 4 is exactly 5 with no remainder</a:t>
            </a:r>
          </a:p>
          <a:p>
            <a:pPr marL="285750" indent="-285750">
              <a:buFont typeface="Arial" panose="020B0604020202020204" pitchFamily="34" charset="0"/>
              <a:buChar char="•"/>
            </a:pPr>
            <a:r>
              <a:rPr lang="en-GB" dirty="0">
                <a:solidFill>
                  <a:schemeClr val="bg1"/>
                </a:solidFill>
              </a:rPr>
              <a:t>print(15 % 6)  # Output: 3, because 15 divided by 6 is 2 with a remainder of 3</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err="1">
                <a:solidFill>
                  <a:schemeClr val="bg1"/>
                </a:solidFill>
              </a:rPr>
              <a:t>num</a:t>
            </a:r>
            <a:r>
              <a:rPr lang="en-GB" dirty="0">
                <a:solidFill>
                  <a:schemeClr val="bg1"/>
                </a:solidFill>
              </a:rPr>
              <a:t> = 7</a:t>
            </a:r>
          </a:p>
          <a:p>
            <a:pPr marL="285750" indent="-285750">
              <a:buFont typeface="Arial" panose="020B0604020202020204" pitchFamily="34" charset="0"/>
              <a:buChar char="•"/>
            </a:pPr>
            <a:r>
              <a:rPr lang="en-GB" dirty="0">
                <a:solidFill>
                  <a:schemeClr val="bg1"/>
                </a:solidFill>
              </a:rPr>
              <a:t>if </a:t>
            </a:r>
            <a:r>
              <a:rPr lang="en-GB" dirty="0" err="1">
                <a:solidFill>
                  <a:schemeClr val="bg1"/>
                </a:solidFill>
              </a:rPr>
              <a:t>num</a:t>
            </a:r>
            <a:r>
              <a:rPr lang="en-GB" dirty="0">
                <a:solidFill>
                  <a:schemeClr val="bg1"/>
                </a:solidFill>
              </a:rPr>
              <a:t> % 2 == 0:</a:t>
            </a:r>
          </a:p>
          <a:p>
            <a:pPr marL="285750" indent="-285750">
              <a:buFont typeface="Arial" panose="020B0604020202020204" pitchFamily="34" charset="0"/>
              <a:buChar char="•"/>
            </a:pPr>
            <a:r>
              <a:rPr lang="en-GB" dirty="0">
                <a:solidFill>
                  <a:schemeClr val="bg1"/>
                </a:solidFill>
              </a:rPr>
              <a:t>    print("Even")</a:t>
            </a:r>
          </a:p>
          <a:p>
            <a:pPr marL="285750" indent="-285750">
              <a:buFont typeface="Arial" panose="020B0604020202020204" pitchFamily="34" charset="0"/>
              <a:buChar char="•"/>
            </a:pPr>
            <a:r>
              <a:rPr lang="en-GB" dirty="0">
                <a:solidFill>
                  <a:schemeClr val="bg1"/>
                </a:solidFill>
              </a:rPr>
              <a:t>else:</a:t>
            </a:r>
          </a:p>
          <a:p>
            <a:pPr marL="285750" indent="-285750">
              <a:buFont typeface="Arial" panose="020B0604020202020204" pitchFamily="34" charset="0"/>
              <a:buChar char="•"/>
            </a:pPr>
            <a:r>
              <a:rPr lang="en-GB" dirty="0">
                <a:solidFill>
                  <a:schemeClr val="bg1"/>
                </a:solidFill>
              </a:rPr>
              <a:t>    print("Odd")</a:t>
            </a:r>
          </a:p>
          <a:p>
            <a:pPr marL="285750" indent="-285750">
              <a:buFont typeface="Arial" panose="020B0604020202020204" pitchFamily="34" charset="0"/>
              <a:buChar char="•"/>
            </a:pPr>
            <a:r>
              <a:rPr lang="en-GB" dirty="0">
                <a:solidFill>
                  <a:schemeClr val="bg1"/>
                </a:solidFill>
              </a:rPr>
              <a:t># Output: "Odd"</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5483349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67968-9895-5154-836B-A3E9196F6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D6C58-DEC1-EDC4-DF6B-2A8F04C463D8}"/>
              </a:ext>
            </a:extLst>
          </p:cNvPr>
          <p:cNvSpPr>
            <a:spLocks noGrp="1"/>
          </p:cNvSpPr>
          <p:nvPr>
            <p:ph type="title"/>
          </p:nvPr>
        </p:nvSpPr>
        <p:spPr>
          <a:xfrm>
            <a:off x="-1" y="1"/>
            <a:ext cx="2900517" cy="6721472"/>
          </a:xfrm>
        </p:spPr>
        <p:txBody>
          <a:bodyPr rtlCol="0"/>
          <a:lstStyle/>
          <a:p>
            <a:pPr algn="ctr" rtl="0"/>
            <a:r>
              <a:rPr lang="en-GB" sz="3600" dirty="0"/>
              <a:t>Comparison Operators</a:t>
            </a:r>
          </a:p>
        </p:txBody>
      </p:sp>
      <p:sp>
        <p:nvSpPr>
          <p:cNvPr id="4" name="Content Placeholder 3">
            <a:extLst>
              <a:ext uri="{FF2B5EF4-FFF2-40B4-BE49-F238E27FC236}">
                <a16:creationId xmlns:a16="http://schemas.microsoft.com/office/drawing/2014/main" id="{417A4A24-8B9F-1578-6055-E03315D9F42F}"/>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AAC97285-8470-55A4-C63C-65B5B8B92A9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46ED61C7-5EA7-0640-9EB9-EF4C6D414952}"/>
              </a:ext>
            </a:extLst>
          </p:cNvPr>
          <p:cNvSpPr txBox="1"/>
          <p:nvPr/>
        </p:nvSpPr>
        <p:spPr>
          <a:xfrm>
            <a:off x="2900516" y="136527"/>
            <a:ext cx="8986684" cy="9233297"/>
          </a:xfrm>
          <a:prstGeom prst="rect">
            <a:avLst/>
          </a:prstGeom>
          <a:noFill/>
        </p:spPr>
        <p:txBody>
          <a:bodyPr wrap="square">
            <a:spAutoFit/>
          </a:bodyPr>
          <a:lstStyle/>
          <a:p>
            <a:endParaRPr lang="en-GB" dirty="0">
              <a:solidFill>
                <a:schemeClr val="bg1"/>
              </a:solidFill>
            </a:endParaRPr>
          </a:p>
          <a:p>
            <a:r>
              <a:rPr lang="en-GB" dirty="0">
                <a:solidFill>
                  <a:schemeClr val="bg1"/>
                </a:solidFill>
              </a:rPr>
              <a:t>==        --  equality</a:t>
            </a:r>
          </a:p>
          <a:p>
            <a:r>
              <a:rPr lang="en-GB" dirty="0">
                <a:solidFill>
                  <a:schemeClr val="bg1"/>
                </a:solidFill>
              </a:rPr>
              <a:t>!=         -- Not equal to</a:t>
            </a:r>
          </a:p>
          <a:p>
            <a:r>
              <a:rPr lang="en-GB" dirty="0">
                <a:solidFill>
                  <a:schemeClr val="bg1"/>
                </a:solidFill>
              </a:rPr>
              <a:t>&gt;           -- greater than</a:t>
            </a:r>
          </a:p>
          <a:p>
            <a:r>
              <a:rPr lang="en-GB" dirty="0">
                <a:solidFill>
                  <a:schemeClr val="bg1"/>
                </a:solidFill>
              </a:rPr>
              <a:t>&gt;=         -- greater than or equal to</a:t>
            </a:r>
          </a:p>
          <a:p>
            <a:r>
              <a:rPr lang="en-GB" dirty="0">
                <a:solidFill>
                  <a:schemeClr val="bg1"/>
                </a:solidFill>
              </a:rPr>
              <a:t>&lt;           -- less than</a:t>
            </a:r>
          </a:p>
          <a:p>
            <a:r>
              <a:rPr lang="en-GB" dirty="0">
                <a:solidFill>
                  <a:schemeClr val="bg1"/>
                </a:solidFill>
              </a:rPr>
              <a:t>&lt; =        -- less than or equal to </a:t>
            </a:r>
          </a:p>
          <a:p>
            <a:r>
              <a:rPr lang="en-GB" dirty="0">
                <a:solidFill>
                  <a:schemeClr val="bg1"/>
                </a:solidFill>
              </a:rPr>
              <a:t>Chaining comparisons</a:t>
            </a:r>
          </a:p>
          <a:p>
            <a:endParaRPr lang="en-GB" dirty="0">
              <a:solidFill>
                <a:schemeClr val="bg1"/>
              </a:solidFill>
            </a:endParaRPr>
          </a:p>
          <a:p>
            <a:r>
              <a:rPr lang="en-GB" dirty="0">
                <a:solidFill>
                  <a:schemeClr val="bg1"/>
                </a:solidFill>
              </a:rPr>
              <a:t>=    -- assignment</a:t>
            </a:r>
          </a:p>
          <a:p>
            <a:endParaRPr lang="en-GB" dirty="0">
              <a:solidFill>
                <a:schemeClr val="bg1"/>
              </a:solidFill>
            </a:endParaRPr>
          </a:p>
          <a:p>
            <a:r>
              <a:rPr lang="en-GB" dirty="0">
                <a:solidFill>
                  <a:schemeClr val="bg1"/>
                </a:solidFill>
              </a:rPr>
              <a:t>  a = 5</a:t>
            </a:r>
          </a:p>
          <a:p>
            <a:r>
              <a:rPr lang="en-GB" dirty="0">
                <a:solidFill>
                  <a:schemeClr val="bg1"/>
                </a:solidFill>
              </a:rPr>
              <a:t> a == 5 </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7225631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5D0B1-AE61-2AF2-8455-6F574EEE91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A5479-C904-4CF2-F2D8-166EF9015B2E}"/>
              </a:ext>
            </a:extLst>
          </p:cNvPr>
          <p:cNvSpPr>
            <a:spLocks noGrp="1"/>
          </p:cNvSpPr>
          <p:nvPr>
            <p:ph type="title"/>
          </p:nvPr>
        </p:nvSpPr>
        <p:spPr>
          <a:xfrm>
            <a:off x="-1" y="1"/>
            <a:ext cx="2900517" cy="6721472"/>
          </a:xfrm>
        </p:spPr>
        <p:txBody>
          <a:bodyPr rtlCol="0"/>
          <a:lstStyle/>
          <a:p>
            <a:pPr algn="ctr" rtl="0"/>
            <a:r>
              <a:rPr lang="en-GB" sz="3600" dirty="0"/>
              <a:t>Treasure Island Project</a:t>
            </a:r>
          </a:p>
        </p:txBody>
      </p:sp>
      <p:sp>
        <p:nvSpPr>
          <p:cNvPr id="4" name="Content Placeholder 3">
            <a:extLst>
              <a:ext uri="{FF2B5EF4-FFF2-40B4-BE49-F238E27FC236}">
                <a16:creationId xmlns:a16="http://schemas.microsoft.com/office/drawing/2014/main" id="{5EE4FA83-023A-EC74-6834-19163BD61A98}"/>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C54F6A41-A27A-21C0-9620-984BF0D9942C}"/>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5B9FC7AB-3686-5949-D724-9CE4EBB317FD}"/>
              </a:ext>
            </a:extLst>
          </p:cNvPr>
          <p:cNvSpPr txBox="1"/>
          <p:nvPr/>
        </p:nvSpPr>
        <p:spPr>
          <a:xfrm>
            <a:off x="2900516" y="136527"/>
            <a:ext cx="8986684" cy="5909310"/>
          </a:xfrm>
          <a:prstGeom prst="rect">
            <a:avLst/>
          </a:prstGeom>
          <a:noFill/>
        </p:spPr>
        <p:txBody>
          <a:bodyPr wrap="square">
            <a:spAutoFit/>
          </a:bodyPr>
          <a:lstStyle/>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pic>
        <p:nvPicPr>
          <p:cNvPr id="5" name="Picture 4">
            <a:extLst>
              <a:ext uri="{FF2B5EF4-FFF2-40B4-BE49-F238E27FC236}">
                <a16:creationId xmlns:a16="http://schemas.microsoft.com/office/drawing/2014/main" id="{54528522-6BF8-0B66-21A6-1D1E06C14A54}"/>
              </a:ext>
            </a:extLst>
          </p:cNvPr>
          <p:cNvPicPr>
            <a:picLocks noChangeAspect="1"/>
          </p:cNvPicPr>
          <p:nvPr/>
        </p:nvPicPr>
        <p:blipFill>
          <a:blip r:embed="rId3"/>
          <a:stretch>
            <a:fillRect/>
          </a:stretch>
        </p:blipFill>
        <p:spPr>
          <a:xfrm>
            <a:off x="2900516" y="-1"/>
            <a:ext cx="9291484" cy="6707921"/>
          </a:xfrm>
          <a:prstGeom prst="rect">
            <a:avLst/>
          </a:prstGeom>
        </p:spPr>
      </p:pic>
    </p:spTree>
    <p:extLst>
      <p:ext uri="{BB962C8B-B14F-4D97-AF65-F5344CB8AC3E}">
        <p14:creationId xmlns:p14="http://schemas.microsoft.com/office/powerpoint/2010/main" val="15260387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BC61D-96B6-2A67-C935-DDD3A8FF8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7A687-0B07-A3F6-7264-FD529E04CAEB}"/>
              </a:ext>
            </a:extLst>
          </p:cNvPr>
          <p:cNvSpPr>
            <a:spLocks noGrp="1"/>
          </p:cNvSpPr>
          <p:nvPr>
            <p:ph type="title"/>
          </p:nvPr>
        </p:nvSpPr>
        <p:spPr>
          <a:xfrm>
            <a:off x="-1" y="1"/>
            <a:ext cx="3392130" cy="6721472"/>
          </a:xfrm>
        </p:spPr>
        <p:txBody>
          <a:bodyPr rtlCol="0"/>
          <a:lstStyle/>
          <a:p>
            <a:pPr algn="ctr" rtl="0"/>
            <a:r>
              <a:rPr lang="en-GB" sz="3600" dirty="0"/>
              <a:t>Randomisation</a:t>
            </a:r>
          </a:p>
        </p:txBody>
      </p:sp>
      <p:sp>
        <p:nvSpPr>
          <p:cNvPr id="4" name="Content Placeholder 3">
            <a:extLst>
              <a:ext uri="{FF2B5EF4-FFF2-40B4-BE49-F238E27FC236}">
                <a16:creationId xmlns:a16="http://schemas.microsoft.com/office/drawing/2014/main" id="{44D2FC50-72D1-00FA-073D-022F1E7844FF}"/>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B436ED7C-6A99-086F-805F-69F678CFBAA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FCB5F812-9406-C204-0341-79D793E0FAA4}"/>
              </a:ext>
            </a:extLst>
          </p:cNvPr>
          <p:cNvSpPr txBox="1"/>
          <p:nvPr/>
        </p:nvSpPr>
        <p:spPr>
          <a:xfrm>
            <a:off x="3392129" y="136527"/>
            <a:ext cx="8495071" cy="7571303"/>
          </a:xfrm>
          <a:prstGeom prst="rect">
            <a:avLst/>
          </a:prstGeom>
          <a:noFill/>
        </p:spPr>
        <p:txBody>
          <a:bodyPr wrap="square">
            <a:spAutoFit/>
          </a:bodyPr>
          <a:lstStyle/>
          <a:p>
            <a:endParaRPr lang="en-GB" dirty="0">
              <a:solidFill>
                <a:schemeClr val="bg1"/>
              </a:solidFill>
            </a:endParaRPr>
          </a:p>
          <a:p>
            <a:r>
              <a:rPr lang="en-GB" dirty="0">
                <a:solidFill>
                  <a:schemeClr val="bg1"/>
                </a:solidFill>
              </a:rPr>
              <a:t>Random Pseudo number</a:t>
            </a:r>
          </a:p>
          <a:p>
            <a:r>
              <a:rPr lang="en-GB" dirty="0">
                <a:solidFill>
                  <a:schemeClr val="bg1"/>
                </a:solidFill>
              </a:rPr>
              <a:t>Mersenne Twister </a:t>
            </a:r>
          </a:p>
          <a:p>
            <a:endParaRPr lang="en-GB" dirty="0">
              <a:solidFill>
                <a:schemeClr val="bg1"/>
              </a:solidFill>
            </a:endParaRPr>
          </a:p>
          <a:p>
            <a:r>
              <a:rPr lang="en-GB" dirty="0">
                <a:solidFill>
                  <a:schemeClr val="bg1"/>
                </a:solidFill>
              </a:rPr>
              <a:t>Python:</a:t>
            </a:r>
          </a:p>
          <a:p>
            <a:r>
              <a:rPr lang="en-GB" u="sng" dirty="0">
                <a:solidFill>
                  <a:schemeClr val="bg1"/>
                </a:solidFill>
              </a:rPr>
              <a:t>Random module</a:t>
            </a:r>
          </a:p>
          <a:p>
            <a:r>
              <a:rPr lang="en-GB" dirty="0" err="1">
                <a:solidFill>
                  <a:schemeClr val="bg1"/>
                </a:solidFill>
              </a:rPr>
              <a:t>Random.randint</a:t>
            </a:r>
            <a:endParaRPr lang="en-GB" dirty="0">
              <a:solidFill>
                <a:schemeClr val="bg1"/>
              </a:solidFill>
            </a:endParaRPr>
          </a:p>
          <a:p>
            <a:r>
              <a:rPr lang="en-GB" dirty="0" err="1">
                <a:solidFill>
                  <a:schemeClr val="bg1"/>
                </a:solidFill>
              </a:rPr>
              <a:t>Random.random</a:t>
            </a:r>
            <a:endParaRPr lang="en-GB" dirty="0">
              <a:solidFill>
                <a:schemeClr val="bg1"/>
              </a:solidFill>
            </a:endParaRPr>
          </a:p>
          <a:p>
            <a:r>
              <a:rPr lang="en-GB" dirty="0" err="1">
                <a:solidFill>
                  <a:schemeClr val="bg1"/>
                </a:solidFill>
              </a:rPr>
              <a:t>Random.uniform</a:t>
            </a:r>
            <a:endParaRPr lang="en-GB" dirty="0">
              <a:solidFill>
                <a:schemeClr val="bg1"/>
              </a:solidFill>
            </a:endParaRPr>
          </a:p>
          <a:p>
            <a:endParaRPr lang="en-GB" dirty="0">
              <a:solidFill>
                <a:schemeClr val="bg1"/>
              </a:solidFill>
            </a:endParaRPr>
          </a:p>
          <a:p>
            <a:r>
              <a:rPr lang="en-GB" dirty="0">
                <a:solidFill>
                  <a:schemeClr val="bg1"/>
                </a:solidFill>
              </a:rPr>
              <a:t>Heads or Tails  using Random Generator</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061312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21FEA-4DA4-E0F3-5A6E-6484E2728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22CD80-2BA7-9B87-43DE-68BEAACA92D4}"/>
              </a:ext>
            </a:extLst>
          </p:cNvPr>
          <p:cNvSpPr>
            <a:spLocks noGrp="1"/>
          </p:cNvSpPr>
          <p:nvPr>
            <p:ph type="title"/>
          </p:nvPr>
        </p:nvSpPr>
        <p:spPr>
          <a:xfrm>
            <a:off x="-1" y="1"/>
            <a:ext cx="3392130" cy="6721472"/>
          </a:xfrm>
        </p:spPr>
        <p:txBody>
          <a:bodyPr rtlCol="0"/>
          <a:lstStyle/>
          <a:p>
            <a:pPr algn="ctr" rtl="0"/>
            <a:r>
              <a:rPr lang="en-GB" sz="3600" dirty="0"/>
              <a:t>Lists</a:t>
            </a:r>
          </a:p>
        </p:txBody>
      </p:sp>
      <p:sp>
        <p:nvSpPr>
          <p:cNvPr id="4" name="Content Placeholder 3">
            <a:extLst>
              <a:ext uri="{FF2B5EF4-FFF2-40B4-BE49-F238E27FC236}">
                <a16:creationId xmlns:a16="http://schemas.microsoft.com/office/drawing/2014/main" id="{254832B3-1895-512F-1A31-FAF3C5113A3A}"/>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54F9D89F-5D3A-1674-17BD-4FB440C6E62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389186AE-628C-DBD2-3973-DAB6BA1DBB40}"/>
              </a:ext>
            </a:extLst>
          </p:cNvPr>
          <p:cNvSpPr txBox="1"/>
          <p:nvPr/>
        </p:nvSpPr>
        <p:spPr>
          <a:xfrm>
            <a:off x="3392129" y="136527"/>
            <a:ext cx="8495071" cy="9787295"/>
          </a:xfrm>
          <a:prstGeom prst="rect">
            <a:avLst/>
          </a:prstGeom>
          <a:noFill/>
        </p:spPr>
        <p:txBody>
          <a:bodyPr wrap="square">
            <a:spAutoFit/>
          </a:bodyPr>
          <a:lstStyle/>
          <a:p>
            <a:endParaRPr lang="en-GB" dirty="0">
              <a:solidFill>
                <a:schemeClr val="bg1"/>
              </a:solidFill>
            </a:endParaRPr>
          </a:p>
          <a:p>
            <a:r>
              <a:rPr lang="en-GB" dirty="0">
                <a:solidFill>
                  <a:schemeClr val="bg1"/>
                </a:solidFill>
              </a:rPr>
              <a:t>Data, data, data, data …</a:t>
            </a:r>
          </a:p>
          <a:p>
            <a:endParaRPr lang="en-GB" dirty="0">
              <a:solidFill>
                <a:schemeClr val="bg1"/>
              </a:solidFill>
            </a:endParaRPr>
          </a:p>
          <a:p>
            <a:r>
              <a:rPr lang="en-GB" u="sng" dirty="0">
                <a:solidFill>
                  <a:schemeClr val="bg1"/>
                </a:solidFill>
              </a:rPr>
              <a:t>What is a list?</a:t>
            </a:r>
          </a:p>
          <a:p>
            <a:pPr marL="285750" indent="-285750">
              <a:buFont typeface="Arial" panose="020B0604020202020204" pitchFamily="34" charset="0"/>
              <a:buChar char="•"/>
            </a:pPr>
            <a:r>
              <a:rPr lang="en-GB" dirty="0">
                <a:solidFill>
                  <a:schemeClr val="bg1"/>
                </a:solidFill>
              </a:rPr>
              <a:t>A list in Python is a collection of items (also called elements) that are ordered and mutable. Lists are versatile and widely used in Python due to their ability to store multiple data types, including other lists.</a:t>
            </a:r>
          </a:p>
          <a:p>
            <a:endParaRPr lang="en-GB" dirty="0">
              <a:solidFill>
                <a:schemeClr val="bg1"/>
              </a:solidFill>
            </a:endParaRPr>
          </a:p>
          <a:p>
            <a:r>
              <a:rPr lang="en-GB" u="sng" dirty="0">
                <a:solidFill>
                  <a:schemeClr val="bg1"/>
                </a:solidFill>
              </a:rPr>
              <a:t>Key Features of Lists:</a:t>
            </a:r>
          </a:p>
          <a:p>
            <a:pPr marL="285750" indent="-285750">
              <a:buFont typeface="Arial" panose="020B0604020202020204" pitchFamily="34" charset="0"/>
              <a:buChar char="•"/>
            </a:pPr>
            <a:r>
              <a:rPr lang="en-GB" dirty="0">
                <a:solidFill>
                  <a:schemeClr val="bg1"/>
                </a:solidFill>
              </a:rPr>
              <a:t>Ordered: Elements in a list have a specific order and can be accessed using their index.</a:t>
            </a:r>
          </a:p>
          <a:p>
            <a:pPr marL="285750" indent="-285750">
              <a:buFont typeface="Arial" panose="020B0604020202020204" pitchFamily="34" charset="0"/>
              <a:buChar char="•"/>
            </a:pPr>
            <a:r>
              <a:rPr lang="en-GB" dirty="0">
                <a:solidFill>
                  <a:schemeClr val="bg1"/>
                </a:solidFill>
              </a:rPr>
              <a:t>Mutable: You can change the content of a list (add, remove, or modify elements).</a:t>
            </a:r>
          </a:p>
          <a:p>
            <a:pPr marL="285750" indent="-285750">
              <a:buFont typeface="Arial" panose="020B0604020202020204" pitchFamily="34" charset="0"/>
              <a:buChar char="•"/>
            </a:pPr>
            <a:r>
              <a:rPr lang="en-GB" dirty="0">
                <a:solidFill>
                  <a:schemeClr val="bg1"/>
                </a:solidFill>
              </a:rPr>
              <a:t>Heterogeneous: A single list can contain elements of different types (integers, strings, floats, other lists, etc.).</a:t>
            </a:r>
          </a:p>
          <a:p>
            <a:pPr marL="285750" indent="-285750">
              <a:buFont typeface="Arial" panose="020B0604020202020204" pitchFamily="34" charset="0"/>
              <a:buChar char="•"/>
            </a:pPr>
            <a:r>
              <a:rPr lang="en-GB" dirty="0">
                <a:solidFill>
                  <a:schemeClr val="bg1"/>
                </a:solidFill>
              </a:rPr>
              <a:t>Dynamic: Lists can grow or shrink as elements are added or removed.</a:t>
            </a:r>
          </a:p>
          <a:p>
            <a:endParaRPr lang="en-GB" dirty="0">
              <a:solidFill>
                <a:schemeClr val="bg1"/>
              </a:solidFill>
            </a:endParaRPr>
          </a:p>
          <a:p>
            <a:r>
              <a:rPr lang="en-GB" dirty="0">
                <a:solidFill>
                  <a:schemeClr val="bg1"/>
                </a:solidFill>
              </a:rPr>
              <a:t>Creating a list</a:t>
            </a:r>
          </a:p>
          <a:p>
            <a:r>
              <a:rPr lang="en-GB" u="sng" dirty="0">
                <a:solidFill>
                  <a:schemeClr val="bg1"/>
                </a:solidFill>
              </a:rPr>
              <a:t>Common Operations</a:t>
            </a:r>
          </a:p>
          <a:p>
            <a:pPr marL="285750" indent="-285750">
              <a:buFont typeface="Arial" panose="020B0604020202020204" pitchFamily="34" charset="0"/>
              <a:buChar char="•"/>
            </a:pPr>
            <a:r>
              <a:rPr lang="en-GB" dirty="0">
                <a:solidFill>
                  <a:schemeClr val="bg1"/>
                </a:solidFill>
              </a:rPr>
              <a:t>   </a:t>
            </a:r>
            <a:r>
              <a:rPr lang="en-GB" b="1" dirty="0">
                <a:solidFill>
                  <a:schemeClr val="bg1"/>
                </a:solidFill>
              </a:rPr>
              <a:t>Accessing Elements</a:t>
            </a:r>
            <a:endParaRPr lang="en-GB" dirty="0">
              <a:solidFill>
                <a:schemeClr val="bg1"/>
              </a:solidFill>
            </a:endParaRPr>
          </a:p>
          <a:p>
            <a:pPr marL="285750" indent="-285750">
              <a:buFont typeface="Arial" panose="020B0604020202020204" pitchFamily="34" charset="0"/>
              <a:buChar char="•"/>
            </a:pPr>
            <a:r>
              <a:rPr lang="en-GB" dirty="0">
                <a:solidFill>
                  <a:schemeClr val="bg1"/>
                </a:solidFill>
              </a:rPr>
              <a:t>   </a:t>
            </a:r>
            <a:r>
              <a:rPr lang="en-GB" b="1" dirty="0">
                <a:solidFill>
                  <a:schemeClr val="bg1"/>
                </a:solidFill>
              </a:rPr>
              <a:t>Slicing</a:t>
            </a:r>
          </a:p>
          <a:p>
            <a:pPr marL="285750" indent="-285750">
              <a:buFont typeface="Arial" panose="020B0604020202020204" pitchFamily="34" charset="0"/>
              <a:buChar char="•"/>
            </a:pPr>
            <a:r>
              <a:rPr lang="en-GB" b="1" dirty="0">
                <a:solidFill>
                  <a:schemeClr val="bg1"/>
                </a:solidFill>
              </a:rPr>
              <a:t>   Modifying Lists</a:t>
            </a:r>
          </a:p>
          <a:p>
            <a:pPr marL="285750" indent="-285750">
              <a:buFont typeface="Arial" panose="020B0604020202020204" pitchFamily="34" charset="0"/>
              <a:buChar char="•"/>
            </a:pPr>
            <a:r>
              <a:rPr lang="en-GB" b="1" dirty="0">
                <a:solidFill>
                  <a:schemeClr val="bg1"/>
                </a:solidFill>
              </a:rPr>
              <a:t>   Adding Elements</a:t>
            </a:r>
          </a:p>
          <a:p>
            <a:pPr marL="285750" indent="-285750">
              <a:buFont typeface="Arial" panose="020B0604020202020204" pitchFamily="34" charset="0"/>
              <a:buChar char="•"/>
            </a:pPr>
            <a:r>
              <a:rPr lang="en-GB" b="1" dirty="0">
                <a:solidFill>
                  <a:schemeClr val="bg1"/>
                </a:solidFill>
              </a:rPr>
              <a:t>   Removing Elements</a:t>
            </a:r>
          </a:p>
          <a:p>
            <a:pPr marL="285750" indent="-285750">
              <a:buFont typeface="Arial" panose="020B0604020202020204" pitchFamily="34" charset="0"/>
              <a:buChar char="•"/>
            </a:pPr>
            <a:r>
              <a:rPr lang="en-GB" b="1" dirty="0">
                <a:solidFill>
                  <a:schemeClr val="bg1"/>
                </a:solidFill>
              </a:rPr>
              <a:t>   Iterating Through a List</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0015793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EDF57-FC5E-631C-5341-1166C3018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F366D-6470-78F3-78D5-641E013608F9}"/>
              </a:ext>
            </a:extLst>
          </p:cNvPr>
          <p:cNvSpPr>
            <a:spLocks noGrp="1"/>
          </p:cNvSpPr>
          <p:nvPr>
            <p:ph type="title"/>
          </p:nvPr>
        </p:nvSpPr>
        <p:spPr>
          <a:xfrm>
            <a:off x="-1" y="1"/>
            <a:ext cx="3392130" cy="6721472"/>
          </a:xfrm>
        </p:spPr>
        <p:txBody>
          <a:bodyPr rtlCol="0"/>
          <a:lstStyle/>
          <a:p>
            <a:pPr algn="ctr" rtl="0"/>
            <a:r>
              <a:rPr lang="en-GB" sz="3600" dirty="0"/>
              <a:t>Exercise</a:t>
            </a:r>
          </a:p>
        </p:txBody>
      </p:sp>
      <p:sp>
        <p:nvSpPr>
          <p:cNvPr id="4" name="Content Placeholder 3">
            <a:extLst>
              <a:ext uri="{FF2B5EF4-FFF2-40B4-BE49-F238E27FC236}">
                <a16:creationId xmlns:a16="http://schemas.microsoft.com/office/drawing/2014/main" id="{4BF2C0CB-C752-D3B4-4AE0-B063FA27E9B5}"/>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23F89966-1689-6AB2-F1F2-F906F4BBDA9C}"/>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F2EA5559-6A31-CE92-A998-4580632ABFCE}"/>
              </a:ext>
            </a:extLst>
          </p:cNvPr>
          <p:cNvSpPr txBox="1"/>
          <p:nvPr/>
        </p:nvSpPr>
        <p:spPr>
          <a:xfrm>
            <a:off x="3392129" y="136527"/>
            <a:ext cx="8495071" cy="4524315"/>
          </a:xfrm>
          <a:prstGeom prst="rect">
            <a:avLst/>
          </a:prstGeom>
          <a:noFill/>
        </p:spPr>
        <p:txBody>
          <a:bodyPr wrap="square">
            <a:spAutoFit/>
          </a:bodyPr>
          <a:lstStyle/>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Five friends visit a restaurant to dine. To decide who will pay the bill, they usually write each person’s name on a chit of paper and randomly pick one. Now, simulate this process by selecting the person using Python's random number generator.</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Simulate Rock, Paper, Scissors game.</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7576888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9346-D5DC-D3FA-0745-F29D16E20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B82E4-3B90-36D1-AFF9-052C2047D7D6}"/>
              </a:ext>
            </a:extLst>
          </p:cNvPr>
          <p:cNvSpPr>
            <a:spLocks noGrp="1"/>
          </p:cNvSpPr>
          <p:nvPr>
            <p:ph type="title"/>
          </p:nvPr>
        </p:nvSpPr>
        <p:spPr>
          <a:xfrm>
            <a:off x="-1" y="1"/>
            <a:ext cx="3392130" cy="6721472"/>
          </a:xfrm>
        </p:spPr>
        <p:txBody>
          <a:bodyPr rtlCol="0"/>
          <a:lstStyle/>
          <a:p>
            <a:pPr algn="ctr" rtl="0"/>
            <a:r>
              <a:rPr lang="en-GB" sz="3600" dirty="0"/>
              <a:t>loops</a:t>
            </a:r>
          </a:p>
        </p:txBody>
      </p:sp>
      <p:sp>
        <p:nvSpPr>
          <p:cNvPr id="4" name="Content Placeholder 3">
            <a:extLst>
              <a:ext uri="{FF2B5EF4-FFF2-40B4-BE49-F238E27FC236}">
                <a16:creationId xmlns:a16="http://schemas.microsoft.com/office/drawing/2014/main" id="{866F6541-6C5A-E5D7-E480-FEF6118613B4}"/>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E59A1890-FA9F-9901-7257-AFE8E5C0F46E}"/>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C667C259-A694-6A99-821A-A2265A9940D8}"/>
              </a:ext>
            </a:extLst>
          </p:cNvPr>
          <p:cNvSpPr txBox="1"/>
          <p:nvPr/>
        </p:nvSpPr>
        <p:spPr>
          <a:xfrm>
            <a:off x="3392129" y="136527"/>
            <a:ext cx="8495071" cy="8679299"/>
          </a:xfrm>
          <a:prstGeom prst="rect">
            <a:avLst/>
          </a:prstGeom>
          <a:noFill/>
        </p:spPr>
        <p:txBody>
          <a:bodyPr wrap="square">
            <a:spAutoFit/>
          </a:bodyPr>
          <a:lstStyle/>
          <a:p>
            <a:endParaRPr lang="en-GB" dirty="0">
              <a:solidFill>
                <a:schemeClr val="bg1"/>
              </a:solidFill>
            </a:endParaRPr>
          </a:p>
          <a:p>
            <a:r>
              <a:rPr lang="en-GB" dirty="0">
                <a:solidFill>
                  <a:schemeClr val="bg1"/>
                </a:solidFill>
              </a:rPr>
              <a:t>For loop</a:t>
            </a:r>
          </a:p>
          <a:p>
            <a:r>
              <a:rPr lang="en-GB" dirty="0">
                <a:solidFill>
                  <a:schemeClr val="bg1"/>
                </a:solidFill>
              </a:rPr>
              <a:t>Syntax: </a:t>
            </a:r>
          </a:p>
          <a:p>
            <a:r>
              <a:rPr lang="en-GB" dirty="0">
                <a:solidFill>
                  <a:schemeClr val="bg1"/>
                </a:solidFill>
              </a:rPr>
              <a:t>for variable in sequence: </a:t>
            </a:r>
          </a:p>
          <a:p>
            <a:r>
              <a:rPr lang="en-GB" dirty="0">
                <a:solidFill>
                  <a:schemeClr val="bg1"/>
                </a:solidFill>
              </a:rPr>
              <a:t>     # Code block to execute</a:t>
            </a:r>
          </a:p>
          <a:p>
            <a:pPr marL="285750" indent="-285750">
              <a:buFont typeface="Arial" panose="020B0604020202020204" pitchFamily="34" charset="0"/>
              <a:buChar char="•"/>
            </a:pPr>
            <a:r>
              <a:rPr lang="en-GB" dirty="0">
                <a:solidFill>
                  <a:schemeClr val="bg1"/>
                </a:solidFill>
              </a:rPr>
              <a:t>variable: A placeholder that takes on the value of each element in the sequence, one at a time.</a:t>
            </a:r>
          </a:p>
          <a:p>
            <a:pPr marL="285750" indent="-285750">
              <a:buFont typeface="Arial" panose="020B0604020202020204" pitchFamily="34" charset="0"/>
              <a:buChar char="•"/>
            </a:pPr>
            <a:r>
              <a:rPr lang="en-GB" dirty="0">
                <a:solidFill>
                  <a:schemeClr val="bg1"/>
                </a:solidFill>
              </a:rPr>
              <a:t>sequence: The </a:t>
            </a:r>
            <a:r>
              <a:rPr lang="en-GB" dirty="0" err="1">
                <a:solidFill>
                  <a:schemeClr val="bg1"/>
                </a:solidFill>
              </a:rPr>
              <a:t>iterable</a:t>
            </a:r>
            <a:r>
              <a:rPr lang="en-GB" dirty="0">
                <a:solidFill>
                  <a:schemeClr val="bg1"/>
                </a:solidFill>
              </a:rPr>
              <a:t> object you’re looping through (e.g., list, range, string, etc.).</a:t>
            </a:r>
          </a:p>
          <a:p>
            <a:pPr marL="285750" indent="-285750">
              <a:buFont typeface="Arial" panose="020B0604020202020204" pitchFamily="34" charset="0"/>
              <a:buChar char="•"/>
            </a:pPr>
            <a:r>
              <a:rPr lang="en-GB" dirty="0">
                <a:solidFill>
                  <a:schemeClr val="bg1"/>
                </a:solidFill>
              </a:rPr>
              <a:t>The code block runs once for every element in the sequence.</a:t>
            </a:r>
          </a:p>
          <a:p>
            <a:endParaRPr lang="en-GB" dirty="0">
              <a:solidFill>
                <a:schemeClr val="bg1"/>
              </a:solidFill>
            </a:endParaRPr>
          </a:p>
          <a:p>
            <a:r>
              <a:rPr lang="en-GB" dirty="0">
                <a:solidFill>
                  <a:schemeClr val="bg1"/>
                </a:solidFill>
              </a:rPr>
              <a:t>fruits = ["apple", "banana", "cherry"]</a:t>
            </a:r>
          </a:p>
          <a:p>
            <a:r>
              <a:rPr lang="en-GB" dirty="0">
                <a:solidFill>
                  <a:schemeClr val="bg1"/>
                </a:solidFill>
              </a:rPr>
              <a:t>for fruit in fruits:</a:t>
            </a:r>
          </a:p>
          <a:p>
            <a:r>
              <a:rPr lang="en-GB" dirty="0">
                <a:solidFill>
                  <a:schemeClr val="bg1"/>
                </a:solidFill>
              </a:rPr>
              <a:t>    print(fruit)</a:t>
            </a:r>
          </a:p>
          <a:p>
            <a:endParaRPr lang="en-GB" dirty="0">
              <a:solidFill>
                <a:schemeClr val="bg1"/>
              </a:solidFill>
            </a:endParaRPr>
          </a:p>
          <a:p>
            <a:r>
              <a:rPr lang="en-GB" dirty="0">
                <a:solidFill>
                  <a:schemeClr val="bg1"/>
                </a:solidFill>
              </a:rPr>
              <a:t>for </a:t>
            </a:r>
            <a:r>
              <a:rPr lang="en-GB" dirty="0" err="1">
                <a:solidFill>
                  <a:schemeClr val="bg1"/>
                </a:solidFill>
              </a:rPr>
              <a:t>i</a:t>
            </a:r>
            <a:r>
              <a:rPr lang="en-GB" dirty="0">
                <a:solidFill>
                  <a:schemeClr val="bg1"/>
                </a:solidFill>
              </a:rPr>
              <a:t> in range(5): # Iterates from 0 to 4 </a:t>
            </a:r>
          </a:p>
          <a:p>
            <a:r>
              <a:rPr lang="en-GB" dirty="0">
                <a:solidFill>
                  <a:schemeClr val="bg1"/>
                </a:solidFill>
              </a:rPr>
              <a:t>      print(</a:t>
            </a:r>
            <a:r>
              <a:rPr lang="en-GB" dirty="0" err="1">
                <a:solidFill>
                  <a:schemeClr val="bg1"/>
                </a:solidFill>
              </a:rPr>
              <a:t>i</a:t>
            </a:r>
            <a:r>
              <a:rPr lang="en-GB" dirty="0">
                <a:solidFill>
                  <a:schemeClr val="bg1"/>
                </a:solidFill>
              </a:rPr>
              <a:t>)</a:t>
            </a:r>
          </a:p>
          <a:p>
            <a:endParaRPr lang="en-GB" dirty="0">
              <a:solidFill>
                <a:schemeClr val="bg1"/>
              </a:solidFill>
            </a:endParaRPr>
          </a:p>
          <a:p>
            <a:r>
              <a:rPr lang="en-GB" dirty="0">
                <a:solidFill>
                  <a:schemeClr val="bg1"/>
                </a:solidFill>
              </a:rPr>
              <a:t>matrix = [[1, 2, 3], [4, 5, 6], [7, 8, 9]]</a:t>
            </a:r>
          </a:p>
          <a:p>
            <a:r>
              <a:rPr lang="en-GB" dirty="0">
                <a:solidFill>
                  <a:schemeClr val="bg1"/>
                </a:solidFill>
              </a:rPr>
              <a:t>for row in matrix:</a:t>
            </a:r>
          </a:p>
          <a:p>
            <a:r>
              <a:rPr lang="en-GB" dirty="0">
                <a:solidFill>
                  <a:schemeClr val="bg1"/>
                </a:solidFill>
              </a:rPr>
              <a:t>    for value in row:</a:t>
            </a:r>
          </a:p>
          <a:p>
            <a:r>
              <a:rPr lang="en-GB" dirty="0">
                <a:solidFill>
                  <a:schemeClr val="bg1"/>
                </a:solidFill>
              </a:rPr>
              <a:t>        print(value, end=" ")</a:t>
            </a:r>
          </a:p>
          <a:p>
            <a:r>
              <a:rPr lang="en-GB" dirty="0">
                <a:solidFill>
                  <a:schemeClr val="bg1"/>
                </a:solidFill>
              </a:rPr>
              <a:t>    print()  # Move to the next line</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4921894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rtlCol="0"/>
          <a:lstStyle/>
          <a:p>
            <a:pPr rtl="0"/>
            <a:r>
              <a:rPr lang="en-GB" dirty="0"/>
              <a:t>Programming Language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rtlCol="0"/>
          <a:lstStyle/>
          <a:p>
            <a:pPr rtl="0"/>
            <a:r>
              <a:rPr lang="en-GB" dirty="0"/>
              <a:t>PAGE </a:t>
            </a:r>
            <a:fld id="{4A9B5881-4007-4345-955A-79C2656F0C49}" type="slidenum">
              <a:rPr lang="en-GB" smtClean="0"/>
              <a:pPr rtl="0"/>
              <a:t>2</a:t>
            </a:fld>
            <a:endParaRPr lang="en-GB" dirty="0"/>
          </a:p>
        </p:txBody>
      </p:sp>
      <p:sp>
        <p:nvSpPr>
          <p:cNvPr id="6" name="TextBox 5">
            <a:extLst>
              <a:ext uri="{FF2B5EF4-FFF2-40B4-BE49-F238E27FC236}">
                <a16:creationId xmlns:a16="http://schemas.microsoft.com/office/drawing/2014/main" id="{AFB2DA0E-4DA2-B711-A34F-D2E55C6509C0}"/>
              </a:ext>
            </a:extLst>
          </p:cNvPr>
          <p:cNvSpPr txBox="1"/>
          <p:nvPr/>
        </p:nvSpPr>
        <p:spPr>
          <a:xfrm>
            <a:off x="0" y="0"/>
            <a:ext cx="7512000" cy="4524315"/>
          </a:xfrm>
          <a:prstGeom prst="rect">
            <a:avLst/>
          </a:prstGeom>
          <a:noFill/>
        </p:spPr>
        <p:txBody>
          <a:bodyPr wrap="square" rtlCol="0">
            <a:spAutoFit/>
          </a:bodyPr>
          <a:lstStyle/>
          <a:p>
            <a:endParaRPr lang="en-GB" dirty="0"/>
          </a:p>
          <a:p>
            <a:pPr marL="285750" indent="-285750">
              <a:buFont typeface="Wingdings" panose="05000000000000000000" pitchFamily="2" charset="2"/>
              <a:buChar char="Ø"/>
            </a:pPr>
            <a:r>
              <a:rPr lang="en-GB" dirty="0">
                <a:solidFill>
                  <a:schemeClr val="bg1"/>
                </a:solidFill>
              </a:rPr>
              <a:t>What is a programming language ?</a:t>
            </a:r>
          </a:p>
          <a:p>
            <a:endParaRPr lang="en-GB" dirty="0">
              <a:solidFill>
                <a:schemeClr val="bg1"/>
              </a:solidFill>
            </a:endParaRPr>
          </a:p>
          <a:p>
            <a:pPr marL="742950" lvl="1" indent="-285750">
              <a:buFont typeface="Arial" panose="020B0604020202020204" pitchFamily="34" charset="0"/>
              <a:buChar char="•"/>
            </a:pPr>
            <a:r>
              <a:rPr lang="en-GB" dirty="0">
                <a:solidFill>
                  <a:schemeClr val="bg1"/>
                </a:solidFill>
              </a:rPr>
              <a:t>A programming language is a formal language used to communicate instructions to a computer. It provides a set of rules, syntax, and symbols that enable developers to write programs or software that tell the computer what actions to perform. These instructions could involve anything from simple calculations to complex operations like building websites, controlling hardware, managing data, or running entire systems.</a:t>
            </a:r>
          </a:p>
          <a:p>
            <a:pPr marL="742950" lvl="1" indent="-285750">
              <a:buFont typeface="Arial" panose="020B0604020202020204" pitchFamily="34" charset="0"/>
              <a:buChar char="•"/>
            </a:pPr>
            <a:endParaRPr lang="en-GB" dirty="0">
              <a:solidFill>
                <a:schemeClr val="bg1"/>
              </a:solidFill>
            </a:endParaRPr>
          </a:p>
          <a:p>
            <a:pPr marL="1200150" lvl="2" indent="-285750">
              <a:buFont typeface="Arial" panose="020B0604020202020204" pitchFamily="34" charset="0"/>
              <a:buChar char="•"/>
            </a:pPr>
            <a:r>
              <a:rPr lang="en-GB" dirty="0">
                <a:solidFill>
                  <a:schemeClr val="bg1"/>
                </a:solidFill>
              </a:rPr>
              <a:t>Syntax</a:t>
            </a:r>
          </a:p>
          <a:p>
            <a:pPr marL="1200150" lvl="2" indent="-285750">
              <a:buFont typeface="Arial" panose="020B0604020202020204" pitchFamily="34" charset="0"/>
              <a:buChar char="•"/>
            </a:pPr>
            <a:r>
              <a:rPr lang="en-GB" dirty="0">
                <a:solidFill>
                  <a:schemeClr val="bg1"/>
                </a:solidFill>
              </a:rPr>
              <a:t>Semantics</a:t>
            </a:r>
          </a:p>
          <a:p>
            <a:pPr marL="1200150" lvl="2" indent="-285750">
              <a:buFont typeface="Arial" panose="020B0604020202020204" pitchFamily="34" charset="0"/>
              <a:buChar char="•"/>
            </a:pPr>
            <a:r>
              <a:rPr lang="en-GB" dirty="0">
                <a:solidFill>
                  <a:schemeClr val="bg1"/>
                </a:solidFill>
              </a:rPr>
              <a:t>Keywords and Commands</a:t>
            </a:r>
          </a:p>
          <a:p>
            <a:pPr marL="1200150" lvl="2" indent="-285750">
              <a:buFont typeface="Arial" panose="020B0604020202020204" pitchFamily="34" charset="0"/>
              <a:buChar char="•"/>
            </a:pPr>
            <a:r>
              <a:rPr lang="en-GB" dirty="0">
                <a:solidFill>
                  <a:schemeClr val="bg1"/>
                </a:solidFill>
              </a:rPr>
              <a:t>Data Types</a:t>
            </a:r>
          </a:p>
          <a:p>
            <a:pPr marL="1200150" lvl="2" indent="-285750">
              <a:buFont typeface="Arial" panose="020B0604020202020204" pitchFamily="34" charset="0"/>
              <a:buChar char="•"/>
            </a:pPr>
            <a:r>
              <a:rPr lang="en-GB" dirty="0">
                <a:solidFill>
                  <a:schemeClr val="bg1"/>
                </a:solidFill>
              </a:rPr>
              <a:t>Control Structures</a:t>
            </a:r>
          </a:p>
        </p:txBody>
      </p:sp>
    </p:spTree>
    <p:extLst>
      <p:ext uri="{BB962C8B-B14F-4D97-AF65-F5344CB8AC3E}">
        <p14:creationId xmlns:p14="http://schemas.microsoft.com/office/powerpoint/2010/main" val="21399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B2E69-5806-8201-7907-9D563D9C5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D1701-8081-5557-1C41-95DF9F5E34CB}"/>
              </a:ext>
            </a:extLst>
          </p:cNvPr>
          <p:cNvSpPr>
            <a:spLocks noGrp="1"/>
          </p:cNvSpPr>
          <p:nvPr>
            <p:ph type="title"/>
          </p:nvPr>
        </p:nvSpPr>
        <p:spPr>
          <a:xfrm>
            <a:off x="-1" y="1"/>
            <a:ext cx="3392130" cy="6721472"/>
          </a:xfrm>
        </p:spPr>
        <p:txBody>
          <a:bodyPr rtlCol="0"/>
          <a:lstStyle/>
          <a:p>
            <a:pPr algn="ctr" rtl="0"/>
            <a:r>
              <a:rPr lang="en-GB" sz="3600" dirty="0"/>
              <a:t>Mini Project</a:t>
            </a:r>
          </a:p>
        </p:txBody>
      </p:sp>
      <p:sp>
        <p:nvSpPr>
          <p:cNvPr id="4" name="Content Placeholder 3">
            <a:extLst>
              <a:ext uri="{FF2B5EF4-FFF2-40B4-BE49-F238E27FC236}">
                <a16:creationId xmlns:a16="http://schemas.microsoft.com/office/drawing/2014/main" id="{ABCA7931-6BA6-E7BA-C018-31B7DD10DFFB}"/>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4D467030-C0A5-C5A1-6264-3D060F6C1C75}"/>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D77C3B09-3B92-A4D9-E4DA-ECAAB36B964D}"/>
              </a:ext>
            </a:extLst>
          </p:cNvPr>
          <p:cNvSpPr txBox="1"/>
          <p:nvPr/>
        </p:nvSpPr>
        <p:spPr>
          <a:xfrm>
            <a:off x="3392129" y="136527"/>
            <a:ext cx="8495071" cy="3908762"/>
          </a:xfrm>
          <a:prstGeom prst="rect">
            <a:avLst/>
          </a:prstGeom>
          <a:noFill/>
        </p:spPr>
        <p:txBody>
          <a:bodyPr wrap="square">
            <a:spAutoFit/>
          </a:bodyPr>
          <a:lstStyle/>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pPr algn="ctr"/>
            <a:r>
              <a:rPr lang="en-GB" sz="3200" b="1" dirty="0">
                <a:solidFill>
                  <a:schemeClr val="bg1"/>
                </a:solidFill>
              </a:rPr>
              <a:t>Project: Number Guessing Game</a:t>
            </a:r>
          </a:p>
          <a:p>
            <a:endParaRPr lang="en-GB" b="1" dirty="0">
              <a:solidFill>
                <a:schemeClr val="bg1"/>
              </a:solidFill>
            </a:endParaRPr>
          </a:p>
          <a:p>
            <a:endParaRPr lang="en-GB" b="1" dirty="0">
              <a:solidFill>
                <a:schemeClr val="bg1"/>
              </a:solidFill>
            </a:endParaRPr>
          </a:p>
          <a:p>
            <a:r>
              <a:rPr lang="en-GB" b="1" dirty="0">
                <a:solidFill>
                  <a:schemeClr val="bg1"/>
                </a:solidFill>
              </a:rPr>
              <a:t>Objective:</a:t>
            </a:r>
          </a:p>
          <a:p>
            <a:pPr marL="285750" indent="-285750">
              <a:buFont typeface="Arial" panose="020B0604020202020204" pitchFamily="34" charset="0"/>
              <a:buChar char="•"/>
            </a:pPr>
            <a:r>
              <a:rPr lang="en-GB" dirty="0">
                <a:solidFill>
                  <a:schemeClr val="bg1"/>
                </a:solidFill>
              </a:rPr>
              <a:t>The user will try to guess a randomly chosen number within a given range. The program will provide hints like "too high" or "too low" after each guess. The player has a limited number of attempts.</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208167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71AD4-0ECF-7E2C-40A1-DDC6D6F4F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5B5DE-D9B6-FE89-8D02-2B5B295E2F71}"/>
              </a:ext>
            </a:extLst>
          </p:cNvPr>
          <p:cNvSpPr>
            <a:spLocks noGrp="1"/>
          </p:cNvSpPr>
          <p:nvPr>
            <p:ph type="title"/>
          </p:nvPr>
        </p:nvSpPr>
        <p:spPr>
          <a:xfrm>
            <a:off x="-1" y="1"/>
            <a:ext cx="3392130" cy="6721472"/>
          </a:xfrm>
        </p:spPr>
        <p:txBody>
          <a:bodyPr rtlCol="0"/>
          <a:lstStyle/>
          <a:p>
            <a:pPr algn="ctr" rtl="0"/>
            <a:r>
              <a:rPr lang="en-GB" sz="3600" dirty="0"/>
              <a:t>While loop and Mini Project</a:t>
            </a:r>
          </a:p>
        </p:txBody>
      </p:sp>
      <p:sp>
        <p:nvSpPr>
          <p:cNvPr id="4" name="Content Placeholder 3">
            <a:extLst>
              <a:ext uri="{FF2B5EF4-FFF2-40B4-BE49-F238E27FC236}">
                <a16:creationId xmlns:a16="http://schemas.microsoft.com/office/drawing/2014/main" id="{41ABF221-C846-8B0F-95DD-C219DE8141C8}"/>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6C46A50D-5E4C-CB2E-BBD5-50CBACF13965}"/>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9DC88F7A-E7DF-6F90-8DA5-2CF0F797F650}"/>
              </a:ext>
            </a:extLst>
          </p:cNvPr>
          <p:cNvSpPr txBox="1"/>
          <p:nvPr/>
        </p:nvSpPr>
        <p:spPr>
          <a:xfrm>
            <a:off x="3392129" y="136527"/>
            <a:ext cx="8495071" cy="6832640"/>
          </a:xfrm>
          <a:prstGeom prst="rect">
            <a:avLst/>
          </a:prstGeom>
          <a:noFill/>
        </p:spPr>
        <p:txBody>
          <a:bodyPr wrap="square">
            <a:spAutoFit/>
          </a:bodyPr>
          <a:lstStyle/>
          <a:p>
            <a:endParaRPr lang="en-GB" dirty="0">
              <a:solidFill>
                <a:schemeClr val="bg1"/>
              </a:solidFill>
            </a:endParaRPr>
          </a:p>
          <a:p>
            <a:r>
              <a:rPr lang="nn-NO" sz="4000" dirty="0">
                <a:solidFill>
                  <a:schemeClr val="bg1"/>
                </a:solidFill>
              </a:rPr>
              <a:t>i = 0</a:t>
            </a:r>
          </a:p>
          <a:p>
            <a:r>
              <a:rPr lang="nn-NO" sz="4000" dirty="0">
                <a:solidFill>
                  <a:schemeClr val="bg1"/>
                </a:solidFill>
              </a:rPr>
              <a:t> while i &lt; 5: </a:t>
            </a:r>
          </a:p>
          <a:p>
            <a:r>
              <a:rPr lang="nn-NO" sz="4000" dirty="0">
                <a:solidFill>
                  <a:schemeClr val="bg1"/>
                </a:solidFill>
              </a:rPr>
              <a:t>      print(i) </a:t>
            </a:r>
          </a:p>
          <a:p>
            <a:r>
              <a:rPr lang="nn-NO" sz="4000" dirty="0">
                <a:solidFill>
                  <a:schemeClr val="bg1"/>
                </a:solidFill>
              </a:rPr>
              <a:t>      i += 1</a:t>
            </a:r>
            <a:endParaRPr lang="en-GB" sz="4000" b="1" dirty="0">
              <a:solidFill>
                <a:schemeClr val="bg1"/>
              </a:solidFill>
            </a:endParaRPr>
          </a:p>
          <a:p>
            <a:pPr marL="571500" indent="-571500">
              <a:buFont typeface="Arial" panose="020B0604020202020204" pitchFamily="34" charset="0"/>
              <a:buChar char="•"/>
            </a:pPr>
            <a:r>
              <a:rPr lang="en-GB" sz="4000" b="1" dirty="0">
                <a:solidFill>
                  <a:schemeClr val="bg1"/>
                </a:solidFill>
              </a:rPr>
              <a:t>Infinite loops</a:t>
            </a:r>
          </a:p>
          <a:p>
            <a:pPr algn="ctr"/>
            <a:r>
              <a:rPr lang="en-GB" sz="4000" b="1" dirty="0">
                <a:solidFill>
                  <a:schemeClr val="bg1"/>
                </a:solidFill>
              </a:rPr>
              <a:t>Project: Word Scramble Game</a:t>
            </a:r>
          </a:p>
          <a:p>
            <a:endParaRPr lang="en-GB" b="1" dirty="0">
              <a:solidFill>
                <a:schemeClr val="bg1"/>
              </a:solidFill>
            </a:endParaRPr>
          </a:p>
          <a:p>
            <a:r>
              <a:rPr lang="en-GB" b="1" dirty="0">
                <a:solidFill>
                  <a:schemeClr val="bg1"/>
                </a:solidFill>
              </a:rPr>
              <a:t>Objective:</a:t>
            </a:r>
          </a:p>
          <a:p>
            <a:pPr marL="285750" indent="-285750">
              <a:buFont typeface="Arial" panose="020B0604020202020204" pitchFamily="34" charset="0"/>
              <a:buChar char="•"/>
            </a:pPr>
            <a:r>
              <a:rPr lang="en-GB" dirty="0">
                <a:solidFill>
                  <a:schemeClr val="bg1"/>
                </a:solidFill>
              </a:rPr>
              <a:t>The program presents a scrambled version of a word.</a:t>
            </a:r>
          </a:p>
          <a:p>
            <a:pPr marL="285750" indent="-285750">
              <a:buFont typeface="Arial" panose="020B0604020202020204" pitchFamily="34" charset="0"/>
              <a:buChar char="•"/>
            </a:pPr>
            <a:r>
              <a:rPr lang="en-GB" dirty="0">
                <a:solidFill>
                  <a:schemeClr val="bg1"/>
                </a:solidFill>
              </a:rPr>
              <a:t>The user has to guess the original word.</a:t>
            </a:r>
          </a:p>
          <a:p>
            <a:pPr marL="285750" indent="-285750">
              <a:buFont typeface="Arial" panose="020B0604020202020204" pitchFamily="34" charset="0"/>
              <a:buChar char="•"/>
            </a:pPr>
            <a:r>
              <a:rPr lang="en-GB" dirty="0">
                <a:solidFill>
                  <a:schemeClr val="bg1"/>
                </a:solidFill>
              </a:rPr>
              <a:t>The game provides unlimited attempts to guess correctly, but you can quit anytime.</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8443685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321E3-EF19-7252-21F7-F8701221C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0ABB62-21C4-7FB1-45CC-C5BF0861B7F5}"/>
              </a:ext>
            </a:extLst>
          </p:cNvPr>
          <p:cNvSpPr>
            <a:spLocks noGrp="1"/>
          </p:cNvSpPr>
          <p:nvPr>
            <p:ph type="title"/>
          </p:nvPr>
        </p:nvSpPr>
        <p:spPr>
          <a:xfrm>
            <a:off x="-1" y="1"/>
            <a:ext cx="3392130" cy="6721472"/>
          </a:xfrm>
        </p:spPr>
        <p:txBody>
          <a:bodyPr rtlCol="0"/>
          <a:lstStyle/>
          <a:p>
            <a:pPr algn="ctr" rtl="0"/>
            <a:r>
              <a:rPr lang="en-GB" sz="3600" dirty="0"/>
              <a:t>Exercise</a:t>
            </a:r>
          </a:p>
        </p:txBody>
      </p:sp>
      <p:sp>
        <p:nvSpPr>
          <p:cNvPr id="4" name="Content Placeholder 3">
            <a:extLst>
              <a:ext uri="{FF2B5EF4-FFF2-40B4-BE49-F238E27FC236}">
                <a16:creationId xmlns:a16="http://schemas.microsoft.com/office/drawing/2014/main" id="{03193CEE-2ECD-0FDA-AD7A-A3609BD5EF95}"/>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57E83D43-587B-2017-E4BA-CA5CEE2A814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E77C5E0E-B220-12EF-CD8B-58CCF0A0301E}"/>
              </a:ext>
            </a:extLst>
          </p:cNvPr>
          <p:cNvSpPr txBox="1"/>
          <p:nvPr/>
        </p:nvSpPr>
        <p:spPr>
          <a:xfrm>
            <a:off x="3392129" y="136527"/>
            <a:ext cx="8495071" cy="4247317"/>
          </a:xfrm>
          <a:prstGeom prst="rect">
            <a:avLst/>
          </a:prstGeom>
          <a:noFill/>
        </p:spPr>
        <p:txBody>
          <a:bodyPr wrap="square">
            <a:spAutoFit/>
          </a:bodyPr>
          <a:lstStyle/>
          <a:p>
            <a:endParaRPr lang="en-GB" dirty="0">
              <a:solidFill>
                <a:schemeClr val="bg1"/>
              </a:solidFill>
            </a:endParaRPr>
          </a:p>
          <a:p>
            <a:r>
              <a:rPr lang="en-GB" dirty="0">
                <a:solidFill>
                  <a:schemeClr val="bg1"/>
                </a:solidFill>
              </a:rPr>
              <a:t>Welcome to the </a:t>
            </a:r>
            <a:r>
              <a:rPr lang="en-GB" dirty="0" err="1">
                <a:solidFill>
                  <a:schemeClr val="bg1"/>
                </a:solidFill>
              </a:rPr>
              <a:t>pypassword</a:t>
            </a:r>
            <a:r>
              <a:rPr lang="en-GB" dirty="0">
                <a:solidFill>
                  <a:schemeClr val="bg1"/>
                </a:solidFill>
              </a:rPr>
              <a:t> generator</a:t>
            </a:r>
          </a:p>
          <a:p>
            <a:r>
              <a:rPr lang="en-GB" dirty="0">
                <a:solidFill>
                  <a:schemeClr val="bg1"/>
                </a:solidFill>
              </a:rPr>
              <a:t>How many letters would you like in your password?</a:t>
            </a:r>
          </a:p>
          <a:p>
            <a:r>
              <a:rPr lang="en-GB" dirty="0">
                <a:solidFill>
                  <a:schemeClr val="bg1"/>
                </a:solidFill>
              </a:rPr>
              <a:t>(Get input)</a:t>
            </a:r>
          </a:p>
          <a:p>
            <a:r>
              <a:rPr lang="en-GB" dirty="0">
                <a:solidFill>
                  <a:schemeClr val="bg1"/>
                </a:solidFill>
              </a:rPr>
              <a:t>How many symbols would you like?</a:t>
            </a:r>
          </a:p>
          <a:p>
            <a:r>
              <a:rPr lang="en-GB" dirty="0">
                <a:solidFill>
                  <a:schemeClr val="bg1"/>
                </a:solidFill>
              </a:rPr>
              <a:t>(Get input)</a:t>
            </a:r>
          </a:p>
          <a:p>
            <a:r>
              <a:rPr lang="en-GB" dirty="0">
                <a:solidFill>
                  <a:schemeClr val="bg1"/>
                </a:solidFill>
              </a:rPr>
              <a:t>How many numbers would you like?</a:t>
            </a:r>
          </a:p>
          <a:p>
            <a:r>
              <a:rPr lang="en-GB" dirty="0">
                <a:solidFill>
                  <a:schemeClr val="bg1"/>
                </a:solidFill>
              </a:rPr>
              <a:t>4</a:t>
            </a:r>
          </a:p>
          <a:p>
            <a:r>
              <a:rPr lang="en-GB" dirty="0">
                <a:solidFill>
                  <a:schemeClr val="bg1"/>
                </a:solidFill>
              </a:rPr>
              <a:t>Your password is “</a:t>
            </a:r>
            <a:r>
              <a:rPr lang="en-GB" dirty="0" err="1">
                <a:solidFill>
                  <a:schemeClr val="bg1"/>
                </a:solidFill>
              </a:rPr>
              <a:t>randompassword</a:t>
            </a:r>
            <a:r>
              <a:rPr lang="en-GB" dirty="0">
                <a:solidFill>
                  <a:schemeClr val="bg1"/>
                </a:solidFill>
              </a:rPr>
              <a:t>”</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493138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D15C6-603C-FC43-E861-9784B31DB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A7388-33BA-FD04-B089-D020D281D956}"/>
              </a:ext>
            </a:extLst>
          </p:cNvPr>
          <p:cNvSpPr>
            <a:spLocks noGrp="1"/>
          </p:cNvSpPr>
          <p:nvPr>
            <p:ph type="title"/>
          </p:nvPr>
        </p:nvSpPr>
        <p:spPr>
          <a:xfrm>
            <a:off x="-1" y="1"/>
            <a:ext cx="3392130" cy="6721472"/>
          </a:xfrm>
        </p:spPr>
        <p:txBody>
          <a:bodyPr rtlCol="0"/>
          <a:lstStyle/>
          <a:p>
            <a:pPr algn="ctr" rtl="0"/>
            <a:r>
              <a:rPr lang="en-GB" sz="3600" dirty="0"/>
              <a:t>Functions</a:t>
            </a:r>
          </a:p>
        </p:txBody>
      </p:sp>
      <p:sp>
        <p:nvSpPr>
          <p:cNvPr id="4" name="Content Placeholder 3">
            <a:extLst>
              <a:ext uri="{FF2B5EF4-FFF2-40B4-BE49-F238E27FC236}">
                <a16:creationId xmlns:a16="http://schemas.microsoft.com/office/drawing/2014/main" id="{59ECD510-F35F-24C5-B82E-A8C9D3256A85}"/>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00A71EA7-56FF-A0E6-795D-E2EC41D8CCA1}"/>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C7E9574A-C296-44BE-E6F6-93A379FD5959}"/>
              </a:ext>
            </a:extLst>
          </p:cNvPr>
          <p:cNvSpPr txBox="1"/>
          <p:nvPr/>
        </p:nvSpPr>
        <p:spPr>
          <a:xfrm>
            <a:off x="3392129" y="136527"/>
            <a:ext cx="8495071" cy="7294305"/>
          </a:xfrm>
          <a:prstGeom prst="rect">
            <a:avLst/>
          </a:prstGeom>
          <a:noFill/>
        </p:spPr>
        <p:txBody>
          <a:bodyPr wrap="square">
            <a:spAutoFit/>
          </a:bodyPr>
          <a:lstStyle/>
          <a:p>
            <a:endParaRPr lang="en-GB" dirty="0">
              <a:solidFill>
                <a:schemeClr val="bg1"/>
              </a:solidFill>
            </a:endParaRPr>
          </a:p>
          <a:p>
            <a:r>
              <a:rPr lang="en-GB" b="1" u="sng" dirty="0">
                <a:solidFill>
                  <a:schemeClr val="bg1"/>
                </a:solidFill>
              </a:rPr>
              <a:t>What Are Functions in Python?</a:t>
            </a:r>
          </a:p>
          <a:p>
            <a:pPr marL="285750" indent="-285750">
              <a:buFont typeface="Arial" panose="020B0604020202020204" pitchFamily="34" charset="0"/>
              <a:buChar char="•"/>
            </a:pPr>
            <a:r>
              <a:rPr lang="en-GB" dirty="0">
                <a:solidFill>
                  <a:schemeClr val="bg1"/>
                </a:solidFill>
              </a:rPr>
              <a:t>In Python, </a:t>
            </a:r>
            <a:r>
              <a:rPr lang="en-GB" b="1" dirty="0">
                <a:solidFill>
                  <a:schemeClr val="bg1"/>
                </a:solidFill>
              </a:rPr>
              <a:t>functions</a:t>
            </a:r>
            <a:r>
              <a:rPr lang="en-GB" dirty="0">
                <a:solidFill>
                  <a:schemeClr val="bg1"/>
                </a:solidFill>
              </a:rPr>
              <a:t> are blocks of reusable code that are used to perform a specific task. You can think of a function as a way to organize your code into smaller, manageable parts, making it easier to understand, maintain, and reuse.</a:t>
            </a:r>
          </a:p>
          <a:p>
            <a:r>
              <a:rPr lang="en-GB" b="1" u="sng" dirty="0">
                <a:solidFill>
                  <a:schemeClr val="bg1"/>
                </a:solidFill>
              </a:rPr>
              <a:t>Key Characteristics of Functions:</a:t>
            </a:r>
          </a:p>
          <a:p>
            <a:pPr marL="285750" indent="-285750">
              <a:buFont typeface="Arial" panose="020B0604020202020204" pitchFamily="34" charset="0"/>
              <a:buChar char="•"/>
            </a:pPr>
            <a:r>
              <a:rPr lang="en-GB" dirty="0">
                <a:solidFill>
                  <a:schemeClr val="bg1"/>
                </a:solidFill>
              </a:rPr>
              <a:t>Reusability: Once a function is defined, it can be called multiple times without needing to rewrite the same code.</a:t>
            </a:r>
          </a:p>
          <a:p>
            <a:pPr marL="285750" indent="-285750">
              <a:buFont typeface="Arial" panose="020B0604020202020204" pitchFamily="34" charset="0"/>
              <a:buChar char="•"/>
            </a:pPr>
            <a:r>
              <a:rPr lang="en-GB" dirty="0">
                <a:solidFill>
                  <a:schemeClr val="bg1"/>
                </a:solidFill>
              </a:rPr>
              <a:t>Abstraction: Functions allow you to hide complex implementation details behind a simple interface.</a:t>
            </a:r>
          </a:p>
          <a:p>
            <a:pPr marL="285750" indent="-285750">
              <a:buFont typeface="Arial" panose="020B0604020202020204" pitchFamily="34" charset="0"/>
              <a:buChar char="•"/>
            </a:pPr>
            <a:r>
              <a:rPr lang="en-GB" dirty="0">
                <a:solidFill>
                  <a:schemeClr val="bg1"/>
                </a:solidFill>
              </a:rPr>
              <a:t>Input and Output: Functions can accept inputs (called parameters or arguments) and return outputs (called return values).</a:t>
            </a:r>
          </a:p>
          <a:p>
            <a:r>
              <a:rPr lang="en-GB" b="1" u="sng" dirty="0">
                <a:solidFill>
                  <a:schemeClr val="bg1"/>
                </a:solidFill>
              </a:rPr>
              <a:t>Defining a Function</a:t>
            </a:r>
          </a:p>
          <a:p>
            <a:pPr marL="285750" indent="-285750">
              <a:buFont typeface="Arial" panose="020B0604020202020204" pitchFamily="34" charset="0"/>
              <a:buChar char="•"/>
            </a:pPr>
            <a:r>
              <a:rPr lang="en-GB" dirty="0">
                <a:solidFill>
                  <a:schemeClr val="bg1"/>
                </a:solidFill>
              </a:rPr>
              <a:t>A function is defined using the def keyword, followed by the function name and parentheses () (which may contain parameters). The function body is indented and contains the code that will be executed when the function is called.</a:t>
            </a:r>
          </a:p>
          <a:p>
            <a:endParaRPr lang="en-GB" dirty="0">
              <a:solidFill>
                <a:schemeClr val="bg1"/>
              </a:solidFill>
            </a:endParaRPr>
          </a:p>
          <a:p>
            <a:r>
              <a:rPr lang="en-GB" dirty="0">
                <a:solidFill>
                  <a:schemeClr val="bg1"/>
                </a:solidFill>
              </a:rPr>
              <a:t>def </a:t>
            </a:r>
            <a:r>
              <a:rPr lang="en-GB" dirty="0" err="1">
                <a:solidFill>
                  <a:schemeClr val="bg1"/>
                </a:solidFill>
              </a:rPr>
              <a:t>function_name</a:t>
            </a:r>
            <a:r>
              <a:rPr lang="en-GB" dirty="0">
                <a:solidFill>
                  <a:schemeClr val="bg1"/>
                </a:solidFill>
              </a:rPr>
              <a:t>(parameters):</a:t>
            </a:r>
          </a:p>
          <a:p>
            <a:r>
              <a:rPr lang="en-GB" dirty="0">
                <a:solidFill>
                  <a:schemeClr val="bg1"/>
                </a:solidFill>
              </a:rPr>
              <a:t>    # Function body</a:t>
            </a:r>
          </a:p>
          <a:p>
            <a:r>
              <a:rPr lang="en-GB" dirty="0">
                <a:solidFill>
                  <a:schemeClr val="bg1"/>
                </a:solidFill>
              </a:rPr>
              <a:t>    # Code to execute</a:t>
            </a:r>
          </a:p>
          <a:p>
            <a:r>
              <a:rPr lang="en-GB" dirty="0">
                <a:solidFill>
                  <a:schemeClr val="bg1"/>
                </a:solidFill>
              </a:rPr>
              <a:t>    return value  # Optional: return a result (if needed)</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1543756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29A3F-D486-3466-E25A-7B338E747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D54CB-D2BB-0FA9-B6C3-136EDE32AC07}"/>
              </a:ext>
            </a:extLst>
          </p:cNvPr>
          <p:cNvSpPr>
            <a:spLocks noGrp="1"/>
          </p:cNvSpPr>
          <p:nvPr>
            <p:ph type="title"/>
          </p:nvPr>
        </p:nvSpPr>
        <p:spPr>
          <a:xfrm>
            <a:off x="-1" y="1"/>
            <a:ext cx="3392130" cy="6721472"/>
          </a:xfrm>
        </p:spPr>
        <p:txBody>
          <a:bodyPr rtlCol="0"/>
          <a:lstStyle/>
          <a:p>
            <a:pPr algn="ctr" rtl="0"/>
            <a:r>
              <a:rPr lang="en-GB" sz="3600" dirty="0"/>
              <a:t>Functions</a:t>
            </a:r>
          </a:p>
        </p:txBody>
      </p:sp>
      <p:sp>
        <p:nvSpPr>
          <p:cNvPr id="4" name="Content Placeholder 3">
            <a:extLst>
              <a:ext uri="{FF2B5EF4-FFF2-40B4-BE49-F238E27FC236}">
                <a16:creationId xmlns:a16="http://schemas.microsoft.com/office/drawing/2014/main" id="{1CA3D5BD-667E-B374-9A13-875B4AEC8B0A}"/>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43B3BD50-56D2-2058-342D-979DB8B8BE88}"/>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D95858E1-B42A-E2E9-0D62-44F9A3CCD8F3}"/>
              </a:ext>
            </a:extLst>
          </p:cNvPr>
          <p:cNvSpPr txBox="1"/>
          <p:nvPr/>
        </p:nvSpPr>
        <p:spPr>
          <a:xfrm>
            <a:off x="3392129" y="136527"/>
            <a:ext cx="8495071" cy="7017306"/>
          </a:xfrm>
          <a:prstGeom prst="rect">
            <a:avLst/>
          </a:prstGeom>
          <a:noFill/>
        </p:spPr>
        <p:txBody>
          <a:bodyPr wrap="square">
            <a:spAutoFit/>
          </a:bodyPr>
          <a:lstStyle/>
          <a:p>
            <a:endParaRPr lang="en-GB" dirty="0">
              <a:solidFill>
                <a:schemeClr val="bg1"/>
              </a:solidFill>
            </a:endParaRPr>
          </a:p>
          <a:p>
            <a:endParaRPr lang="en-GB" dirty="0">
              <a:solidFill>
                <a:schemeClr val="bg1"/>
              </a:solidFill>
            </a:endParaRPr>
          </a:p>
          <a:p>
            <a:r>
              <a:rPr lang="en-GB" dirty="0">
                <a:solidFill>
                  <a:schemeClr val="bg1"/>
                </a:solidFill>
              </a:rPr>
              <a:t>def greet():</a:t>
            </a:r>
          </a:p>
          <a:p>
            <a:r>
              <a:rPr lang="en-GB" dirty="0">
                <a:solidFill>
                  <a:schemeClr val="bg1"/>
                </a:solidFill>
              </a:rPr>
              <a:t>    print("Hello, welcome to the Python world!")</a:t>
            </a:r>
          </a:p>
          <a:p>
            <a:endParaRPr lang="en-GB" dirty="0">
              <a:solidFill>
                <a:schemeClr val="bg1"/>
              </a:solidFill>
            </a:endParaRPr>
          </a:p>
          <a:p>
            <a:r>
              <a:rPr lang="en-GB" dirty="0">
                <a:solidFill>
                  <a:schemeClr val="bg1"/>
                </a:solidFill>
              </a:rPr>
              <a:t># Call the function</a:t>
            </a:r>
          </a:p>
          <a:p>
            <a:r>
              <a:rPr lang="en-GB" dirty="0">
                <a:solidFill>
                  <a:schemeClr val="bg1"/>
                </a:solidFill>
              </a:rPr>
              <a:t>greet()</a:t>
            </a:r>
          </a:p>
          <a:p>
            <a:endParaRPr lang="en-GB" dirty="0">
              <a:solidFill>
                <a:schemeClr val="bg1"/>
              </a:solidFill>
            </a:endParaRPr>
          </a:p>
          <a:p>
            <a:r>
              <a:rPr lang="en-GB" dirty="0">
                <a:solidFill>
                  <a:schemeClr val="bg1"/>
                </a:solidFill>
              </a:rPr>
              <a:t>def greet(name):</a:t>
            </a:r>
          </a:p>
          <a:p>
            <a:r>
              <a:rPr lang="en-GB" dirty="0">
                <a:solidFill>
                  <a:schemeClr val="bg1"/>
                </a:solidFill>
              </a:rPr>
              <a:t>    print(</a:t>
            </a:r>
            <a:r>
              <a:rPr lang="en-GB" dirty="0" err="1">
                <a:solidFill>
                  <a:schemeClr val="bg1"/>
                </a:solidFill>
              </a:rPr>
              <a:t>f"Hello</a:t>
            </a:r>
            <a:r>
              <a:rPr lang="en-GB" dirty="0">
                <a:solidFill>
                  <a:schemeClr val="bg1"/>
                </a:solidFill>
              </a:rPr>
              <a:t>, {name}!")</a:t>
            </a:r>
          </a:p>
          <a:p>
            <a:endParaRPr lang="en-GB" dirty="0">
              <a:solidFill>
                <a:schemeClr val="bg1"/>
              </a:solidFill>
            </a:endParaRPr>
          </a:p>
          <a:p>
            <a:r>
              <a:rPr lang="en-GB" dirty="0">
                <a:solidFill>
                  <a:schemeClr val="bg1"/>
                </a:solidFill>
              </a:rPr>
              <a:t># Call the function with an argument</a:t>
            </a:r>
          </a:p>
          <a:p>
            <a:r>
              <a:rPr lang="en-GB" dirty="0">
                <a:solidFill>
                  <a:schemeClr val="bg1"/>
                </a:solidFill>
              </a:rPr>
              <a:t>greet("Alice")</a:t>
            </a:r>
          </a:p>
          <a:p>
            <a:r>
              <a:rPr lang="en-GB" dirty="0">
                <a:solidFill>
                  <a:schemeClr val="bg1"/>
                </a:solidFill>
              </a:rPr>
              <a:t>greet("Bob")</a:t>
            </a:r>
          </a:p>
          <a:p>
            <a:endParaRPr lang="en-GB" dirty="0">
              <a:solidFill>
                <a:schemeClr val="bg1"/>
              </a:solidFill>
            </a:endParaRPr>
          </a:p>
          <a:p>
            <a:r>
              <a:rPr lang="en-GB" dirty="0">
                <a:solidFill>
                  <a:schemeClr val="bg1"/>
                </a:solidFill>
              </a:rPr>
              <a:t>def add(a, b):</a:t>
            </a:r>
          </a:p>
          <a:p>
            <a:r>
              <a:rPr lang="en-GB" dirty="0">
                <a:solidFill>
                  <a:schemeClr val="bg1"/>
                </a:solidFill>
              </a:rPr>
              <a:t>    return a + b</a:t>
            </a:r>
          </a:p>
          <a:p>
            <a:endParaRPr lang="en-GB" dirty="0">
              <a:solidFill>
                <a:schemeClr val="bg1"/>
              </a:solidFill>
            </a:endParaRPr>
          </a:p>
          <a:p>
            <a:r>
              <a:rPr lang="en-GB" dirty="0">
                <a:solidFill>
                  <a:schemeClr val="bg1"/>
                </a:solidFill>
              </a:rPr>
              <a:t># Call the function and use the result</a:t>
            </a:r>
          </a:p>
          <a:p>
            <a:r>
              <a:rPr lang="en-GB" dirty="0">
                <a:solidFill>
                  <a:schemeClr val="bg1"/>
                </a:solidFill>
              </a:rPr>
              <a:t>result = add(3, 4)</a:t>
            </a:r>
          </a:p>
          <a:p>
            <a:r>
              <a:rPr lang="en-GB" dirty="0">
                <a:solidFill>
                  <a:schemeClr val="bg1"/>
                </a:solidFill>
              </a:rPr>
              <a:t>print(result)</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2869249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96687-F603-D8F6-B840-346651166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B8A5A-70D8-1DE3-7C76-CBA49343B1AD}"/>
              </a:ext>
            </a:extLst>
          </p:cNvPr>
          <p:cNvSpPr>
            <a:spLocks noGrp="1"/>
          </p:cNvSpPr>
          <p:nvPr>
            <p:ph type="title"/>
          </p:nvPr>
        </p:nvSpPr>
        <p:spPr>
          <a:xfrm>
            <a:off x="-1" y="1"/>
            <a:ext cx="3392130" cy="6721472"/>
          </a:xfrm>
        </p:spPr>
        <p:txBody>
          <a:bodyPr rtlCol="0"/>
          <a:lstStyle/>
          <a:p>
            <a:pPr algn="ctr" rtl="0"/>
            <a:r>
              <a:rPr lang="en-GB" sz="3600" dirty="0"/>
              <a:t>Functions</a:t>
            </a:r>
          </a:p>
        </p:txBody>
      </p:sp>
      <p:sp>
        <p:nvSpPr>
          <p:cNvPr id="4" name="Content Placeholder 3">
            <a:extLst>
              <a:ext uri="{FF2B5EF4-FFF2-40B4-BE49-F238E27FC236}">
                <a16:creationId xmlns:a16="http://schemas.microsoft.com/office/drawing/2014/main" id="{A688ED16-F282-3225-21A0-724D78EBF807}"/>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ADB67F9E-C4F7-03CD-1EF8-8E7499908D12}"/>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356DED93-3661-400C-34B6-869A7C1BA1CB}"/>
              </a:ext>
            </a:extLst>
          </p:cNvPr>
          <p:cNvSpPr txBox="1"/>
          <p:nvPr/>
        </p:nvSpPr>
        <p:spPr>
          <a:xfrm>
            <a:off x="3392129" y="136527"/>
            <a:ext cx="8495071" cy="5632311"/>
          </a:xfrm>
          <a:prstGeom prst="rect">
            <a:avLst/>
          </a:prstGeom>
          <a:noFill/>
        </p:spPr>
        <p:txBody>
          <a:bodyPr wrap="square">
            <a:spAutoFit/>
          </a:bodyPr>
          <a:lstStyle/>
          <a:p>
            <a:endParaRPr lang="en-GB" dirty="0">
              <a:solidFill>
                <a:schemeClr val="bg1"/>
              </a:solidFill>
            </a:endParaRPr>
          </a:p>
          <a:p>
            <a:endParaRPr lang="en-GB" dirty="0">
              <a:solidFill>
                <a:schemeClr val="bg1"/>
              </a:solidFill>
            </a:endParaRPr>
          </a:p>
          <a:p>
            <a:r>
              <a:rPr lang="en-GB" u="sng" dirty="0">
                <a:solidFill>
                  <a:schemeClr val="bg1"/>
                </a:solidFill>
              </a:rPr>
              <a:t>Types of functions:</a:t>
            </a:r>
          </a:p>
          <a:p>
            <a:pPr marL="285750" indent="-285750">
              <a:buFont typeface="Arial" panose="020B0604020202020204" pitchFamily="34" charset="0"/>
              <a:buChar char="•"/>
            </a:pPr>
            <a:r>
              <a:rPr lang="en-GB" b="1" dirty="0">
                <a:solidFill>
                  <a:schemeClr val="bg1"/>
                </a:solidFill>
              </a:rPr>
              <a:t>Built-in Functions: </a:t>
            </a:r>
            <a:r>
              <a:rPr lang="en-GB" dirty="0">
                <a:solidFill>
                  <a:schemeClr val="bg1"/>
                </a:solidFill>
              </a:rPr>
              <a:t>Python comes with a set of built-in functions like print(), </a:t>
            </a:r>
            <a:r>
              <a:rPr lang="en-GB" dirty="0" err="1">
                <a:solidFill>
                  <a:schemeClr val="bg1"/>
                </a:solidFill>
              </a:rPr>
              <a:t>len</a:t>
            </a:r>
            <a:r>
              <a:rPr lang="en-GB" dirty="0">
                <a:solidFill>
                  <a:schemeClr val="bg1"/>
                </a:solidFill>
              </a:rPr>
              <a:t>(), max(), min(), etc., that you can use directly without defining them yourself.</a:t>
            </a:r>
          </a:p>
          <a:p>
            <a:endParaRPr lang="en-GB" dirty="0">
              <a:solidFill>
                <a:schemeClr val="bg1"/>
              </a:solidFill>
            </a:endParaRPr>
          </a:p>
          <a:p>
            <a:r>
              <a:rPr lang="en-GB" dirty="0">
                <a:solidFill>
                  <a:schemeClr val="bg1"/>
                </a:solidFill>
              </a:rPr>
              <a:t>print(</a:t>
            </a:r>
            <a:r>
              <a:rPr lang="en-GB" dirty="0" err="1">
                <a:solidFill>
                  <a:schemeClr val="bg1"/>
                </a:solidFill>
              </a:rPr>
              <a:t>len</a:t>
            </a:r>
            <a:r>
              <a:rPr lang="en-GB" dirty="0">
                <a:solidFill>
                  <a:schemeClr val="bg1"/>
                </a:solidFill>
              </a:rPr>
              <a:t>("Hello"))  # Built-in function to get the length of a string</a:t>
            </a:r>
          </a:p>
          <a:p>
            <a:endParaRPr lang="en-GB" dirty="0">
              <a:solidFill>
                <a:schemeClr val="bg1"/>
              </a:solidFill>
            </a:endParaRPr>
          </a:p>
          <a:p>
            <a:endParaRPr lang="en-GB" dirty="0">
              <a:solidFill>
                <a:schemeClr val="bg1"/>
              </a:solidFill>
            </a:endParaRPr>
          </a:p>
          <a:p>
            <a:pPr marL="285750" indent="-285750">
              <a:buFont typeface="Arial" panose="020B0604020202020204" pitchFamily="34" charset="0"/>
              <a:buChar char="•"/>
            </a:pPr>
            <a:r>
              <a:rPr lang="en-GB" b="1" dirty="0">
                <a:solidFill>
                  <a:schemeClr val="bg1"/>
                </a:solidFill>
              </a:rPr>
              <a:t>User-Defined Functions</a:t>
            </a:r>
            <a:r>
              <a:rPr lang="en-GB" dirty="0">
                <a:solidFill>
                  <a:schemeClr val="bg1"/>
                </a:solidFill>
              </a:rPr>
              <a:t>: Functions that you define in your program to perform specific tasks.</a:t>
            </a:r>
          </a:p>
          <a:p>
            <a:r>
              <a:rPr lang="en-GB" dirty="0">
                <a:solidFill>
                  <a:schemeClr val="bg1"/>
                </a:solidFill>
              </a:rPr>
              <a:t>def square(x):</a:t>
            </a:r>
          </a:p>
          <a:p>
            <a:r>
              <a:rPr lang="en-GB" dirty="0">
                <a:solidFill>
                  <a:schemeClr val="bg1"/>
                </a:solidFill>
              </a:rPr>
              <a:t>    return x * x</a:t>
            </a:r>
          </a:p>
          <a:p>
            <a:endParaRPr lang="en-GB" dirty="0">
              <a:solidFill>
                <a:schemeClr val="bg1"/>
              </a:solidFill>
            </a:endParaRPr>
          </a:p>
          <a:p>
            <a:pPr marL="285750" indent="-285750">
              <a:buFont typeface="Arial" panose="020B0604020202020204" pitchFamily="34" charset="0"/>
              <a:buChar char="•"/>
            </a:pPr>
            <a:r>
              <a:rPr lang="en-GB" b="1" dirty="0">
                <a:solidFill>
                  <a:schemeClr val="bg1"/>
                </a:solidFill>
              </a:rPr>
              <a:t>Lambda Functions (Anonymous Functions): </a:t>
            </a:r>
            <a:r>
              <a:rPr lang="en-GB" dirty="0">
                <a:solidFill>
                  <a:schemeClr val="bg1"/>
                </a:solidFill>
              </a:rPr>
              <a:t>These are small, one-line functions defined using the lambda keyword.</a:t>
            </a:r>
          </a:p>
          <a:p>
            <a:r>
              <a:rPr lang="en-GB" dirty="0">
                <a:solidFill>
                  <a:schemeClr val="bg1"/>
                </a:solidFill>
              </a:rPr>
              <a:t>square = lambda x: x * x</a:t>
            </a:r>
          </a:p>
          <a:p>
            <a:r>
              <a:rPr lang="en-GB" dirty="0">
                <a:solidFill>
                  <a:schemeClr val="bg1"/>
                </a:solidFill>
              </a:rPr>
              <a:t>print(square(5))  # Output: 25</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0326260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7AC0F-4F26-AB0C-B174-E519996FF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004C9-333B-9422-145D-BE4D380C373D}"/>
              </a:ext>
            </a:extLst>
          </p:cNvPr>
          <p:cNvSpPr>
            <a:spLocks noGrp="1"/>
          </p:cNvSpPr>
          <p:nvPr>
            <p:ph type="title"/>
          </p:nvPr>
        </p:nvSpPr>
        <p:spPr>
          <a:xfrm>
            <a:off x="-1" y="1"/>
            <a:ext cx="3392130" cy="6721472"/>
          </a:xfrm>
        </p:spPr>
        <p:txBody>
          <a:bodyPr rtlCol="0"/>
          <a:lstStyle/>
          <a:p>
            <a:pPr algn="ctr" rtl="0"/>
            <a:r>
              <a:rPr lang="en-GB" sz="3600" dirty="0"/>
              <a:t>Functions</a:t>
            </a:r>
          </a:p>
        </p:txBody>
      </p:sp>
      <p:sp>
        <p:nvSpPr>
          <p:cNvPr id="4" name="Content Placeholder 3">
            <a:extLst>
              <a:ext uri="{FF2B5EF4-FFF2-40B4-BE49-F238E27FC236}">
                <a16:creationId xmlns:a16="http://schemas.microsoft.com/office/drawing/2014/main" id="{7A91F091-2E6E-9293-1BA4-2175ABFF62EB}"/>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1D884931-3FB7-7B0D-23EF-25450547D0FC}"/>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D1CD8FD4-D56C-C63E-8160-1EA8F51B5D14}"/>
              </a:ext>
            </a:extLst>
          </p:cNvPr>
          <p:cNvSpPr txBox="1"/>
          <p:nvPr/>
        </p:nvSpPr>
        <p:spPr>
          <a:xfrm>
            <a:off x="3392129" y="136527"/>
            <a:ext cx="8495071" cy="5909310"/>
          </a:xfrm>
          <a:prstGeom prst="rect">
            <a:avLst/>
          </a:prstGeom>
          <a:noFill/>
        </p:spPr>
        <p:txBody>
          <a:bodyPr wrap="square">
            <a:spAutoFit/>
          </a:bodyPr>
          <a:lstStyle/>
          <a:p>
            <a:endParaRPr lang="en-GB" dirty="0">
              <a:solidFill>
                <a:schemeClr val="bg1"/>
              </a:solidFill>
            </a:endParaRPr>
          </a:p>
          <a:p>
            <a:r>
              <a:rPr lang="en-GB" b="1" dirty="0">
                <a:solidFill>
                  <a:schemeClr val="bg1"/>
                </a:solidFill>
              </a:rPr>
              <a:t>Function Parameters and Arguments</a:t>
            </a:r>
          </a:p>
          <a:p>
            <a:pPr marL="285750" indent="-285750">
              <a:buFont typeface="Arial" panose="020B0604020202020204" pitchFamily="34" charset="0"/>
              <a:buChar char="•"/>
            </a:pPr>
            <a:r>
              <a:rPr lang="en-GB" b="1" dirty="0">
                <a:solidFill>
                  <a:schemeClr val="bg1"/>
                </a:solidFill>
              </a:rPr>
              <a:t>Parameters</a:t>
            </a:r>
            <a:r>
              <a:rPr lang="en-GB" dirty="0">
                <a:solidFill>
                  <a:schemeClr val="bg1"/>
                </a:solidFill>
              </a:rPr>
              <a:t> are the variables listed inside the parentheses in the function definition.</a:t>
            </a:r>
          </a:p>
          <a:p>
            <a:pPr marL="285750" indent="-285750">
              <a:buFont typeface="Arial" panose="020B0604020202020204" pitchFamily="34" charset="0"/>
              <a:buChar char="•"/>
            </a:pPr>
            <a:r>
              <a:rPr lang="en-GB" b="1" dirty="0">
                <a:solidFill>
                  <a:schemeClr val="bg1"/>
                </a:solidFill>
              </a:rPr>
              <a:t>Arguments</a:t>
            </a:r>
            <a:r>
              <a:rPr lang="en-GB" dirty="0">
                <a:solidFill>
                  <a:schemeClr val="bg1"/>
                </a:solidFill>
              </a:rPr>
              <a:t> are the actual values passed to the function when calling it.</a:t>
            </a:r>
          </a:p>
          <a:p>
            <a:r>
              <a:rPr lang="en-GB" dirty="0">
                <a:solidFill>
                  <a:schemeClr val="bg1"/>
                </a:solidFill>
              </a:rPr>
              <a:t>You can define functions with:</a:t>
            </a:r>
          </a:p>
          <a:p>
            <a:pPr marL="285750" indent="-285750">
              <a:buFont typeface="Arial" panose="020B0604020202020204" pitchFamily="34" charset="0"/>
              <a:buChar char="•"/>
            </a:pPr>
            <a:r>
              <a:rPr lang="en-GB" b="1" dirty="0">
                <a:solidFill>
                  <a:schemeClr val="bg1"/>
                </a:solidFill>
              </a:rPr>
              <a:t>Positional Arguments</a:t>
            </a:r>
            <a:r>
              <a:rPr lang="en-GB" dirty="0">
                <a:solidFill>
                  <a:schemeClr val="bg1"/>
                </a:solidFill>
              </a:rPr>
              <a:t>: Arguments passed in a specific order.</a:t>
            </a:r>
          </a:p>
          <a:p>
            <a:pPr marL="285750" indent="-285750">
              <a:buFont typeface="Arial" panose="020B0604020202020204" pitchFamily="34" charset="0"/>
              <a:buChar char="•"/>
            </a:pPr>
            <a:r>
              <a:rPr lang="en-GB" b="1" dirty="0">
                <a:solidFill>
                  <a:schemeClr val="bg1"/>
                </a:solidFill>
              </a:rPr>
              <a:t>Keyword Arguments</a:t>
            </a:r>
            <a:r>
              <a:rPr lang="en-GB" dirty="0">
                <a:solidFill>
                  <a:schemeClr val="bg1"/>
                </a:solidFill>
              </a:rPr>
              <a:t>: Arguments passed by explicitly specifying the parameter names.</a:t>
            </a:r>
          </a:p>
          <a:p>
            <a:pPr marL="285750" indent="-285750">
              <a:buFont typeface="Arial" panose="020B0604020202020204" pitchFamily="34" charset="0"/>
              <a:buChar char="•"/>
            </a:pPr>
            <a:r>
              <a:rPr lang="en-GB" b="1" dirty="0">
                <a:solidFill>
                  <a:schemeClr val="bg1"/>
                </a:solidFill>
              </a:rPr>
              <a:t>Default Parameters</a:t>
            </a:r>
            <a:r>
              <a:rPr lang="en-GB" dirty="0">
                <a:solidFill>
                  <a:schemeClr val="bg1"/>
                </a:solidFill>
              </a:rPr>
              <a:t>: Parameters with default values if no argument is provided.</a:t>
            </a:r>
          </a:p>
          <a:p>
            <a:pPr marL="285750" indent="-285750">
              <a:buFont typeface="Arial" panose="020B0604020202020204" pitchFamily="34" charset="0"/>
              <a:buChar char="•"/>
            </a:pPr>
            <a:r>
              <a:rPr lang="en-GB" b="1" dirty="0">
                <a:solidFill>
                  <a:schemeClr val="bg1"/>
                </a:solidFill>
              </a:rPr>
              <a:t>Variable-Length Arguments</a:t>
            </a:r>
            <a:r>
              <a:rPr lang="en-GB" dirty="0">
                <a:solidFill>
                  <a:schemeClr val="bg1"/>
                </a:solidFill>
              </a:rPr>
              <a:t>: Functions that accept any number of arguments.</a:t>
            </a:r>
          </a:p>
          <a:p>
            <a:endParaRPr lang="en-GB" dirty="0">
              <a:solidFill>
                <a:schemeClr val="bg1"/>
              </a:solidFill>
            </a:endParaRPr>
          </a:p>
          <a:p>
            <a:r>
              <a:rPr lang="en-GB" dirty="0">
                <a:solidFill>
                  <a:schemeClr val="bg1"/>
                </a:solidFill>
              </a:rPr>
              <a:t>def greet(name, greeting="Hello"):</a:t>
            </a:r>
          </a:p>
          <a:p>
            <a:r>
              <a:rPr lang="en-GB" dirty="0">
                <a:solidFill>
                  <a:schemeClr val="bg1"/>
                </a:solidFill>
              </a:rPr>
              <a:t>    print(f"{greeting}, {name}!")</a:t>
            </a:r>
          </a:p>
          <a:p>
            <a:endParaRPr lang="en-GB" dirty="0">
              <a:solidFill>
                <a:schemeClr val="bg1"/>
              </a:solidFill>
            </a:endParaRPr>
          </a:p>
          <a:p>
            <a:r>
              <a:rPr lang="en-GB" dirty="0">
                <a:solidFill>
                  <a:schemeClr val="bg1"/>
                </a:solidFill>
              </a:rPr>
              <a:t># Call with only name</a:t>
            </a:r>
          </a:p>
          <a:p>
            <a:r>
              <a:rPr lang="en-GB" dirty="0">
                <a:solidFill>
                  <a:schemeClr val="bg1"/>
                </a:solidFill>
              </a:rPr>
              <a:t>greet("Alice")</a:t>
            </a:r>
          </a:p>
          <a:p>
            <a:endParaRPr lang="en-GB" dirty="0">
              <a:solidFill>
                <a:schemeClr val="bg1"/>
              </a:solidFill>
            </a:endParaRPr>
          </a:p>
          <a:p>
            <a:r>
              <a:rPr lang="en-GB" dirty="0">
                <a:solidFill>
                  <a:schemeClr val="bg1"/>
                </a:solidFill>
              </a:rPr>
              <a:t># Call with both name and greeting</a:t>
            </a:r>
          </a:p>
          <a:p>
            <a:r>
              <a:rPr lang="en-GB" dirty="0">
                <a:solidFill>
                  <a:schemeClr val="bg1"/>
                </a:solidFill>
              </a:rPr>
              <a:t>greet("Bob", "Good morning")</a:t>
            </a: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2073047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6CD69-0C1F-BAE7-103E-FBAEFF32F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34047-E909-D0C9-902C-336F66B96F2A}"/>
              </a:ext>
            </a:extLst>
          </p:cNvPr>
          <p:cNvSpPr>
            <a:spLocks noGrp="1"/>
          </p:cNvSpPr>
          <p:nvPr>
            <p:ph type="title"/>
          </p:nvPr>
        </p:nvSpPr>
        <p:spPr>
          <a:xfrm>
            <a:off x="-1" y="1"/>
            <a:ext cx="3392130" cy="6721472"/>
          </a:xfrm>
        </p:spPr>
        <p:txBody>
          <a:bodyPr rtlCol="0"/>
          <a:lstStyle/>
          <a:p>
            <a:pPr algn="ctr" rtl="0"/>
            <a:r>
              <a:rPr lang="en-GB" sz="3600" dirty="0"/>
              <a:t>Functions</a:t>
            </a:r>
          </a:p>
        </p:txBody>
      </p:sp>
      <p:sp>
        <p:nvSpPr>
          <p:cNvPr id="4" name="Content Placeholder 3">
            <a:extLst>
              <a:ext uri="{FF2B5EF4-FFF2-40B4-BE49-F238E27FC236}">
                <a16:creationId xmlns:a16="http://schemas.microsoft.com/office/drawing/2014/main" id="{2D2E56B3-452F-4F4C-F18C-70523DDFE5BC}"/>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2C147811-C05F-2F91-316B-B59C1351530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7308B817-A57E-029C-3D2E-C00742340A11}"/>
              </a:ext>
            </a:extLst>
          </p:cNvPr>
          <p:cNvSpPr txBox="1"/>
          <p:nvPr/>
        </p:nvSpPr>
        <p:spPr>
          <a:xfrm>
            <a:off x="3392129" y="136527"/>
            <a:ext cx="8495071" cy="3693319"/>
          </a:xfrm>
          <a:prstGeom prst="rect">
            <a:avLst/>
          </a:prstGeom>
          <a:noFill/>
        </p:spPr>
        <p:txBody>
          <a:bodyPr wrap="square">
            <a:spAutoFit/>
          </a:bodyPr>
          <a:lstStyle/>
          <a:p>
            <a:r>
              <a:rPr lang="en-GB" u="sng" dirty="0">
                <a:solidFill>
                  <a:schemeClr val="bg1"/>
                </a:solidFill>
              </a:rPr>
              <a:t>Variable-Length Arguments</a:t>
            </a:r>
          </a:p>
          <a:p>
            <a:pPr marL="285750" indent="-285750">
              <a:buFont typeface="Arial" panose="020B0604020202020204" pitchFamily="34" charset="0"/>
              <a:buChar char="•"/>
            </a:pPr>
            <a:r>
              <a:rPr lang="en-GB" dirty="0">
                <a:solidFill>
                  <a:schemeClr val="bg1"/>
                </a:solidFill>
              </a:rPr>
              <a:t>If you want to pass a variable number of arguments, you can use *</a:t>
            </a:r>
            <a:r>
              <a:rPr lang="en-GB" dirty="0" err="1">
                <a:solidFill>
                  <a:schemeClr val="bg1"/>
                </a:solidFill>
              </a:rPr>
              <a:t>args</a:t>
            </a:r>
            <a:r>
              <a:rPr lang="en-GB" dirty="0">
                <a:solidFill>
                  <a:schemeClr val="bg1"/>
                </a:solidFill>
              </a:rPr>
              <a:t> for non-keyword arguments and **</a:t>
            </a:r>
            <a:r>
              <a:rPr lang="en-GB" dirty="0" err="1">
                <a:solidFill>
                  <a:schemeClr val="bg1"/>
                </a:solidFill>
              </a:rPr>
              <a:t>kwargs</a:t>
            </a:r>
            <a:r>
              <a:rPr lang="en-GB" dirty="0">
                <a:solidFill>
                  <a:schemeClr val="bg1"/>
                </a:solidFill>
              </a:rPr>
              <a:t> for keyword arguments.</a:t>
            </a:r>
          </a:p>
          <a:p>
            <a:endParaRPr lang="en-GB" dirty="0">
              <a:solidFill>
                <a:schemeClr val="bg1"/>
              </a:solidFill>
            </a:endParaRPr>
          </a:p>
          <a:p>
            <a:endParaRPr lang="en-GB" dirty="0">
              <a:solidFill>
                <a:schemeClr val="bg1"/>
              </a:solidFill>
            </a:endParaRPr>
          </a:p>
          <a:p>
            <a:r>
              <a:rPr lang="en-GB" dirty="0">
                <a:solidFill>
                  <a:schemeClr val="bg1"/>
                </a:solidFill>
              </a:rPr>
              <a:t>def </a:t>
            </a:r>
            <a:r>
              <a:rPr lang="en-GB" dirty="0" err="1">
                <a:solidFill>
                  <a:schemeClr val="bg1"/>
                </a:solidFill>
              </a:rPr>
              <a:t>sum_numbers</a:t>
            </a:r>
            <a:r>
              <a:rPr lang="en-GB" dirty="0">
                <a:solidFill>
                  <a:schemeClr val="bg1"/>
                </a:solidFill>
              </a:rPr>
              <a:t>(*</a:t>
            </a:r>
            <a:r>
              <a:rPr lang="en-GB" dirty="0" err="1">
                <a:solidFill>
                  <a:schemeClr val="bg1"/>
                </a:solidFill>
              </a:rPr>
              <a:t>args</a:t>
            </a:r>
            <a:r>
              <a:rPr lang="en-GB" dirty="0">
                <a:solidFill>
                  <a:schemeClr val="bg1"/>
                </a:solidFill>
              </a:rPr>
              <a:t>):</a:t>
            </a:r>
          </a:p>
          <a:p>
            <a:r>
              <a:rPr lang="en-GB" dirty="0">
                <a:solidFill>
                  <a:schemeClr val="bg1"/>
                </a:solidFill>
              </a:rPr>
              <a:t>    return sum(</a:t>
            </a:r>
            <a:r>
              <a:rPr lang="en-GB" dirty="0" err="1">
                <a:solidFill>
                  <a:schemeClr val="bg1"/>
                </a:solidFill>
              </a:rPr>
              <a:t>args</a:t>
            </a:r>
            <a:r>
              <a:rPr lang="en-GB" dirty="0">
                <a:solidFill>
                  <a:schemeClr val="bg1"/>
                </a:solidFill>
              </a:rPr>
              <a:t>)</a:t>
            </a:r>
          </a:p>
          <a:p>
            <a:endParaRPr lang="en-GB" dirty="0">
              <a:solidFill>
                <a:schemeClr val="bg1"/>
              </a:solidFill>
            </a:endParaRPr>
          </a:p>
          <a:p>
            <a:r>
              <a:rPr lang="en-GB" dirty="0">
                <a:solidFill>
                  <a:schemeClr val="bg1"/>
                </a:solidFill>
              </a:rPr>
              <a:t># Call with different numbers of arguments</a:t>
            </a:r>
          </a:p>
          <a:p>
            <a:r>
              <a:rPr lang="en-GB" dirty="0">
                <a:solidFill>
                  <a:schemeClr val="bg1"/>
                </a:solidFill>
              </a:rPr>
              <a:t>print(</a:t>
            </a:r>
            <a:r>
              <a:rPr lang="en-GB" dirty="0" err="1">
                <a:solidFill>
                  <a:schemeClr val="bg1"/>
                </a:solidFill>
              </a:rPr>
              <a:t>sum_numbers</a:t>
            </a:r>
            <a:r>
              <a:rPr lang="en-GB" dirty="0">
                <a:solidFill>
                  <a:schemeClr val="bg1"/>
                </a:solidFill>
              </a:rPr>
              <a:t>(1, 2, 3))  # Output: 6</a:t>
            </a:r>
          </a:p>
          <a:p>
            <a:r>
              <a:rPr lang="en-GB" dirty="0">
                <a:solidFill>
                  <a:schemeClr val="bg1"/>
                </a:solidFill>
              </a:rPr>
              <a:t>print(</a:t>
            </a:r>
            <a:r>
              <a:rPr lang="en-GB" dirty="0" err="1">
                <a:solidFill>
                  <a:schemeClr val="bg1"/>
                </a:solidFill>
              </a:rPr>
              <a:t>sum_numbers</a:t>
            </a:r>
            <a:r>
              <a:rPr lang="en-GB">
                <a:solidFill>
                  <a:schemeClr val="bg1"/>
                </a:solidFill>
              </a:rPr>
              <a:t>(4, 5))     # Output: 9</a:t>
            </a: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247966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225D9-8316-D3C8-13E1-E8038571E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DB2E4-479B-B038-816A-F946BCBCECFC}"/>
              </a:ext>
            </a:extLst>
          </p:cNvPr>
          <p:cNvSpPr>
            <a:spLocks noGrp="1"/>
          </p:cNvSpPr>
          <p:nvPr>
            <p:ph type="title"/>
          </p:nvPr>
        </p:nvSpPr>
        <p:spPr>
          <a:xfrm>
            <a:off x="-1" y="1"/>
            <a:ext cx="3392130" cy="6721472"/>
          </a:xfrm>
        </p:spPr>
        <p:txBody>
          <a:bodyPr rtlCol="0"/>
          <a:lstStyle/>
          <a:p>
            <a:pPr algn="ctr" rtl="0"/>
            <a:r>
              <a:rPr lang="en-GB" sz="3600" dirty="0"/>
              <a:t>Tuple</a:t>
            </a:r>
          </a:p>
        </p:txBody>
      </p:sp>
      <p:sp>
        <p:nvSpPr>
          <p:cNvPr id="4" name="Content Placeholder 3">
            <a:extLst>
              <a:ext uri="{FF2B5EF4-FFF2-40B4-BE49-F238E27FC236}">
                <a16:creationId xmlns:a16="http://schemas.microsoft.com/office/drawing/2014/main" id="{D51703FB-729F-2A00-9317-EB2F1FBDE5C6}"/>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1F9A7930-FD95-A547-74E7-8C376B69600F}"/>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E6654819-8E4D-6609-EC3F-E06985E8837F}"/>
              </a:ext>
            </a:extLst>
          </p:cNvPr>
          <p:cNvSpPr txBox="1"/>
          <p:nvPr/>
        </p:nvSpPr>
        <p:spPr>
          <a:xfrm>
            <a:off x="3392129" y="3362"/>
            <a:ext cx="8495071" cy="7017306"/>
          </a:xfrm>
          <a:prstGeom prst="rect">
            <a:avLst/>
          </a:prstGeom>
          <a:noFill/>
        </p:spPr>
        <p:txBody>
          <a:bodyPr wrap="square">
            <a:spAutoFit/>
          </a:bodyPr>
          <a:lstStyle/>
          <a:p>
            <a:r>
              <a:rPr lang="en-GB" dirty="0">
                <a:solidFill>
                  <a:schemeClr val="bg1"/>
                </a:solidFill>
              </a:rPr>
              <a:t>A tuple is an immutable (unchangeable) sequence of items. It is often used when you want to store a collection of items that should not be modified.</a:t>
            </a:r>
          </a:p>
          <a:p>
            <a:endParaRPr lang="en-GB" dirty="0">
              <a:solidFill>
                <a:schemeClr val="bg1"/>
              </a:solidFill>
            </a:endParaRPr>
          </a:p>
          <a:p>
            <a:r>
              <a:rPr lang="en-GB" dirty="0">
                <a:solidFill>
                  <a:schemeClr val="bg1"/>
                </a:solidFill>
              </a:rPr>
              <a:t>Key Characteristics of Tuples</a:t>
            </a:r>
          </a:p>
          <a:p>
            <a:r>
              <a:rPr lang="en-GB" dirty="0">
                <a:solidFill>
                  <a:schemeClr val="bg1"/>
                </a:solidFill>
              </a:rPr>
              <a:t>Defined using parentheses () or no brackets at all.</a:t>
            </a:r>
          </a:p>
          <a:p>
            <a:r>
              <a:rPr lang="en-GB" dirty="0">
                <a:solidFill>
                  <a:schemeClr val="bg1"/>
                </a:solidFill>
              </a:rPr>
              <a:t>Items in a tuple are ordered.</a:t>
            </a:r>
          </a:p>
          <a:p>
            <a:r>
              <a:rPr lang="en-GB" dirty="0">
                <a:solidFill>
                  <a:schemeClr val="bg1"/>
                </a:solidFill>
              </a:rPr>
              <a:t>Can contain elements of different data types.</a:t>
            </a:r>
          </a:p>
          <a:p>
            <a:r>
              <a:rPr lang="en-GB" dirty="0">
                <a:solidFill>
                  <a:schemeClr val="bg1"/>
                </a:solidFill>
              </a:rPr>
              <a:t>Immutable: Once created, you cannot change, add, or remove items.</a:t>
            </a:r>
          </a:p>
          <a:p>
            <a:r>
              <a:rPr lang="en-GB" u="sng" dirty="0">
                <a:solidFill>
                  <a:schemeClr val="bg1"/>
                </a:solidFill>
              </a:rPr>
              <a:t>Examples of Tuples:# </a:t>
            </a:r>
          </a:p>
          <a:p>
            <a:r>
              <a:rPr lang="en-GB" u="sng" dirty="0">
                <a:solidFill>
                  <a:schemeClr val="bg1"/>
                </a:solidFill>
              </a:rPr>
              <a:t>Creating a tuple</a:t>
            </a:r>
          </a:p>
          <a:p>
            <a:r>
              <a:rPr lang="en-GB" dirty="0" err="1">
                <a:solidFill>
                  <a:schemeClr val="bg1"/>
                </a:solidFill>
              </a:rPr>
              <a:t>my_tuple</a:t>
            </a:r>
            <a:r>
              <a:rPr lang="en-GB" dirty="0">
                <a:solidFill>
                  <a:schemeClr val="bg1"/>
                </a:solidFill>
              </a:rPr>
              <a:t> = (1, 2, 3, 4)</a:t>
            </a:r>
          </a:p>
          <a:p>
            <a:r>
              <a:rPr lang="en-GB" dirty="0">
                <a:solidFill>
                  <a:schemeClr val="bg1"/>
                </a:solidFill>
              </a:rPr>
              <a:t>print(</a:t>
            </a:r>
            <a:r>
              <a:rPr lang="en-GB" dirty="0" err="1">
                <a:solidFill>
                  <a:schemeClr val="bg1"/>
                </a:solidFill>
              </a:rPr>
              <a:t>my_tuple</a:t>
            </a:r>
            <a:r>
              <a:rPr lang="en-GB" dirty="0">
                <a:solidFill>
                  <a:schemeClr val="bg1"/>
                </a:solidFill>
              </a:rPr>
              <a:t>)  # Output: (1, 2, 3, 4)</a:t>
            </a:r>
          </a:p>
          <a:p>
            <a:endParaRPr lang="en-GB" dirty="0">
              <a:solidFill>
                <a:schemeClr val="bg1"/>
              </a:solidFill>
            </a:endParaRPr>
          </a:p>
          <a:p>
            <a:r>
              <a:rPr lang="en-GB" dirty="0">
                <a:solidFill>
                  <a:schemeClr val="bg1"/>
                </a:solidFill>
              </a:rPr>
              <a:t># Accessing tuple elements</a:t>
            </a:r>
          </a:p>
          <a:p>
            <a:r>
              <a:rPr lang="en-GB" dirty="0">
                <a:solidFill>
                  <a:schemeClr val="bg1"/>
                </a:solidFill>
              </a:rPr>
              <a:t>print(</a:t>
            </a:r>
            <a:r>
              <a:rPr lang="en-GB" dirty="0" err="1">
                <a:solidFill>
                  <a:schemeClr val="bg1"/>
                </a:solidFill>
              </a:rPr>
              <a:t>my_tuple</a:t>
            </a:r>
            <a:r>
              <a:rPr lang="en-GB" dirty="0">
                <a:solidFill>
                  <a:schemeClr val="bg1"/>
                </a:solidFill>
              </a:rPr>
              <a:t>[0])  # Output: 1</a:t>
            </a:r>
          </a:p>
          <a:p>
            <a:r>
              <a:rPr lang="en-GB" dirty="0">
                <a:solidFill>
                  <a:schemeClr val="bg1"/>
                </a:solidFill>
              </a:rPr>
              <a:t>print(</a:t>
            </a:r>
            <a:r>
              <a:rPr lang="en-GB" dirty="0" err="1">
                <a:solidFill>
                  <a:schemeClr val="bg1"/>
                </a:solidFill>
              </a:rPr>
              <a:t>my_tuple</a:t>
            </a:r>
            <a:r>
              <a:rPr lang="en-GB" dirty="0">
                <a:solidFill>
                  <a:schemeClr val="bg1"/>
                </a:solidFill>
              </a:rPr>
              <a:t>[-1])  # Output: 4</a:t>
            </a:r>
          </a:p>
          <a:p>
            <a:endParaRPr lang="en-GB" dirty="0">
              <a:solidFill>
                <a:schemeClr val="bg1"/>
              </a:solidFill>
            </a:endParaRPr>
          </a:p>
          <a:p>
            <a:r>
              <a:rPr lang="en-GB" dirty="0">
                <a:solidFill>
                  <a:schemeClr val="bg1"/>
                </a:solidFill>
              </a:rPr>
              <a:t># Tuple with mixed data types</a:t>
            </a:r>
          </a:p>
          <a:p>
            <a:r>
              <a:rPr lang="en-GB" dirty="0" err="1">
                <a:solidFill>
                  <a:schemeClr val="bg1"/>
                </a:solidFill>
              </a:rPr>
              <a:t>mixed_tuple</a:t>
            </a:r>
            <a:r>
              <a:rPr lang="en-GB" dirty="0">
                <a:solidFill>
                  <a:schemeClr val="bg1"/>
                </a:solidFill>
              </a:rPr>
              <a:t> = ("apple", 10, 3.5, True)</a:t>
            </a:r>
          </a:p>
          <a:p>
            <a:r>
              <a:rPr lang="en-GB" dirty="0">
                <a:solidFill>
                  <a:schemeClr val="bg1"/>
                </a:solidFill>
              </a:rPr>
              <a:t>print(</a:t>
            </a:r>
            <a:r>
              <a:rPr lang="en-GB" dirty="0" err="1">
                <a:solidFill>
                  <a:schemeClr val="bg1"/>
                </a:solidFill>
              </a:rPr>
              <a:t>mixed_tuple</a:t>
            </a:r>
            <a:r>
              <a:rPr lang="en-GB" dirty="0">
                <a:solidFill>
                  <a:schemeClr val="bg1"/>
                </a:solidFill>
              </a:rPr>
              <a:t>)  # Output: ('apple', 10, 3.5, True)</a:t>
            </a:r>
          </a:p>
          <a:p>
            <a:endParaRPr lang="en-GB" dirty="0">
              <a:solidFill>
                <a:schemeClr val="bg1"/>
              </a:solidFill>
            </a:endParaRPr>
          </a:p>
          <a:p>
            <a:r>
              <a:rPr lang="en-GB" dirty="0">
                <a:solidFill>
                  <a:schemeClr val="bg1"/>
                </a:solidFill>
              </a:rPr>
              <a:t># Nesting tuples</a:t>
            </a:r>
          </a:p>
          <a:p>
            <a:r>
              <a:rPr lang="en-GB" dirty="0" err="1">
                <a:solidFill>
                  <a:schemeClr val="bg1"/>
                </a:solidFill>
              </a:rPr>
              <a:t>nested_tuple</a:t>
            </a:r>
            <a:r>
              <a:rPr lang="en-GB" dirty="0">
                <a:solidFill>
                  <a:schemeClr val="bg1"/>
                </a:solidFill>
              </a:rPr>
              <a:t> = (1, (2, 3), (4, 5))</a:t>
            </a:r>
          </a:p>
          <a:p>
            <a:r>
              <a:rPr lang="en-GB" dirty="0">
                <a:solidFill>
                  <a:schemeClr val="bg1"/>
                </a:solidFill>
              </a:rPr>
              <a:t>print(</a:t>
            </a:r>
            <a:r>
              <a:rPr lang="en-GB" dirty="0" err="1">
                <a:solidFill>
                  <a:schemeClr val="bg1"/>
                </a:solidFill>
              </a:rPr>
              <a:t>nested_tuple</a:t>
            </a:r>
            <a:r>
              <a:rPr lang="en-GB" dirty="0">
                <a:solidFill>
                  <a:schemeClr val="bg1"/>
                </a:solidFill>
              </a:rPr>
              <a:t>)  # Output: (1, (2, 3), (4, 5))</a:t>
            </a:r>
          </a:p>
          <a:p>
            <a:endParaRPr lang="en-GB" dirty="0">
              <a:solidFill>
                <a:schemeClr val="bg1"/>
              </a:solidFill>
            </a:endParaRPr>
          </a:p>
        </p:txBody>
      </p:sp>
    </p:spTree>
    <p:extLst>
      <p:ext uri="{BB962C8B-B14F-4D97-AF65-F5344CB8AC3E}">
        <p14:creationId xmlns:p14="http://schemas.microsoft.com/office/powerpoint/2010/main" val="887825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C9506-4504-9160-E05F-14DDF6711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25065-B5C3-9725-51E0-47C75DE3E64C}"/>
              </a:ext>
            </a:extLst>
          </p:cNvPr>
          <p:cNvSpPr>
            <a:spLocks noGrp="1"/>
          </p:cNvSpPr>
          <p:nvPr>
            <p:ph type="title"/>
          </p:nvPr>
        </p:nvSpPr>
        <p:spPr>
          <a:xfrm>
            <a:off x="-1" y="1"/>
            <a:ext cx="3392130" cy="6721472"/>
          </a:xfrm>
        </p:spPr>
        <p:txBody>
          <a:bodyPr rtlCol="0"/>
          <a:lstStyle/>
          <a:p>
            <a:pPr algn="ctr" rtl="0"/>
            <a:r>
              <a:rPr lang="en-GB" sz="3600" dirty="0"/>
              <a:t>Dictionary</a:t>
            </a:r>
          </a:p>
        </p:txBody>
      </p:sp>
      <p:sp>
        <p:nvSpPr>
          <p:cNvPr id="4" name="Content Placeholder 3">
            <a:extLst>
              <a:ext uri="{FF2B5EF4-FFF2-40B4-BE49-F238E27FC236}">
                <a16:creationId xmlns:a16="http://schemas.microsoft.com/office/drawing/2014/main" id="{190705EF-5091-8329-CDCF-EB964450C155}"/>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A6470499-E2DB-29E3-DD9B-7498402E7919}"/>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C16D7F63-FDFA-7022-6C7B-4596BD34C112}"/>
              </a:ext>
            </a:extLst>
          </p:cNvPr>
          <p:cNvSpPr txBox="1"/>
          <p:nvPr/>
        </p:nvSpPr>
        <p:spPr>
          <a:xfrm>
            <a:off x="3392129" y="3362"/>
            <a:ext cx="8495071" cy="6370975"/>
          </a:xfrm>
          <a:prstGeom prst="rect">
            <a:avLst/>
          </a:prstGeom>
          <a:noFill/>
        </p:spPr>
        <p:txBody>
          <a:bodyPr wrap="square">
            <a:spAutoFit/>
          </a:bodyPr>
          <a:lstStyle/>
          <a:p>
            <a:r>
              <a:rPr lang="en-GB" sz="1200" b="1" dirty="0">
                <a:solidFill>
                  <a:schemeClr val="bg1"/>
                </a:solidFill>
              </a:rPr>
              <a:t>A dictionary </a:t>
            </a:r>
            <a:r>
              <a:rPr lang="en-GB" sz="1200" dirty="0">
                <a:solidFill>
                  <a:schemeClr val="bg1"/>
                </a:solidFill>
              </a:rPr>
              <a:t>is a collection of key-value pairs. It is used to store data values where each key is associated with a specific value.</a:t>
            </a:r>
          </a:p>
          <a:p>
            <a:endParaRPr lang="en-GB" sz="1200" dirty="0">
              <a:solidFill>
                <a:schemeClr val="bg1"/>
              </a:solidFill>
            </a:endParaRPr>
          </a:p>
          <a:p>
            <a:r>
              <a:rPr lang="en-GB" sz="1200" u="sng" dirty="0">
                <a:solidFill>
                  <a:schemeClr val="bg1"/>
                </a:solidFill>
              </a:rPr>
              <a:t>Key Characteristics of Dictionaries</a:t>
            </a:r>
          </a:p>
          <a:p>
            <a:r>
              <a:rPr lang="en-GB" sz="1200" dirty="0">
                <a:solidFill>
                  <a:schemeClr val="bg1"/>
                </a:solidFill>
              </a:rPr>
              <a:t>Defined using curly braces {}.</a:t>
            </a:r>
          </a:p>
          <a:p>
            <a:r>
              <a:rPr lang="en-GB" sz="1200" dirty="0">
                <a:solidFill>
                  <a:schemeClr val="bg1"/>
                </a:solidFill>
              </a:rPr>
              <a:t>Keys must be unique and immutable (e.g., strings, numbers, or tuples).</a:t>
            </a:r>
          </a:p>
          <a:p>
            <a:r>
              <a:rPr lang="en-GB" sz="1200" dirty="0">
                <a:solidFill>
                  <a:schemeClr val="bg1"/>
                </a:solidFill>
              </a:rPr>
              <a:t>Values can be any data type and can repeat.</a:t>
            </a:r>
          </a:p>
          <a:p>
            <a:r>
              <a:rPr lang="en-GB" sz="1200" dirty="0">
                <a:solidFill>
                  <a:schemeClr val="bg1"/>
                </a:solidFill>
              </a:rPr>
              <a:t>Keys allow you to access values efficiently.</a:t>
            </a:r>
          </a:p>
          <a:p>
            <a:r>
              <a:rPr lang="en-GB" sz="1200" u="sng" dirty="0">
                <a:solidFill>
                  <a:schemeClr val="bg1"/>
                </a:solidFill>
              </a:rPr>
              <a:t># Creating a dictionary</a:t>
            </a:r>
          </a:p>
          <a:p>
            <a:r>
              <a:rPr lang="en-GB" sz="1200" dirty="0" err="1">
                <a:solidFill>
                  <a:schemeClr val="bg1"/>
                </a:solidFill>
              </a:rPr>
              <a:t>my_dict</a:t>
            </a:r>
            <a:r>
              <a:rPr lang="en-GB" sz="1200" dirty="0">
                <a:solidFill>
                  <a:schemeClr val="bg1"/>
                </a:solidFill>
              </a:rPr>
              <a:t> = {"name": "Alice", "age": 25, "city": "New York"}</a:t>
            </a:r>
          </a:p>
          <a:p>
            <a:r>
              <a:rPr lang="en-GB" sz="1200" dirty="0">
                <a:solidFill>
                  <a:schemeClr val="bg1"/>
                </a:solidFill>
              </a:rPr>
              <a:t>print(</a:t>
            </a:r>
            <a:r>
              <a:rPr lang="en-GB" sz="1200" dirty="0" err="1">
                <a:solidFill>
                  <a:schemeClr val="bg1"/>
                </a:solidFill>
              </a:rPr>
              <a:t>my_dict</a:t>
            </a:r>
            <a:r>
              <a:rPr lang="en-GB" sz="1200" dirty="0">
                <a:solidFill>
                  <a:schemeClr val="bg1"/>
                </a:solidFill>
              </a:rPr>
              <a:t>)  # Output: {'name': 'Alice', 'age': 25, 'city': 'New York'}</a:t>
            </a:r>
          </a:p>
          <a:p>
            <a:endParaRPr lang="en-GB" sz="1200" dirty="0">
              <a:solidFill>
                <a:schemeClr val="bg1"/>
              </a:solidFill>
            </a:endParaRPr>
          </a:p>
          <a:p>
            <a:r>
              <a:rPr lang="en-GB" sz="1200" dirty="0">
                <a:solidFill>
                  <a:schemeClr val="bg1"/>
                </a:solidFill>
              </a:rPr>
              <a:t># Accessing values</a:t>
            </a:r>
          </a:p>
          <a:p>
            <a:r>
              <a:rPr lang="en-GB" sz="1200" dirty="0">
                <a:solidFill>
                  <a:schemeClr val="bg1"/>
                </a:solidFill>
              </a:rPr>
              <a:t>print(</a:t>
            </a:r>
            <a:r>
              <a:rPr lang="en-GB" sz="1200" dirty="0" err="1">
                <a:solidFill>
                  <a:schemeClr val="bg1"/>
                </a:solidFill>
              </a:rPr>
              <a:t>my_dict</a:t>
            </a:r>
            <a:r>
              <a:rPr lang="en-GB" sz="1200" dirty="0">
                <a:solidFill>
                  <a:schemeClr val="bg1"/>
                </a:solidFill>
              </a:rPr>
              <a:t>["name"])  # Output: Alice</a:t>
            </a:r>
          </a:p>
          <a:p>
            <a:r>
              <a:rPr lang="en-GB" sz="1200" dirty="0">
                <a:solidFill>
                  <a:schemeClr val="bg1"/>
                </a:solidFill>
              </a:rPr>
              <a:t>print(</a:t>
            </a:r>
            <a:r>
              <a:rPr lang="en-GB" sz="1200" dirty="0" err="1">
                <a:solidFill>
                  <a:schemeClr val="bg1"/>
                </a:solidFill>
              </a:rPr>
              <a:t>my_dict.get</a:t>
            </a:r>
            <a:r>
              <a:rPr lang="en-GB" sz="1200" dirty="0">
                <a:solidFill>
                  <a:schemeClr val="bg1"/>
                </a:solidFill>
              </a:rPr>
              <a:t>("age"))  # Output: 25</a:t>
            </a:r>
          </a:p>
          <a:p>
            <a:endParaRPr lang="en-GB" sz="1200" dirty="0">
              <a:solidFill>
                <a:schemeClr val="bg1"/>
              </a:solidFill>
            </a:endParaRPr>
          </a:p>
          <a:p>
            <a:r>
              <a:rPr lang="en-GB" sz="1200" dirty="0">
                <a:solidFill>
                  <a:schemeClr val="bg1"/>
                </a:solidFill>
              </a:rPr>
              <a:t># Adding or updating key-value pairs</a:t>
            </a:r>
          </a:p>
          <a:p>
            <a:r>
              <a:rPr lang="en-GB" sz="1200" dirty="0" err="1">
                <a:solidFill>
                  <a:schemeClr val="bg1"/>
                </a:solidFill>
              </a:rPr>
              <a:t>my_dict</a:t>
            </a:r>
            <a:r>
              <a:rPr lang="en-GB" sz="1200" dirty="0">
                <a:solidFill>
                  <a:schemeClr val="bg1"/>
                </a:solidFill>
              </a:rPr>
              <a:t>["age"] = 26  # Update age</a:t>
            </a:r>
          </a:p>
          <a:p>
            <a:r>
              <a:rPr lang="en-GB" sz="1200" dirty="0" err="1">
                <a:solidFill>
                  <a:schemeClr val="bg1"/>
                </a:solidFill>
              </a:rPr>
              <a:t>my_dict</a:t>
            </a:r>
            <a:r>
              <a:rPr lang="en-GB" sz="1200" dirty="0">
                <a:solidFill>
                  <a:schemeClr val="bg1"/>
                </a:solidFill>
              </a:rPr>
              <a:t>["profession"] = "Engineer"  # Add a new key-value pair</a:t>
            </a:r>
          </a:p>
          <a:p>
            <a:r>
              <a:rPr lang="en-GB" sz="1200" dirty="0">
                <a:solidFill>
                  <a:schemeClr val="bg1"/>
                </a:solidFill>
              </a:rPr>
              <a:t>print(</a:t>
            </a:r>
            <a:r>
              <a:rPr lang="en-GB" sz="1200" dirty="0" err="1">
                <a:solidFill>
                  <a:schemeClr val="bg1"/>
                </a:solidFill>
              </a:rPr>
              <a:t>my_dict</a:t>
            </a:r>
            <a:r>
              <a:rPr lang="en-GB" sz="1200" dirty="0">
                <a:solidFill>
                  <a:schemeClr val="bg1"/>
                </a:solidFill>
              </a:rPr>
              <a:t>)</a:t>
            </a:r>
          </a:p>
          <a:p>
            <a:r>
              <a:rPr lang="en-GB" sz="1200" dirty="0">
                <a:solidFill>
                  <a:schemeClr val="bg1"/>
                </a:solidFill>
              </a:rPr>
              <a:t># Output: {'name': 'Alice', 'age': 26, 'city': 'New York', 'profession': 'Engineer'}</a:t>
            </a:r>
          </a:p>
          <a:p>
            <a:endParaRPr lang="en-GB" sz="1200" dirty="0">
              <a:solidFill>
                <a:schemeClr val="bg1"/>
              </a:solidFill>
            </a:endParaRPr>
          </a:p>
          <a:p>
            <a:r>
              <a:rPr lang="en-GB" sz="1200" dirty="0">
                <a:solidFill>
                  <a:schemeClr val="bg1"/>
                </a:solidFill>
              </a:rPr>
              <a:t># Removing a key-value pair</a:t>
            </a:r>
          </a:p>
          <a:p>
            <a:r>
              <a:rPr lang="en-GB" sz="1200" dirty="0">
                <a:solidFill>
                  <a:schemeClr val="bg1"/>
                </a:solidFill>
              </a:rPr>
              <a:t>del </a:t>
            </a:r>
            <a:r>
              <a:rPr lang="en-GB" sz="1200" dirty="0" err="1">
                <a:solidFill>
                  <a:schemeClr val="bg1"/>
                </a:solidFill>
              </a:rPr>
              <a:t>my_dict</a:t>
            </a:r>
            <a:r>
              <a:rPr lang="en-GB" sz="1200" dirty="0">
                <a:solidFill>
                  <a:schemeClr val="bg1"/>
                </a:solidFill>
              </a:rPr>
              <a:t>["city"]</a:t>
            </a:r>
          </a:p>
          <a:p>
            <a:r>
              <a:rPr lang="en-GB" sz="1200" dirty="0">
                <a:solidFill>
                  <a:schemeClr val="bg1"/>
                </a:solidFill>
              </a:rPr>
              <a:t>print(</a:t>
            </a:r>
            <a:r>
              <a:rPr lang="en-GB" sz="1200" dirty="0" err="1">
                <a:solidFill>
                  <a:schemeClr val="bg1"/>
                </a:solidFill>
              </a:rPr>
              <a:t>my_dict</a:t>
            </a:r>
            <a:r>
              <a:rPr lang="en-GB" sz="1200" dirty="0">
                <a:solidFill>
                  <a:schemeClr val="bg1"/>
                </a:solidFill>
              </a:rPr>
              <a:t>)</a:t>
            </a:r>
          </a:p>
          <a:p>
            <a:r>
              <a:rPr lang="en-GB" sz="1200" dirty="0">
                <a:solidFill>
                  <a:schemeClr val="bg1"/>
                </a:solidFill>
              </a:rPr>
              <a:t># Output: {'name': 'Alice', 'age': 26, 'profession': 'Engineer'}</a:t>
            </a:r>
          </a:p>
          <a:p>
            <a:endParaRPr lang="en-GB" sz="1200" dirty="0">
              <a:solidFill>
                <a:schemeClr val="bg1"/>
              </a:solidFill>
            </a:endParaRPr>
          </a:p>
          <a:p>
            <a:r>
              <a:rPr lang="en-GB" sz="1200" dirty="0">
                <a:solidFill>
                  <a:schemeClr val="bg1"/>
                </a:solidFill>
              </a:rPr>
              <a:t># Iterating over a dictionary</a:t>
            </a:r>
          </a:p>
          <a:p>
            <a:r>
              <a:rPr lang="en-GB" sz="1200" dirty="0">
                <a:solidFill>
                  <a:schemeClr val="bg1"/>
                </a:solidFill>
              </a:rPr>
              <a:t>for key, value in </a:t>
            </a:r>
            <a:r>
              <a:rPr lang="en-GB" sz="1200" dirty="0" err="1">
                <a:solidFill>
                  <a:schemeClr val="bg1"/>
                </a:solidFill>
              </a:rPr>
              <a:t>my_dict.items</a:t>
            </a:r>
            <a:r>
              <a:rPr lang="en-GB" sz="1200" dirty="0">
                <a:solidFill>
                  <a:schemeClr val="bg1"/>
                </a:solidFill>
              </a:rPr>
              <a:t>():</a:t>
            </a:r>
          </a:p>
          <a:p>
            <a:r>
              <a:rPr lang="en-GB" sz="1200" dirty="0">
                <a:solidFill>
                  <a:schemeClr val="bg1"/>
                </a:solidFill>
              </a:rPr>
              <a:t>    print(f"{key}: {value}")</a:t>
            </a:r>
          </a:p>
          <a:p>
            <a:r>
              <a:rPr lang="en-GB" sz="1200" dirty="0">
                <a:solidFill>
                  <a:schemeClr val="bg1"/>
                </a:solidFill>
              </a:rPr>
              <a:t># Output:</a:t>
            </a:r>
          </a:p>
          <a:p>
            <a:r>
              <a:rPr lang="en-GB" sz="1200" dirty="0">
                <a:solidFill>
                  <a:schemeClr val="bg1"/>
                </a:solidFill>
              </a:rPr>
              <a:t># name: Alice</a:t>
            </a:r>
          </a:p>
          <a:p>
            <a:r>
              <a:rPr lang="en-GB" sz="1200" dirty="0">
                <a:solidFill>
                  <a:schemeClr val="bg1"/>
                </a:solidFill>
              </a:rPr>
              <a:t># age: 26</a:t>
            </a:r>
          </a:p>
          <a:p>
            <a:r>
              <a:rPr lang="en-GB" sz="1200" dirty="0">
                <a:solidFill>
                  <a:schemeClr val="bg1"/>
                </a:solidFill>
              </a:rPr>
              <a:t># profession: Engineer</a:t>
            </a:r>
          </a:p>
          <a:p>
            <a:endParaRPr lang="en-GB" sz="1200" dirty="0">
              <a:solidFill>
                <a:schemeClr val="bg1"/>
              </a:solidFill>
            </a:endParaRPr>
          </a:p>
        </p:txBody>
      </p:sp>
    </p:spTree>
    <p:extLst>
      <p:ext uri="{BB962C8B-B14F-4D97-AF65-F5344CB8AC3E}">
        <p14:creationId xmlns:p14="http://schemas.microsoft.com/office/powerpoint/2010/main" val="42071442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B28F2-FBF1-C57F-1B2F-19CED5A00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D42B8-5F5A-5E96-2032-7562FA06ECE0}"/>
              </a:ext>
            </a:extLst>
          </p:cNvPr>
          <p:cNvSpPr>
            <a:spLocks noGrp="1"/>
          </p:cNvSpPr>
          <p:nvPr>
            <p:ph type="title"/>
          </p:nvPr>
        </p:nvSpPr>
        <p:spPr>
          <a:xfrm>
            <a:off x="7512000" y="0"/>
            <a:ext cx="4680000" cy="6721473"/>
          </a:xfrm>
        </p:spPr>
        <p:txBody>
          <a:bodyPr rtlCol="0"/>
          <a:lstStyle/>
          <a:p>
            <a:pPr rtl="0"/>
            <a:r>
              <a:rPr lang="en-GB" dirty="0"/>
              <a:t>Types of programming Languages</a:t>
            </a:r>
          </a:p>
        </p:txBody>
      </p:sp>
      <p:sp>
        <p:nvSpPr>
          <p:cNvPr id="20" name="Slide Number Placeholder 19">
            <a:extLst>
              <a:ext uri="{FF2B5EF4-FFF2-40B4-BE49-F238E27FC236}">
                <a16:creationId xmlns:a16="http://schemas.microsoft.com/office/drawing/2014/main" id="{93DA91BF-5BB3-00E3-1ABD-35EA6B9798F2}"/>
              </a:ext>
            </a:extLst>
          </p:cNvPr>
          <p:cNvSpPr>
            <a:spLocks noGrp="1"/>
          </p:cNvSpPr>
          <p:nvPr>
            <p:ph type="sldNum" sz="quarter" idx="10"/>
          </p:nvPr>
        </p:nvSpPr>
        <p:spPr>
          <a:xfrm>
            <a:off x="11353800" y="6361475"/>
            <a:ext cx="838200" cy="360000"/>
          </a:xfrm>
        </p:spPr>
        <p:txBody>
          <a:bodyPr rtlCol="0"/>
          <a:lstStyle/>
          <a:p>
            <a:pPr rtl="0"/>
            <a:r>
              <a:rPr lang="en-GB" dirty="0"/>
              <a:t>PAGE </a:t>
            </a:r>
            <a:fld id="{4A9B5881-4007-4345-955A-79C2656F0C49}" type="slidenum">
              <a:rPr lang="en-GB" smtClean="0"/>
              <a:pPr rtl="0"/>
              <a:t>3</a:t>
            </a:fld>
            <a:endParaRPr lang="en-GB" dirty="0"/>
          </a:p>
        </p:txBody>
      </p:sp>
      <p:sp>
        <p:nvSpPr>
          <p:cNvPr id="6" name="TextBox 5">
            <a:extLst>
              <a:ext uri="{FF2B5EF4-FFF2-40B4-BE49-F238E27FC236}">
                <a16:creationId xmlns:a16="http://schemas.microsoft.com/office/drawing/2014/main" id="{E709E370-DFDC-BA0E-1DB0-637206DB5789}"/>
              </a:ext>
            </a:extLst>
          </p:cNvPr>
          <p:cNvSpPr txBox="1"/>
          <p:nvPr/>
        </p:nvSpPr>
        <p:spPr>
          <a:xfrm>
            <a:off x="0" y="0"/>
            <a:ext cx="7512000" cy="4801314"/>
          </a:xfrm>
          <a:prstGeom prst="rect">
            <a:avLst/>
          </a:prstGeom>
          <a:noFill/>
        </p:spPr>
        <p:txBody>
          <a:bodyPr wrap="square" rtlCol="0">
            <a:spAutoFit/>
          </a:bodyPr>
          <a:lstStyle/>
          <a:p>
            <a:r>
              <a:rPr lang="en-GB" u="sng" dirty="0">
                <a:solidFill>
                  <a:schemeClr val="bg1"/>
                </a:solidFill>
              </a:rPr>
              <a:t>Low-Level Languages: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These languages are closer to machine code and hardware.</a:t>
            </a:r>
          </a:p>
          <a:p>
            <a:pPr marL="285750" indent="-285750">
              <a:buFont typeface="Arial" panose="020B0604020202020204" pitchFamily="34" charset="0"/>
              <a:buChar char="•"/>
            </a:pPr>
            <a:r>
              <a:rPr lang="en-GB" dirty="0">
                <a:solidFill>
                  <a:schemeClr val="bg1"/>
                </a:solidFill>
              </a:rPr>
              <a:t>Examples: Assembly language, Machine code.</a:t>
            </a:r>
          </a:p>
          <a:p>
            <a:pPr marL="285750" indent="-285750">
              <a:buFont typeface="Arial" panose="020B0604020202020204" pitchFamily="34" charset="0"/>
              <a:buChar char="•"/>
            </a:pPr>
            <a:r>
              <a:rPr lang="en-GB" dirty="0">
                <a:solidFill>
                  <a:schemeClr val="bg1"/>
                </a:solidFill>
              </a:rPr>
              <a:t>Pros: High performance and control over hardware.</a:t>
            </a:r>
          </a:p>
          <a:p>
            <a:pPr marL="285750" indent="-285750">
              <a:buFont typeface="Arial" panose="020B0604020202020204" pitchFamily="34" charset="0"/>
              <a:buChar char="•"/>
            </a:pPr>
            <a:r>
              <a:rPr lang="en-GB" dirty="0">
                <a:solidFill>
                  <a:schemeClr val="bg1"/>
                </a:solidFill>
              </a:rPr>
              <a:t>Cons: Harder to learn and write due to their complexity and detailed syntax.</a:t>
            </a:r>
          </a:p>
          <a:p>
            <a:endParaRPr lang="en-GB" dirty="0">
              <a:solidFill>
                <a:schemeClr val="bg1"/>
              </a:solidFill>
            </a:endParaRPr>
          </a:p>
          <a:p>
            <a:r>
              <a:rPr lang="en-GB" u="sng" dirty="0">
                <a:solidFill>
                  <a:schemeClr val="bg1"/>
                </a:solidFill>
              </a:rPr>
              <a:t>High-Level Languages:</a:t>
            </a:r>
          </a:p>
          <a:p>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These are closer to human languages and abstract away hardware details, making them easier to use.</a:t>
            </a:r>
          </a:p>
          <a:p>
            <a:pPr marL="285750" indent="-285750">
              <a:buFont typeface="Arial" panose="020B0604020202020204" pitchFamily="34" charset="0"/>
              <a:buChar char="•"/>
            </a:pPr>
            <a:r>
              <a:rPr lang="en-GB" dirty="0">
                <a:solidFill>
                  <a:schemeClr val="bg1"/>
                </a:solidFill>
              </a:rPr>
              <a:t>Examples: Python, Java, C++, JavaScript.</a:t>
            </a:r>
          </a:p>
          <a:p>
            <a:pPr marL="285750" indent="-285750">
              <a:buFont typeface="Arial" panose="020B0604020202020204" pitchFamily="34" charset="0"/>
              <a:buChar char="•"/>
            </a:pPr>
            <a:r>
              <a:rPr lang="en-GB" dirty="0">
                <a:solidFill>
                  <a:schemeClr val="bg1"/>
                </a:solidFill>
              </a:rPr>
              <a:t>Pros: Easier to learn, more readable, and portable across different platforms.</a:t>
            </a:r>
          </a:p>
          <a:p>
            <a:pPr marL="285750" indent="-285750">
              <a:buFont typeface="Arial" panose="020B0604020202020204" pitchFamily="34" charset="0"/>
              <a:buChar char="•"/>
            </a:pPr>
            <a:r>
              <a:rPr lang="en-GB" dirty="0">
                <a:solidFill>
                  <a:schemeClr val="bg1"/>
                </a:solidFill>
              </a:rPr>
              <a:t>Cons: Less control over hardware, sometimes slower than low-level languages.</a:t>
            </a:r>
          </a:p>
        </p:txBody>
      </p:sp>
    </p:spTree>
    <p:extLst>
      <p:ext uri="{BB962C8B-B14F-4D97-AF65-F5344CB8AC3E}">
        <p14:creationId xmlns:p14="http://schemas.microsoft.com/office/powerpoint/2010/main" val="109360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898C9-F25E-0F64-E797-0F32B2670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934D7-9C67-FBEA-985A-E7B46A6300C7}"/>
              </a:ext>
            </a:extLst>
          </p:cNvPr>
          <p:cNvSpPr>
            <a:spLocks noGrp="1"/>
          </p:cNvSpPr>
          <p:nvPr>
            <p:ph type="title"/>
          </p:nvPr>
        </p:nvSpPr>
        <p:spPr>
          <a:xfrm>
            <a:off x="-1" y="1"/>
            <a:ext cx="3392130" cy="6721472"/>
          </a:xfrm>
        </p:spPr>
        <p:txBody>
          <a:bodyPr rtlCol="0"/>
          <a:lstStyle/>
          <a:p>
            <a:pPr algn="ctr" rtl="0"/>
            <a:r>
              <a:rPr lang="en-GB" sz="3600" dirty="0"/>
              <a:t>ARGS AND KWARGS IN PYTHON FUNCTIONS</a:t>
            </a:r>
          </a:p>
        </p:txBody>
      </p:sp>
      <p:sp>
        <p:nvSpPr>
          <p:cNvPr id="4" name="Content Placeholder 3">
            <a:extLst>
              <a:ext uri="{FF2B5EF4-FFF2-40B4-BE49-F238E27FC236}">
                <a16:creationId xmlns:a16="http://schemas.microsoft.com/office/drawing/2014/main" id="{3F714A36-6BA4-9A80-96C6-8F9AE3777B05}"/>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3653A328-DFD6-F3E7-0A33-730B2D1B525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6" name="TextBox 5">
            <a:extLst>
              <a:ext uri="{FF2B5EF4-FFF2-40B4-BE49-F238E27FC236}">
                <a16:creationId xmlns:a16="http://schemas.microsoft.com/office/drawing/2014/main" id="{0CFDB173-A5A2-B4F5-9388-9704CA2007EF}"/>
              </a:ext>
            </a:extLst>
          </p:cNvPr>
          <p:cNvSpPr txBox="1"/>
          <p:nvPr/>
        </p:nvSpPr>
        <p:spPr>
          <a:xfrm>
            <a:off x="3392129" y="171700"/>
            <a:ext cx="8495071" cy="4893647"/>
          </a:xfrm>
          <a:prstGeom prst="rect">
            <a:avLst/>
          </a:prstGeom>
          <a:noFill/>
        </p:spPr>
        <p:txBody>
          <a:bodyPr wrap="square">
            <a:spAutoFit/>
          </a:bodyPr>
          <a:lstStyle/>
          <a:p>
            <a:pPr marL="171450" indent="-171450">
              <a:buFont typeface="Wingdings" panose="05000000000000000000" pitchFamily="2" charset="2"/>
              <a:buChar char="q"/>
            </a:pPr>
            <a:r>
              <a:rPr lang="en-GB" sz="1200" dirty="0">
                <a:solidFill>
                  <a:schemeClr val="bg1"/>
                </a:solidFill>
              </a:rPr>
              <a:t>*</a:t>
            </a:r>
            <a:r>
              <a:rPr lang="en-GB" sz="1200" dirty="0" err="1">
                <a:solidFill>
                  <a:schemeClr val="bg1"/>
                </a:solidFill>
              </a:rPr>
              <a:t>args</a:t>
            </a:r>
            <a:r>
              <a:rPr lang="en-GB" sz="1200" dirty="0">
                <a:solidFill>
                  <a:schemeClr val="bg1"/>
                </a:solidFill>
              </a:rPr>
              <a:t>: Allows you to pass a variable number of positional arguments to a function. The arguments are collected into a tuple.</a:t>
            </a:r>
          </a:p>
          <a:p>
            <a:pPr marL="171450" indent="-171450">
              <a:buFont typeface="Wingdings" panose="05000000000000000000" pitchFamily="2" charset="2"/>
              <a:buChar char="q"/>
            </a:pPr>
            <a:r>
              <a:rPr lang="en-GB" sz="1200" dirty="0">
                <a:solidFill>
                  <a:schemeClr val="bg1"/>
                </a:solidFill>
              </a:rPr>
              <a:t>**</a:t>
            </a:r>
            <a:r>
              <a:rPr lang="en-GB" sz="1200" dirty="0" err="1">
                <a:solidFill>
                  <a:schemeClr val="bg1"/>
                </a:solidFill>
              </a:rPr>
              <a:t>kwargs</a:t>
            </a:r>
            <a:r>
              <a:rPr lang="en-GB" sz="1200" dirty="0">
                <a:solidFill>
                  <a:schemeClr val="bg1"/>
                </a:solidFill>
              </a:rPr>
              <a:t>: Allows you to pass a variable number of keyword arguments to a function. The arguments are collected into a dictionary.</a:t>
            </a:r>
          </a:p>
          <a:p>
            <a:pPr marL="171450" indent="-171450">
              <a:buFont typeface="Wingdings" panose="05000000000000000000" pitchFamily="2" charset="2"/>
              <a:buChar char="q"/>
            </a:pPr>
            <a:r>
              <a:rPr lang="en-GB" sz="1200" dirty="0">
                <a:solidFill>
                  <a:schemeClr val="bg1"/>
                </a:solidFill>
              </a:rPr>
              <a:t>Both are used when you're unsure how many arguments a function might receive or want to handle flexible arguments dynamically.</a:t>
            </a:r>
          </a:p>
          <a:p>
            <a:r>
              <a:rPr lang="en-GB" sz="1200" dirty="0">
                <a:solidFill>
                  <a:schemeClr val="bg1"/>
                </a:solidFill>
              </a:rPr>
              <a:t>def greet(*names):</a:t>
            </a:r>
          </a:p>
          <a:p>
            <a:r>
              <a:rPr lang="en-GB" sz="1200" dirty="0">
                <a:solidFill>
                  <a:schemeClr val="bg1"/>
                </a:solidFill>
              </a:rPr>
              <a:t>    for name in names:</a:t>
            </a:r>
          </a:p>
          <a:p>
            <a:r>
              <a:rPr lang="en-GB" sz="1200" dirty="0">
                <a:solidFill>
                  <a:schemeClr val="bg1"/>
                </a:solidFill>
              </a:rPr>
              <a:t>        print(</a:t>
            </a:r>
            <a:r>
              <a:rPr lang="en-GB" sz="1200" dirty="0" err="1">
                <a:solidFill>
                  <a:schemeClr val="bg1"/>
                </a:solidFill>
              </a:rPr>
              <a:t>f"Hello</a:t>
            </a:r>
            <a:r>
              <a:rPr lang="en-GB" sz="1200" dirty="0">
                <a:solidFill>
                  <a:schemeClr val="bg1"/>
                </a:solidFill>
              </a:rPr>
              <a:t>, {name}!")</a:t>
            </a:r>
          </a:p>
          <a:p>
            <a:endParaRPr lang="en-GB" sz="1200" dirty="0">
              <a:solidFill>
                <a:schemeClr val="bg1"/>
              </a:solidFill>
            </a:endParaRPr>
          </a:p>
          <a:p>
            <a:r>
              <a:rPr lang="en-GB" sz="1200" dirty="0">
                <a:solidFill>
                  <a:schemeClr val="bg1"/>
                </a:solidFill>
              </a:rPr>
              <a:t># Using the function</a:t>
            </a:r>
          </a:p>
          <a:p>
            <a:r>
              <a:rPr lang="en-GB" sz="1200" dirty="0">
                <a:solidFill>
                  <a:schemeClr val="bg1"/>
                </a:solidFill>
              </a:rPr>
              <a:t>greet("Alice", "Bob", "Charlie")</a:t>
            </a:r>
          </a:p>
          <a:p>
            <a:r>
              <a:rPr lang="en-GB" sz="1200" dirty="0">
                <a:solidFill>
                  <a:schemeClr val="bg1"/>
                </a:solidFill>
              </a:rPr>
              <a:t># Output:</a:t>
            </a:r>
          </a:p>
          <a:p>
            <a:r>
              <a:rPr lang="en-GB" sz="1200" dirty="0">
                <a:solidFill>
                  <a:schemeClr val="bg1"/>
                </a:solidFill>
              </a:rPr>
              <a:t># Hello, Alice!</a:t>
            </a:r>
          </a:p>
          <a:p>
            <a:r>
              <a:rPr lang="en-GB" sz="1200" dirty="0">
                <a:solidFill>
                  <a:schemeClr val="bg1"/>
                </a:solidFill>
              </a:rPr>
              <a:t># Hello, Bob!</a:t>
            </a:r>
          </a:p>
          <a:p>
            <a:r>
              <a:rPr lang="en-GB" sz="1200" dirty="0">
                <a:solidFill>
                  <a:schemeClr val="bg1"/>
                </a:solidFill>
              </a:rPr>
              <a:t># Hello, Charlie!</a:t>
            </a:r>
          </a:p>
          <a:p>
            <a:endParaRPr lang="en-GB" sz="1200" dirty="0">
              <a:solidFill>
                <a:schemeClr val="bg1"/>
              </a:solidFill>
            </a:endParaRPr>
          </a:p>
          <a:p>
            <a:r>
              <a:rPr lang="en-GB" sz="1200" dirty="0">
                <a:solidFill>
                  <a:schemeClr val="bg1"/>
                </a:solidFill>
              </a:rPr>
              <a:t>def </a:t>
            </a:r>
            <a:r>
              <a:rPr lang="en-GB" sz="1200" dirty="0" err="1">
                <a:solidFill>
                  <a:schemeClr val="bg1"/>
                </a:solidFill>
              </a:rPr>
              <a:t>display_info</a:t>
            </a:r>
            <a:r>
              <a:rPr lang="en-GB" sz="1200" dirty="0">
                <a:solidFill>
                  <a:schemeClr val="bg1"/>
                </a:solidFill>
              </a:rPr>
              <a:t>(**info):</a:t>
            </a:r>
          </a:p>
          <a:p>
            <a:r>
              <a:rPr lang="en-GB" sz="1200" dirty="0">
                <a:solidFill>
                  <a:schemeClr val="bg1"/>
                </a:solidFill>
              </a:rPr>
              <a:t>    for key, value in </a:t>
            </a:r>
            <a:r>
              <a:rPr lang="en-GB" sz="1200" dirty="0" err="1">
                <a:solidFill>
                  <a:schemeClr val="bg1"/>
                </a:solidFill>
              </a:rPr>
              <a:t>info.items</a:t>
            </a:r>
            <a:r>
              <a:rPr lang="en-GB" sz="1200" dirty="0">
                <a:solidFill>
                  <a:schemeClr val="bg1"/>
                </a:solidFill>
              </a:rPr>
              <a:t>():</a:t>
            </a:r>
          </a:p>
          <a:p>
            <a:r>
              <a:rPr lang="en-GB" sz="1200" dirty="0">
                <a:solidFill>
                  <a:schemeClr val="bg1"/>
                </a:solidFill>
              </a:rPr>
              <a:t>        print(f"{</a:t>
            </a:r>
            <a:r>
              <a:rPr lang="en-GB" sz="1200" dirty="0" err="1">
                <a:solidFill>
                  <a:schemeClr val="bg1"/>
                </a:solidFill>
              </a:rPr>
              <a:t>key.capitalize</a:t>
            </a:r>
            <a:r>
              <a:rPr lang="en-GB" sz="1200" dirty="0">
                <a:solidFill>
                  <a:schemeClr val="bg1"/>
                </a:solidFill>
              </a:rPr>
              <a:t>()}: {value}")</a:t>
            </a:r>
          </a:p>
          <a:p>
            <a:endParaRPr lang="en-GB" sz="1200" dirty="0">
              <a:solidFill>
                <a:schemeClr val="bg1"/>
              </a:solidFill>
            </a:endParaRPr>
          </a:p>
          <a:p>
            <a:r>
              <a:rPr lang="en-GB" sz="1200" dirty="0">
                <a:solidFill>
                  <a:schemeClr val="bg1"/>
                </a:solidFill>
              </a:rPr>
              <a:t># Using the function</a:t>
            </a:r>
          </a:p>
          <a:p>
            <a:r>
              <a:rPr lang="en-GB" sz="1200" dirty="0" err="1">
                <a:solidFill>
                  <a:schemeClr val="bg1"/>
                </a:solidFill>
              </a:rPr>
              <a:t>display_info</a:t>
            </a:r>
            <a:r>
              <a:rPr lang="en-GB" sz="1200" dirty="0">
                <a:solidFill>
                  <a:schemeClr val="bg1"/>
                </a:solidFill>
              </a:rPr>
              <a:t>(name="Alice", age=25, city="New York")</a:t>
            </a:r>
          </a:p>
          <a:p>
            <a:r>
              <a:rPr lang="en-GB" sz="1200" dirty="0">
                <a:solidFill>
                  <a:schemeClr val="bg1"/>
                </a:solidFill>
              </a:rPr>
              <a:t># Output:</a:t>
            </a:r>
          </a:p>
          <a:p>
            <a:r>
              <a:rPr lang="en-GB" sz="1200" dirty="0">
                <a:solidFill>
                  <a:schemeClr val="bg1"/>
                </a:solidFill>
              </a:rPr>
              <a:t># Name: Alice</a:t>
            </a:r>
          </a:p>
          <a:p>
            <a:r>
              <a:rPr lang="en-GB" sz="1200" dirty="0">
                <a:solidFill>
                  <a:schemeClr val="bg1"/>
                </a:solidFill>
              </a:rPr>
              <a:t># Age: 25</a:t>
            </a:r>
          </a:p>
          <a:p>
            <a:r>
              <a:rPr lang="en-GB" sz="1200" dirty="0">
                <a:solidFill>
                  <a:schemeClr val="bg1"/>
                </a:solidFill>
              </a:rPr>
              <a:t># City: New York</a:t>
            </a:r>
          </a:p>
          <a:p>
            <a:endParaRPr lang="en-GB" sz="1200" dirty="0">
              <a:solidFill>
                <a:schemeClr val="bg1"/>
              </a:solidFill>
            </a:endParaRPr>
          </a:p>
          <a:p>
            <a:endParaRPr lang="en-GB" sz="1200" dirty="0">
              <a:solidFill>
                <a:schemeClr val="bg1"/>
              </a:solidFill>
            </a:endParaRPr>
          </a:p>
        </p:txBody>
      </p:sp>
      <p:sp>
        <p:nvSpPr>
          <p:cNvPr id="5" name="TextBox 4">
            <a:extLst>
              <a:ext uri="{FF2B5EF4-FFF2-40B4-BE49-F238E27FC236}">
                <a16:creationId xmlns:a16="http://schemas.microsoft.com/office/drawing/2014/main" id="{6B159B9F-0153-3098-F6F9-E42F5EFA9B8F}"/>
              </a:ext>
            </a:extLst>
          </p:cNvPr>
          <p:cNvSpPr txBox="1"/>
          <p:nvPr/>
        </p:nvSpPr>
        <p:spPr>
          <a:xfrm>
            <a:off x="5637320" y="2858610"/>
            <a:ext cx="914400" cy="914400"/>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2A44ABB0-772B-7CEE-FCA1-02EFC40E766E}"/>
              </a:ext>
            </a:extLst>
          </p:cNvPr>
          <p:cNvSpPr txBox="1"/>
          <p:nvPr/>
        </p:nvSpPr>
        <p:spPr>
          <a:xfrm>
            <a:off x="7705818" y="944691"/>
            <a:ext cx="3657600" cy="4832092"/>
          </a:xfrm>
          <a:prstGeom prst="rect">
            <a:avLst/>
          </a:prstGeom>
          <a:noFill/>
        </p:spPr>
        <p:txBody>
          <a:bodyPr wrap="square" rtlCol="0">
            <a:spAutoFit/>
          </a:bodyPr>
          <a:lstStyle/>
          <a:p>
            <a:r>
              <a:rPr lang="en-GB" sz="1400" dirty="0">
                <a:solidFill>
                  <a:schemeClr val="accent6">
                    <a:lumMod val="60000"/>
                    <a:lumOff val="40000"/>
                  </a:schemeClr>
                </a:solidFill>
              </a:rPr>
              <a:t>def </a:t>
            </a:r>
            <a:r>
              <a:rPr lang="en-GB" sz="1400" dirty="0" err="1">
                <a:solidFill>
                  <a:schemeClr val="accent6">
                    <a:lumMod val="60000"/>
                    <a:lumOff val="40000"/>
                  </a:schemeClr>
                </a:solidFill>
              </a:rPr>
              <a:t>introduce_people</a:t>
            </a:r>
            <a:r>
              <a:rPr lang="en-GB" sz="1400" dirty="0">
                <a:solidFill>
                  <a:schemeClr val="accent6">
                    <a:lumMod val="60000"/>
                    <a:lumOff val="40000"/>
                  </a:schemeClr>
                </a:solidFill>
              </a:rPr>
              <a:t>(greeting, *names, **details):</a:t>
            </a:r>
          </a:p>
          <a:p>
            <a:r>
              <a:rPr lang="en-GB" sz="1400" dirty="0">
                <a:solidFill>
                  <a:schemeClr val="accent6">
                    <a:lumMod val="60000"/>
                    <a:lumOff val="40000"/>
                  </a:schemeClr>
                </a:solidFill>
              </a:rPr>
              <a:t>    print(greeting)</a:t>
            </a:r>
          </a:p>
          <a:p>
            <a:r>
              <a:rPr lang="en-GB" sz="1400" dirty="0">
                <a:solidFill>
                  <a:schemeClr val="accent6">
                    <a:lumMod val="60000"/>
                    <a:lumOff val="40000"/>
                  </a:schemeClr>
                </a:solidFill>
              </a:rPr>
              <a:t>    print("Names:", ", ".join(names))</a:t>
            </a:r>
          </a:p>
          <a:p>
            <a:r>
              <a:rPr lang="en-GB" sz="1400" dirty="0">
                <a:solidFill>
                  <a:schemeClr val="accent6">
                    <a:lumMod val="60000"/>
                    <a:lumOff val="40000"/>
                  </a:schemeClr>
                </a:solidFill>
              </a:rPr>
              <a:t>    print("Details:")</a:t>
            </a:r>
          </a:p>
          <a:p>
            <a:r>
              <a:rPr lang="en-GB" sz="1400" dirty="0">
                <a:solidFill>
                  <a:schemeClr val="accent6">
                    <a:lumMod val="60000"/>
                    <a:lumOff val="40000"/>
                  </a:schemeClr>
                </a:solidFill>
              </a:rPr>
              <a:t>    for key, value in </a:t>
            </a:r>
            <a:r>
              <a:rPr lang="en-GB" sz="1400" dirty="0" err="1">
                <a:solidFill>
                  <a:schemeClr val="accent6">
                    <a:lumMod val="60000"/>
                    <a:lumOff val="40000"/>
                  </a:schemeClr>
                </a:solidFill>
              </a:rPr>
              <a:t>details.items</a:t>
            </a:r>
            <a:r>
              <a:rPr lang="en-GB" sz="1400" dirty="0">
                <a:solidFill>
                  <a:schemeClr val="accent6">
                    <a:lumMod val="60000"/>
                    <a:lumOff val="40000"/>
                  </a:schemeClr>
                </a:solidFill>
              </a:rPr>
              <a:t>():</a:t>
            </a:r>
          </a:p>
          <a:p>
            <a:r>
              <a:rPr lang="en-GB" sz="1400" dirty="0">
                <a:solidFill>
                  <a:schemeClr val="accent6">
                    <a:lumMod val="60000"/>
                    <a:lumOff val="40000"/>
                  </a:schemeClr>
                </a:solidFill>
              </a:rPr>
              <a:t>        print(f"{</a:t>
            </a:r>
            <a:r>
              <a:rPr lang="en-GB" sz="1400" dirty="0" err="1">
                <a:solidFill>
                  <a:schemeClr val="accent6">
                    <a:lumMod val="60000"/>
                    <a:lumOff val="40000"/>
                  </a:schemeClr>
                </a:solidFill>
              </a:rPr>
              <a:t>key.capitalize</a:t>
            </a:r>
            <a:r>
              <a:rPr lang="en-GB" sz="1400" dirty="0">
                <a:solidFill>
                  <a:schemeClr val="accent6">
                    <a:lumMod val="60000"/>
                    <a:lumOff val="40000"/>
                  </a:schemeClr>
                </a:solidFill>
              </a:rPr>
              <a:t>()}: {value}")</a:t>
            </a:r>
          </a:p>
          <a:p>
            <a:endParaRPr lang="en-GB" sz="1400" dirty="0">
              <a:solidFill>
                <a:schemeClr val="accent6">
                  <a:lumMod val="60000"/>
                  <a:lumOff val="40000"/>
                </a:schemeClr>
              </a:solidFill>
            </a:endParaRPr>
          </a:p>
          <a:p>
            <a:r>
              <a:rPr lang="en-GB" sz="1400" dirty="0">
                <a:solidFill>
                  <a:schemeClr val="accent6">
                    <a:lumMod val="60000"/>
                    <a:lumOff val="40000"/>
                  </a:schemeClr>
                </a:solidFill>
              </a:rPr>
              <a:t># Using the function</a:t>
            </a:r>
          </a:p>
          <a:p>
            <a:r>
              <a:rPr lang="en-GB" sz="1400" dirty="0" err="1">
                <a:solidFill>
                  <a:schemeClr val="accent6">
                    <a:lumMod val="60000"/>
                    <a:lumOff val="40000"/>
                  </a:schemeClr>
                </a:solidFill>
              </a:rPr>
              <a:t>introduce_people</a:t>
            </a:r>
            <a:r>
              <a:rPr lang="en-GB" sz="1400" dirty="0">
                <a:solidFill>
                  <a:schemeClr val="accent6">
                    <a:lumMod val="60000"/>
                    <a:lumOff val="40000"/>
                  </a:schemeClr>
                </a:solidFill>
              </a:rPr>
              <a:t>(</a:t>
            </a:r>
          </a:p>
          <a:p>
            <a:r>
              <a:rPr lang="en-GB" sz="1400" dirty="0">
                <a:solidFill>
                  <a:schemeClr val="accent6">
                    <a:lumMod val="60000"/>
                    <a:lumOff val="40000"/>
                  </a:schemeClr>
                </a:solidFill>
              </a:rPr>
              <a:t>    "Welcome everyone!", </a:t>
            </a:r>
          </a:p>
          <a:p>
            <a:r>
              <a:rPr lang="en-GB" sz="1400" dirty="0">
                <a:solidFill>
                  <a:schemeClr val="accent6">
                    <a:lumMod val="60000"/>
                    <a:lumOff val="40000"/>
                  </a:schemeClr>
                </a:solidFill>
              </a:rPr>
              <a:t>    "Alice", "Bob", "Charlie", </a:t>
            </a:r>
          </a:p>
          <a:p>
            <a:r>
              <a:rPr lang="en-GB" sz="1400" dirty="0">
                <a:solidFill>
                  <a:schemeClr val="accent6">
                    <a:lumMod val="60000"/>
                    <a:lumOff val="40000"/>
                  </a:schemeClr>
                </a:solidFill>
              </a:rPr>
              <a:t>    event="Python Workshop", location="Room 101"</a:t>
            </a:r>
          </a:p>
          <a:p>
            <a:r>
              <a:rPr lang="en-GB" sz="1400" dirty="0">
                <a:solidFill>
                  <a:schemeClr val="accent6">
                    <a:lumMod val="60000"/>
                    <a:lumOff val="40000"/>
                  </a:schemeClr>
                </a:solidFill>
              </a:rPr>
              <a:t>)</a:t>
            </a:r>
          </a:p>
          <a:p>
            <a:r>
              <a:rPr lang="en-GB" sz="1400" dirty="0">
                <a:solidFill>
                  <a:schemeClr val="accent6">
                    <a:lumMod val="60000"/>
                    <a:lumOff val="40000"/>
                  </a:schemeClr>
                </a:solidFill>
              </a:rPr>
              <a:t># Output:</a:t>
            </a:r>
          </a:p>
          <a:p>
            <a:r>
              <a:rPr lang="en-GB" sz="1400" dirty="0">
                <a:solidFill>
                  <a:schemeClr val="accent6">
                    <a:lumMod val="60000"/>
                    <a:lumOff val="40000"/>
                  </a:schemeClr>
                </a:solidFill>
              </a:rPr>
              <a:t># Welcome everyone!</a:t>
            </a:r>
          </a:p>
          <a:p>
            <a:r>
              <a:rPr lang="en-GB" sz="1400" dirty="0">
                <a:solidFill>
                  <a:schemeClr val="accent6">
                    <a:lumMod val="60000"/>
                    <a:lumOff val="40000"/>
                  </a:schemeClr>
                </a:solidFill>
              </a:rPr>
              <a:t># Names: Alice, Bob, Charlie</a:t>
            </a:r>
          </a:p>
          <a:p>
            <a:r>
              <a:rPr lang="en-GB" sz="1400" dirty="0">
                <a:solidFill>
                  <a:schemeClr val="accent6">
                    <a:lumMod val="60000"/>
                    <a:lumOff val="40000"/>
                  </a:schemeClr>
                </a:solidFill>
              </a:rPr>
              <a:t># Details:</a:t>
            </a:r>
          </a:p>
          <a:p>
            <a:r>
              <a:rPr lang="en-GB" sz="1400" dirty="0">
                <a:solidFill>
                  <a:schemeClr val="accent6">
                    <a:lumMod val="60000"/>
                    <a:lumOff val="40000"/>
                  </a:schemeClr>
                </a:solidFill>
              </a:rPr>
              <a:t># Event: Python Workshop</a:t>
            </a:r>
          </a:p>
          <a:p>
            <a:r>
              <a:rPr lang="en-GB" sz="1400" dirty="0">
                <a:solidFill>
                  <a:schemeClr val="accent6">
                    <a:lumMod val="60000"/>
                    <a:lumOff val="40000"/>
                  </a:schemeClr>
                </a:solidFill>
              </a:rPr>
              <a:t># Location: Room 101</a:t>
            </a:r>
          </a:p>
          <a:p>
            <a:endParaRPr lang="en-GB" sz="1400" dirty="0">
              <a:solidFill>
                <a:schemeClr val="accent6">
                  <a:lumMod val="60000"/>
                  <a:lumOff val="40000"/>
                </a:schemeClr>
              </a:solidFill>
            </a:endParaRPr>
          </a:p>
        </p:txBody>
      </p:sp>
    </p:spTree>
    <p:extLst>
      <p:ext uri="{BB962C8B-B14F-4D97-AF65-F5344CB8AC3E}">
        <p14:creationId xmlns:p14="http://schemas.microsoft.com/office/powerpoint/2010/main" val="17060809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47CC7-36E9-26DC-69EC-F14C150FC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251720-A7D5-C3B1-5A74-24F3B2A1B3AC}"/>
              </a:ext>
            </a:extLst>
          </p:cNvPr>
          <p:cNvSpPr>
            <a:spLocks noGrp="1"/>
          </p:cNvSpPr>
          <p:nvPr>
            <p:ph type="title"/>
          </p:nvPr>
        </p:nvSpPr>
        <p:spPr>
          <a:xfrm>
            <a:off x="-1" y="1"/>
            <a:ext cx="12192001" cy="6721472"/>
          </a:xfrm>
        </p:spPr>
        <p:txBody>
          <a:bodyPr rtlCol="0"/>
          <a:lstStyle/>
          <a:p>
            <a:pPr algn="ctr" rtl="0"/>
            <a:r>
              <a:rPr lang="en-GB" sz="3600" dirty="0"/>
              <a:t>Programming is like going to the gym. </a:t>
            </a:r>
          </a:p>
        </p:txBody>
      </p:sp>
      <p:sp>
        <p:nvSpPr>
          <p:cNvPr id="4" name="Content Placeholder 3">
            <a:extLst>
              <a:ext uri="{FF2B5EF4-FFF2-40B4-BE49-F238E27FC236}">
                <a16:creationId xmlns:a16="http://schemas.microsoft.com/office/drawing/2014/main" id="{E2D4BDFA-6439-B1EC-D827-24ED9F473C7A}"/>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600" u="sng" dirty="0"/>
          </a:p>
          <a:p>
            <a:pPr marL="0" indent="0">
              <a:buNone/>
            </a:pPr>
            <a:endParaRPr lang="en-GB" sz="1600" u="sng" dirty="0"/>
          </a:p>
          <a:p>
            <a:pPr marL="0" indent="0">
              <a:buNone/>
            </a:pPr>
            <a:endParaRPr lang="en-GB" sz="1600" u="sng" dirty="0"/>
          </a:p>
          <a:p>
            <a:pPr marL="0" indent="0" rtl="0">
              <a:buNone/>
            </a:pPr>
            <a:r>
              <a:rPr lang="en-GB" sz="3200" dirty="0">
                <a:latin typeface="Udemy Sans"/>
              </a:rPr>
              <a:t>Hard Work and Perseverance beats raw talent !!!</a:t>
            </a: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D684CB4C-91F7-8299-3E08-595C8ECEFD4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1457799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E604D-CE99-507D-C82C-66B3ED7666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1BE03-9A32-9145-97A2-9ECD17FFF8C5}"/>
              </a:ext>
            </a:extLst>
          </p:cNvPr>
          <p:cNvSpPr>
            <a:spLocks noGrp="1"/>
          </p:cNvSpPr>
          <p:nvPr>
            <p:ph type="title"/>
          </p:nvPr>
        </p:nvSpPr>
        <p:spPr>
          <a:xfrm>
            <a:off x="7512000" y="0"/>
            <a:ext cx="4680000" cy="6721473"/>
          </a:xfrm>
        </p:spPr>
        <p:txBody>
          <a:bodyPr rtlCol="0"/>
          <a:lstStyle/>
          <a:p>
            <a:pPr rtl="0"/>
            <a:r>
              <a:rPr lang="en-GB" dirty="0"/>
              <a:t>Types of programming Languages</a:t>
            </a:r>
          </a:p>
        </p:txBody>
      </p:sp>
      <p:sp>
        <p:nvSpPr>
          <p:cNvPr id="20" name="Slide Number Placeholder 19">
            <a:extLst>
              <a:ext uri="{FF2B5EF4-FFF2-40B4-BE49-F238E27FC236}">
                <a16:creationId xmlns:a16="http://schemas.microsoft.com/office/drawing/2014/main" id="{B1D6859E-B1E6-5AD4-3D8A-8BA27EA4F108}"/>
              </a:ext>
            </a:extLst>
          </p:cNvPr>
          <p:cNvSpPr>
            <a:spLocks noGrp="1"/>
          </p:cNvSpPr>
          <p:nvPr>
            <p:ph type="sldNum" sz="quarter" idx="10"/>
          </p:nvPr>
        </p:nvSpPr>
        <p:spPr>
          <a:xfrm>
            <a:off x="11353800" y="6361475"/>
            <a:ext cx="838200" cy="360000"/>
          </a:xfrm>
        </p:spPr>
        <p:txBody>
          <a:bodyPr rtlCol="0"/>
          <a:lstStyle/>
          <a:p>
            <a:pPr rtl="0"/>
            <a:r>
              <a:rPr lang="en-GB" dirty="0"/>
              <a:t>PAGE </a:t>
            </a:r>
            <a:fld id="{4A9B5881-4007-4345-955A-79C2656F0C49}" type="slidenum">
              <a:rPr lang="en-GB" smtClean="0"/>
              <a:pPr rtl="0"/>
              <a:t>4</a:t>
            </a:fld>
            <a:endParaRPr lang="en-GB" dirty="0"/>
          </a:p>
        </p:txBody>
      </p:sp>
      <p:sp>
        <p:nvSpPr>
          <p:cNvPr id="6" name="TextBox 5">
            <a:extLst>
              <a:ext uri="{FF2B5EF4-FFF2-40B4-BE49-F238E27FC236}">
                <a16:creationId xmlns:a16="http://schemas.microsoft.com/office/drawing/2014/main" id="{857EEF08-D219-C069-659B-66A68CB0A6A2}"/>
              </a:ext>
            </a:extLst>
          </p:cNvPr>
          <p:cNvSpPr txBox="1"/>
          <p:nvPr/>
        </p:nvSpPr>
        <p:spPr>
          <a:xfrm>
            <a:off x="167148" y="267581"/>
            <a:ext cx="7512000" cy="6186309"/>
          </a:xfrm>
          <a:prstGeom prst="rect">
            <a:avLst/>
          </a:prstGeom>
          <a:noFill/>
        </p:spPr>
        <p:txBody>
          <a:bodyPr wrap="square" rtlCol="0">
            <a:spAutoFit/>
          </a:bodyPr>
          <a:lstStyle/>
          <a:p>
            <a:r>
              <a:rPr lang="en-GB" u="sng" dirty="0">
                <a:solidFill>
                  <a:schemeClr val="bg1"/>
                </a:solidFill>
              </a:rPr>
              <a:t>Low-Level Languages:</a:t>
            </a:r>
          </a:p>
          <a:p>
            <a:pPr marL="285750" indent="-285750">
              <a:buFont typeface="Arial" panose="020B0604020202020204" pitchFamily="34" charset="0"/>
              <a:buChar char="•"/>
            </a:pPr>
            <a:r>
              <a:rPr lang="en-GB" dirty="0">
                <a:solidFill>
                  <a:schemeClr val="bg1"/>
                </a:solidFill>
              </a:rPr>
              <a:t>These languages are closer to machine code and hardware.</a:t>
            </a:r>
          </a:p>
          <a:p>
            <a:pPr marL="285750" indent="-285750">
              <a:buFont typeface="Arial" panose="020B0604020202020204" pitchFamily="34" charset="0"/>
              <a:buChar char="•"/>
            </a:pPr>
            <a:r>
              <a:rPr lang="en-GB" dirty="0">
                <a:solidFill>
                  <a:schemeClr val="bg1"/>
                </a:solidFill>
              </a:rPr>
              <a:t>Examples: Assembly language, Machine code.</a:t>
            </a:r>
          </a:p>
          <a:p>
            <a:pPr marL="285750" indent="-285750">
              <a:buFont typeface="Arial" panose="020B0604020202020204" pitchFamily="34" charset="0"/>
              <a:buChar char="•"/>
            </a:pPr>
            <a:r>
              <a:rPr lang="en-GB" dirty="0">
                <a:solidFill>
                  <a:schemeClr val="bg1"/>
                </a:solidFill>
              </a:rPr>
              <a:t>Pros: High performance and control over hardware.</a:t>
            </a:r>
          </a:p>
          <a:p>
            <a:pPr marL="285750" indent="-285750">
              <a:buFont typeface="Arial" panose="020B0604020202020204" pitchFamily="34" charset="0"/>
              <a:buChar char="•"/>
            </a:pPr>
            <a:r>
              <a:rPr lang="en-GB" dirty="0">
                <a:solidFill>
                  <a:schemeClr val="bg1"/>
                </a:solidFill>
              </a:rPr>
              <a:t>Cons: Harder to learn and write due to their complexity and detailed syntax.</a:t>
            </a:r>
          </a:p>
          <a:p>
            <a:endParaRPr lang="en-GB" dirty="0">
              <a:solidFill>
                <a:schemeClr val="bg1"/>
              </a:solidFill>
            </a:endParaRPr>
          </a:p>
          <a:p>
            <a:r>
              <a:rPr lang="en-GB" u="sng" dirty="0">
                <a:solidFill>
                  <a:schemeClr val="bg1"/>
                </a:solidFill>
              </a:rPr>
              <a:t>High-Level Languages:</a:t>
            </a:r>
          </a:p>
          <a:p>
            <a:pPr marL="285750" indent="-285750">
              <a:buFont typeface="Arial" panose="020B0604020202020204" pitchFamily="34" charset="0"/>
              <a:buChar char="•"/>
            </a:pPr>
            <a:r>
              <a:rPr lang="en-GB" dirty="0">
                <a:solidFill>
                  <a:schemeClr val="bg1"/>
                </a:solidFill>
              </a:rPr>
              <a:t>These are closer to human languages and abstract away hardware details, making them easier to use.</a:t>
            </a:r>
          </a:p>
          <a:p>
            <a:pPr marL="285750" indent="-285750">
              <a:buFont typeface="Arial" panose="020B0604020202020204" pitchFamily="34" charset="0"/>
              <a:buChar char="•"/>
            </a:pPr>
            <a:r>
              <a:rPr lang="en-GB" dirty="0">
                <a:solidFill>
                  <a:schemeClr val="bg1"/>
                </a:solidFill>
              </a:rPr>
              <a:t>Examples: Python, Java, C++, JavaScript.</a:t>
            </a:r>
          </a:p>
          <a:p>
            <a:pPr marL="285750" indent="-285750">
              <a:buFont typeface="Arial" panose="020B0604020202020204" pitchFamily="34" charset="0"/>
              <a:buChar char="•"/>
            </a:pPr>
            <a:r>
              <a:rPr lang="en-GB" dirty="0">
                <a:solidFill>
                  <a:schemeClr val="bg1"/>
                </a:solidFill>
              </a:rPr>
              <a:t>Pros: Easier to learn, more readable, and portable across different platforms.</a:t>
            </a:r>
          </a:p>
          <a:p>
            <a:pPr marL="285750" indent="-285750">
              <a:buFont typeface="Arial" panose="020B0604020202020204" pitchFamily="34" charset="0"/>
              <a:buChar char="•"/>
            </a:pPr>
            <a:r>
              <a:rPr lang="en-GB" dirty="0">
                <a:solidFill>
                  <a:schemeClr val="bg1"/>
                </a:solidFill>
              </a:rPr>
              <a:t>Cons: Less control over hardware, sometimes slower than low-level languages.</a:t>
            </a:r>
          </a:p>
          <a:p>
            <a:pPr marL="285750" indent="-285750">
              <a:buFont typeface="Arial" panose="020B0604020202020204" pitchFamily="34" charset="0"/>
              <a:buChar char="•"/>
            </a:pPr>
            <a:endParaRPr lang="en-GB" dirty="0">
              <a:solidFill>
                <a:schemeClr val="bg1"/>
              </a:solidFill>
            </a:endParaRPr>
          </a:p>
          <a:p>
            <a:r>
              <a:rPr lang="en-GB" u="sng" dirty="0">
                <a:solidFill>
                  <a:schemeClr val="bg1"/>
                </a:solidFill>
              </a:rPr>
              <a:t>Compiled vs. Interpreted Languages:</a:t>
            </a:r>
          </a:p>
          <a:p>
            <a:pPr marL="285750" indent="-285750">
              <a:buFont typeface="Arial" panose="020B0604020202020204" pitchFamily="34" charset="0"/>
              <a:buChar char="•"/>
            </a:pPr>
            <a:r>
              <a:rPr lang="en-GB" dirty="0">
                <a:solidFill>
                  <a:schemeClr val="bg1"/>
                </a:solidFill>
              </a:rPr>
              <a:t>Compiled Languages (e.g., C, C++): The source code is translated into machine code by a compiler before execution, resulting in faster runtime.</a:t>
            </a:r>
          </a:p>
          <a:p>
            <a:pPr marL="285750" indent="-285750">
              <a:buFont typeface="Arial" panose="020B0604020202020204" pitchFamily="34" charset="0"/>
              <a:buChar char="•"/>
            </a:pPr>
            <a:r>
              <a:rPr lang="en-GB" dirty="0">
                <a:solidFill>
                  <a:schemeClr val="bg1"/>
                </a:solidFill>
              </a:rPr>
              <a:t>Interpreted Languages (e.g., Python, JavaScript): The code is executed line by line by an interpreter at runtime, which makes development easier but can be slower in performance.</a:t>
            </a:r>
          </a:p>
        </p:txBody>
      </p:sp>
    </p:spTree>
    <p:extLst>
      <p:ext uri="{BB962C8B-B14F-4D97-AF65-F5344CB8AC3E}">
        <p14:creationId xmlns:p14="http://schemas.microsoft.com/office/powerpoint/2010/main" val="248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5B3D3-37DA-7DF6-C8E1-9916A3787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F442D-8A80-5F76-2699-7A4BCB019110}"/>
              </a:ext>
            </a:extLst>
          </p:cNvPr>
          <p:cNvSpPr>
            <a:spLocks noGrp="1"/>
          </p:cNvSpPr>
          <p:nvPr>
            <p:ph type="title"/>
          </p:nvPr>
        </p:nvSpPr>
        <p:spPr>
          <a:xfrm>
            <a:off x="7512000" y="0"/>
            <a:ext cx="4680000" cy="6721473"/>
          </a:xfrm>
        </p:spPr>
        <p:txBody>
          <a:bodyPr rtlCol="0"/>
          <a:lstStyle/>
          <a:p>
            <a:pPr rtl="0"/>
            <a:r>
              <a:rPr lang="en-GB" dirty="0"/>
              <a:t>Examples of Popular Programming Languages:</a:t>
            </a:r>
          </a:p>
        </p:txBody>
      </p:sp>
      <p:sp>
        <p:nvSpPr>
          <p:cNvPr id="20" name="Slide Number Placeholder 19">
            <a:extLst>
              <a:ext uri="{FF2B5EF4-FFF2-40B4-BE49-F238E27FC236}">
                <a16:creationId xmlns:a16="http://schemas.microsoft.com/office/drawing/2014/main" id="{1FA8A29B-E17F-F9ED-7749-065423EDECAC}"/>
              </a:ext>
            </a:extLst>
          </p:cNvPr>
          <p:cNvSpPr>
            <a:spLocks noGrp="1"/>
          </p:cNvSpPr>
          <p:nvPr>
            <p:ph type="sldNum" sz="quarter" idx="10"/>
          </p:nvPr>
        </p:nvSpPr>
        <p:spPr>
          <a:xfrm>
            <a:off x="11353800" y="6361475"/>
            <a:ext cx="838200" cy="360000"/>
          </a:xfrm>
        </p:spPr>
        <p:txBody>
          <a:bodyPr rtlCol="0"/>
          <a:lstStyle/>
          <a:p>
            <a:pPr rtl="0"/>
            <a:r>
              <a:rPr lang="en-GB" dirty="0"/>
              <a:t>PAGE </a:t>
            </a:r>
            <a:fld id="{4A9B5881-4007-4345-955A-79C2656F0C49}" type="slidenum">
              <a:rPr lang="en-GB" smtClean="0"/>
              <a:pPr rtl="0"/>
              <a:t>5</a:t>
            </a:fld>
            <a:endParaRPr lang="en-GB" dirty="0"/>
          </a:p>
        </p:txBody>
      </p:sp>
      <p:sp>
        <p:nvSpPr>
          <p:cNvPr id="6" name="TextBox 5">
            <a:extLst>
              <a:ext uri="{FF2B5EF4-FFF2-40B4-BE49-F238E27FC236}">
                <a16:creationId xmlns:a16="http://schemas.microsoft.com/office/drawing/2014/main" id="{1F61FDC1-E38B-5FC3-90E8-2883FCC7678C}"/>
              </a:ext>
            </a:extLst>
          </p:cNvPr>
          <p:cNvSpPr txBox="1"/>
          <p:nvPr/>
        </p:nvSpPr>
        <p:spPr>
          <a:xfrm>
            <a:off x="167148" y="267581"/>
            <a:ext cx="7512000" cy="5909310"/>
          </a:xfrm>
          <a:prstGeom prst="rect">
            <a:avLst/>
          </a:prstGeom>
          <a:noFill/>
        </p:spPr>
        <p:txBody>
          <a:bodyPr wrap="square" rtlCol="0">
            <a:spAutoFit/>
          </a:bodyPr>
          <a:lstStyle/>
          <a:p>
            <a:r>
              <a:rPr lang="en-GB" b="1" u="sng" dirty="0">
                <a:solidFill>
                  <a:schemeClr val="bg1"/>
                </a:solidFill>
              </a:rPr>
              <a:t>Python</a:t>
            </a:r>
            <a:r>
              <a:rPr lang="en-GB" u="sng" dirty="0">
                <a:solidFill>
                  <a:schemeClr val="bg1"/>
                </a:solidFill>
              </a:rPr>
              <a:t>: </a:t>
            </a:r>
            <a:r>
              <a:rPr lang="en-GB" dirty="0">
                <a:solidFill>
                  <a:schemeClr val="bg1"/>
                </a:solidFill>
              </a:rPr>
              <a:t>Known for its readability and simplicity. Widely used in web development, data science, automation, and artificial intelligence.</a:t>
            </a:r>
          </a:p>
          <a:p>
            <a:r>
              <a:rPr lang="en-GB" b="1" u="sng" dirty="0">
                <a:solidFill>
                  <a:schemeClr val="bg1"/>
                </a:solidFill>
              </a:rPr>
              <a:t>Java: </a:t>
            </a:r>
            <a:r>
              <a:rPr lang="en-GB" dirty="0">
                <a:solidFill>
                  <a:schemeClr val="bg1"/>
                </a:solidFill>
              </a:rPr>
              <a:t>A versatile, object-oriented language used for building enterprise applications, Android apps, and large systems.</a:t>
            </a:r>
          </a:p>
          <a:p>
            <a:r>
              <a:rPr lang="en-GB" b="1" u="sng" dirty="0">
                <a:solidFill>
                  <a:schemeClr val="bg1"/>
                </a:solidFill>
              </a:rPr>
              <a:t>JavaScript: </a:t>
            </a:r>
            <a:r>
              <a:rPr lang="en-GB" dirty="0">
                <a:solidFill>
                  <a:schemeClr val="bg1"/>
                </a:solidFill>
              </a:rPr>
              <a:t>Mainly used for web development to create interactive websites and web applications.</a:t>
            </a:r>
          </a:p>
          <a:p>
            <a:r>
              <a:rPr lang="en-GB" b="1" u="sng" dirty="0">
                <a:solidFill>
                  <a:schemeClr val="bg1"/>
                </a:solidFill>
              </a:rPr>
              <a:t>C++: </a:t>
            </a:r>
            <a:r>
              <a:rPr lang="en-GB" dirty="0">
                <a:solidFill>
                  <a:schemeClr val="bg1"/>
                </a:solidFill>
              </a:rPr>
              <a:t>A powerful language often used for system software, game development, and applications where performance is crucial.</a:t>
            </a:r>
          </a:p>
          <a:p>
            <a:r>
              <a:rPr lang="en-GB" b="1" u="sng" dirty="0">
                <a:solidFill>
                  <a:schemeClr val="bg1"/>
                </a:solidFill>
              </a:rPr>
              <a:t>SQL: </a:t>
            </a:r>
            <a:r>
              <a:rPr lang="en-GB" dirty="0">
                <a:solidFill>
                  <a:schemeClr val="bg1"/>
                </a:solidFill>
              </a:rPr>
              <a:t>A specialized language used for managing and querying databases.</a:t>
            </a:r>
          </a:p>
          <a:p>
            <a:r>
              <a:rPr lang="en-GB" u="sng" dirty="0">
                <a:solidFill>
                  <a:schemeClr val="bg1"/>
                </a:solidFill>
              </a:rPr>
              <a:t>Why Programming Languages Matter:</a:t>
            </a:r>
          </a:p>
          <a:p>
            <a:r>
              <a:rPr lang="en-GB" b="1" u="sng" dirty="0">
                <a:solidFill>
                  <a:schemeClr val="bg1"/>
                </a:solidFill>
              </a:rPr>
              <a:t>Automation: </a:t>
            </a:r>
            <a:r>
              <a:rPr lang="en-GB" dirty="0">
                <a:solidFill>
                  <a:schemeClr val="bg1"/>
                </a:solidFill>
              </a:rPr>
              <a:t>Programming languages allow repetitive tasks to be automated, saving time and reducing the possibility of human error.</a:t>
            </a:r>
          </a:p>
          <a:p>
            <a:r>
              <a:rPr lang="en-GB" u="sng" dirty="0">
                <a:solidFill>
                  <a:schemeClr val="bg1"/>
                </a:solidFill>
              </a:rPr>
              <a:t>Problem-Solving: </a:t>
            </a:r>
            <a:r>
              <a:rPr lang="en-GB" dirty="0">
                <a:solidFill>
                  <a:schemeClr val="bg1"/>
                </a:solidFill>
              </a:rPr>
              <a:t>They enable complex problems to be broken down into smaller, manageable tasks, allowing developers to create solutions that a computer can execute.</a:t>
            </a:r>
          </a:p>
          <a:p>
            <a:r>
              <a:rPr lang="en-GB" u="sng" dirty="0">
                <a:solidFill>
                  <a:schemeClr val="bg1"/>
                </a:solidFill>
              </a:rPr>
              <a:t>Innovation: </a:t>
            </a:r>
            <a:r>
              <a:rPr lang="en-GB" dirty="0">
                <a:solidFill>
                  <a:schemeClr val="bg1"/>
                </a:solidFill>
              </a:rPr>
              <a:t>Almost every digital product, from websites to smartphone apps and AI systems, relies on programming languages to bring ideas to life.</a:t>
            </a:r>
          </a:p>
          <a:p>
            <a:endParaRPr lang="en-GB" dirty="0">
              <a:solidFill>
                <a:schemeClr val="bg1"/>
              </a:solidFill>
            </a:endParaRPr>
          </a:p>
          <a:p>
            <a:r>
              <a:rPr lang="en-GB" b="1" dirty="0">
                <a:solidFill>
                  <a:schemeClr val="bg1"/>
                </a:solidFill>
              </a:rPr>
              <a:t>In essence, programming languages are the tools through which we instruct computers to perform tasks and solve problems, serving as the bridge between human logic and machine execution.</a:t>
            </a:r>
          </a:p>
        </p:txBody>
      </p:sp>
    </p:spTree>
    <p:extLst>
      <p:ext uri="{BB962C8B-B14F-4D97-AF65-F5344CB8AC3E}">
        <p14:creationId xmlns:p14="http://schemas.microsoft.com/office/powerpoint/2010/main" val="355543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DC4C6-EAD4-A628-8D3E-58C22E591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F08E39-7AFD-0351-CB94-A9D7AE273C1E}"/>
              </a:ext>
            </a:extLst>
          </p:cNvPr>
          <p:cNvSpPr>
            <a:spLocks noGrp="1"/>
          </p:cNvSpPr>
          <p:nvPr>
            <p:ph type="title"/>
          </p:nvPr>
        </p:nvSpPr>
        <p:spPr>
          <a:xfrm>
            <a:off x="7512000" y="0"/>
            <a:ext cx="4680000" cy="6721473"/>
          </a:xfrm>
        </p:spPr>
        <p:txBody>
          <a:bodyPr rtlCol="0"/>
          <a:lstStyle/>
          <a:p>
            <a:pPr rtl="0"/>
            <a:r>
              <a:rPr lang="en-GB" dirty="0"/>
              <a:t>Examples of Popular Programming Languages:</a:t>
            </a:r>
          </a:p>
        </p:txBody>
      </p:sp>
      <p:sp>
        <p:nvSpPr>
          <p:cNvPr id="20" name="Slide Number Placeholder 19">
            <a:extLst>
              <a:ext uri="{FF2B5EF4-FFF2-40B4-BE49-F238E27FC236}">
                <a16:creationId xmlns:a16="http://schemas.microsoft.com/office/drawing/2014/main" id="{A2F9FBB1-29C1-A665-C892-3BBF3348962E}"/>
              </a:ext>
            </a:extLst>
          </p:cNvPr>
          <p:cNvSpPr>
            <a:spLocks noGrp="1"/>
          </p:cNvSpPr>
          <p:nvPr>
            <p:ph type="sldNum" sz="quarter" idx="10"/>
          </p:nvPr>
        </p:nvSpPr>
        <p:spPr>
          <a:xfrm>
            <a:off x="11353800" y="6361475"/>
            <a:ext cx="838200" cy="360000"/>
          </a:xfrm>
        </p:spPr>
        <p:txBody>
          <a:bodyPr rtlCol="0"/>
          <a:lstStyle/>
          <a:p>
            <a:pPr rtl="0"/>
            <a:r>
              <a:rPr lang="en-GB" dirty="0"/>
              <a:t>PAGE </a:t>
            </a:r>
            <a:fld id="{4A9B5881-4007-4345-955A-79C2656F0C49}" type="slidenum">
              <a:rPr lang="en-GB" smtClean="0"/>
              <a:pPr rtl="0"/>
              <a:t>6</a:t>
            </a:fld>
            <a:endParaRPr lang="en-GB" dirty="0"/>
          </a:p>
        </p:txBody>
      </p:sp>
      <p:sp>
        <p:nvSpPr>
          <p:cNvPr id="6" name="TextBox 5">
            <a:extLst>
              <a:ext uri="{FF2B5EF4-FFF2-40B4-BE49-F238E27FC236}">
                <a16:creationId xmlns:a16="http://schemas.microsoft.com/office/drawing/2014/main" id="{01C58893-4957-07F4-7261-B8B0C7635CCE}"/>
              </a:ext>
            </a:extLst>
          </p:cNvPr>
          <p:cNvSpPr txBox="1"/>
          <p:nvPr/>
        </p:nvSpPr>
        <p:spPr>
          <a:xfrm>
            <a:off x="167148" y="267581"/>
            <a:ext cx="7512000" cy="5909310"/>
          </a:xfrm>
          <a:prstGeom prst="rect">
            <a:avLst/>
          </a:prstGeom>
          <a:noFill/>
        </p:spPr>
        <p:txBody>
          <a:bodyPr wrap="square" rtlCol="0">
            <a:spAutoFit/>
          </a:bodyPr>
          <a:lstStyle/>
          <a:p>
            <a:r>
              <a:rPr lang="en-GB" b="1" u="sng" dirty="0">
                <a:solidFill>
                  <a:schemeClr val="bg1"/>
                </a:solidFill>
              </a:rPr>
              <a:t>Python</a:t>
            </a:r>
            <a:r>
              <a:rPr lang="en-GB" u="sng" dirty="0">
                <a:solidFill>
                  <a:schemeClr val="bg1"/>
                </a:solidFill>
              </a:rPr>
              <a:t>: </a:t>
            </a:r>
            <a:r>
              <a:rPr lang="en-GB" dirty="0">
                <a:solidFill>
                  <a:schemeClr val="bg1"/>
                </a:solidFill>
              </a:rPr>
              <a:t>Known for its readability and simplicity. Widely used in web development, data science, automation, and artificial intelligence.</a:t>
            </a:r>
          </a:p>
          <a:p>
            <a:r>
              <a:rPr lang="en-GB" b="1" u="sng" dirty="0">
                <a:solidFill>
                  <a:schemeClr val="bg1"/>
                </a:solidFill>
              </a:rPr>
              <a:t>Java: </a:t>
            </a:r>
            <a:r>
              <a:rPr lang="en-GB" dirty="0">
                <a:solidFill>
                  <a:schemeClr val="bg1"/>
                </a:solidFill>
              </a:rPr>
              <a:t>A versatile, object-oriented language used for building enterprise applications, Android apps, and large systems.</a:t>
            </a:r>
          </a:p>
          <a:p>
            <a:r>
              <a:rPr lang="en-GB" b="1" u="sng" dirty="0">
                <a:solidFill>
                  <a:schemeClr val="bg1"/>
                </a:solidFill>
              </a:rPr>
              <a:t>JavaScript: </a:t>
            </a:r>
            <a:r>
              <a:rPr lang="en-GB" dirty="0">
                <a:solidFill>
                  <a:schemeClr val="bg1"/>
                </a:solidFill>
              </a:rPr>
              <a:t>Mainly used for web development to create interactive websites and web applications.</a:t>
            </a:r>
          </a:p>
          <a:p>
            <a:r>
              <a:rPr lang="en-GB" b="1" u="sng" dirty="0">
                <a:solidFill>
                  <a:schemeClr val="bg1"/>
                </a:solidFill>
              </a:rPr>
              <a:t>C++: </a:t>
            </a:r>
            <a:r>
              <a:rPr lang="en-GB" dirty="0">
                <a:solidFill>
                  <a:schemeClr val="bg1"/>
                </a:solidFill>
              </a:rPr>
              <a:t>A powerful language often used for system software, game development, and applications where performance is crucial.</a:t>
            </a:r>
          </a:p>
          <a:p>
            <a:r>
              <a:rPr lang="en-GB" b="1" u="sng" dirty="0">
                <a:solidFill>
                  <a:schemeClr val="bg1"/>
                </a:solidFill>
              </a:rPr>
              <a:t>SQL: </a:t>
            </a:r>
            <a:r>
              <a:rPr lang="en-GB" dirty="0">
                <a:solidFill>
                  <a:schemeClr val="bg1"/>
                </a:solidFill>
              </a:rPr>
              <a:t>A specialized language used for managing and querying databases.</a:t>
            </a:r>
          </a:p>
          <a:p>
            <a:r>
              <a:rPr lang="en-GB" u="sng" dirty="0">
                <a:solidFill>
                  <a:schemeClr val="bg1"/>
                </a:solidFill>
              </a:rPr>
              <a:t>Why Programming Languages Matter:</a:t>
            </a:r>
          </a:p>
          <a:p>
            <a:r>
              <a:rPr lang="en-GB" b="1" u="sng" dirty="0">
                <a:solidFill>
                  <a:schemeClr val="bg1"/>
                </a:solidFill>
              </a:rPr>
              <a:t>Automation: </a:t>
            </a:r>
            <a:r>
              <a:rPr lang="en-GB" dirty="0">
                <a:solidFill>
                  <a:schemeClr val="bg1"/>
                </a:solidFill>
              </a:rPr>
              <a:t>Programming languages allow repetitive tasks to be automated, saving time and reducing the possibility of human error.</a:t>
            </a:r>
          </a:p>
          <a:p>
            <a:r>
              <a:rPr lang="en-GB" u="sng" dirty="0">
                <a:solidFill>
                  <a:schemeClr val="bg1"/>
                </a:solidFill>
              </a:rPr>
              <a:t>Problem-Solving: </a:t>
            </a:r>
            <a:r>
              <a:rPr lang="en-GB" dirty="0">
                <a:solidFill>
                  <a:schemeClr val="bg1"/>
                </a:solidFill>
              </a:rPr>
              <a:t>They enable complex problems to be broken down into smaller, manageable tasks, allowing developers to create solutions that a computer can execute.</a:t>
            </a:r>
          </a:p>
          <a:p>
            <a:r>
              <a:rPr lang="en-GB" u="sng" dirty="0">
                <a:solidFill>
                  <a:schemeClr val="bg1"/>
                </a:solidFill>
              </a:rPr>
              <a:t>Innovation: </a:t>
            </a:r>
            <a:r>
              <a:rPr lang="en-GB" dirty="0">
                <a:solidFill>
                  <a:schemeClr val="bg1"/>
                </a:solidFill>
              </a:rPr>
              <a:t>Almost every digital product, from websites to smartphone apps and AI systems, relies on programming languages to bring ideas to life.</a:t>
            </a:r>
          </a:p>
          <a:p>
            <a:endParaRPr lang="en-GB" dirty="0">
              <a:solidFill>
                <a:schemeClr val="bg1"/>
              </a:solidFill>
            </a:endParaRPr>
          </a:p>
          <a:p>
            <a:r>
              <a:rPr lang="en-GB" b="1" dirty="0">
                <a:solidFill>
                  <a:schemeClr val="bg1"/>
                </a:solidFill>
              </a:rPr>
              <a:t>In essence, programming languages are the tools through which we instruct computers to perform tasks and solve problems, serving as the bridge between human logic and machine execution.</a:t>
            </a:r>
          </a:p>
        </p:txBody>
      </p:sp>
    </p:spTree>
    <p:extLst>
      <p:ext uri="{BB962C8B-B14F-4D97-AF65-F5344CB8AC3E}">
        <p14:creationId xmlns:p14="http://schemas.microsoft.com/office/powerpoint/2010/main" val="131487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1" y="1"/>
            <a:ext cx="2900517" cy="6721472"/>
          </a:xfrm>
        </p:spPr>
        <p:txBody>
          <a:bodyPr rtlCol="0"/>
          <a:lstStyle/>
          <a:p>
            <a:pPr algn="ctr" rtl="0"/>
            <a:r>
              <a:rPr lang="en-GB" sz="3600" dirty="0"/>
              <a:t>Our First Program - Print</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a:xfrm>
            <a:off x="2900516" y="0"/>
            <a:ext cx="9291484" cy="6557843"/>
          </a:xfrm>
        </p:spPr>
        <p:txBody>
          <a:bodyPr rtlCol="0">
            <a:normAutofit/>
          </a:bodyPr>
          <a:lstStyle/>
          <a:p>
            <a:pPr marL="0" indent="0" rtl="0">
              <a:buNone/>
            </a:pPr>
            <a:r>
              <a:rPr lang="en-GB" sz="1600" dirty="0"/>
              <a:t>Print(“Hello world!”)</a:t>
            </a:r>
          </a:p>
          <a:p>
            <a:pPr marL="0" indent="0" rtl="0">
              <a:buNone/>
            </a:pPr>
            <a:r>
              <a:rPr lang="en-GB" sz="1600" dirty="0"/>
              <a:t>Print(“Hello World! </a:t>
            </a:r>
            <a:r>
              <a:rPr lang="en-GB" sz="1600"/>
              <a:t>Hello World</a:t>
            </a:r>
            <a:r>
              <a:rPr lang="en-GB" sz="1600" dirty="0"/>
              <a:t>! Hello World! )</a:t>
            </a:r>
          </a:p>
          <a:p>
            <a:pPr marL="0" indent="0" rtl="0">
              <a:buNone/>
            </a:pPr>
            <a:r>
              <a:rPr lang="en-GB" sz="1600" dirty="0"/>
              <a:t>Print(“Hello world! \</a:t>
            </a:r>
            <a:r>
              <a:rPr lang="en-GB" sz="1600" dirty="0" err="1"/>
              <a:t>nHello</a:t>
            </a:r>
            <a:r>
              <a:rPr lang="en-GB" sz="1600" dirty="0"/>
              <a:t> world \</a:t>
            </a:r>
            <a:r>
              <a:rPr lang="en-GB" sz="1600" dirty="0" err="1"/>
              <a:t>nHello</a:t>
            </a:r>
            <a:r>
              <a:rPr lang="en-GB" sz="1600" dirty="0"/>
              <a:t> world”)</a:t>
            </a:r>
          </a:p>
          <a:p>
            <a:pPr marL="0" indent="0" rtl="0">
              <a:buNone/>
            </a:pPr>
            <a:r>
              <a:rPr lang="en-GB" sz="1600" dirty="0"/>
              <a:t>Print(“Hello” + “ “ + “Angela”)</a:t>
            </a:r>
          </a:p>
          <a:p>
            <a:pPr marL="0" indent="0" rtl="0">
              <a:buNone/>
            </a:pPr>
            <a:r>
              <a:rPr lang="en-GB" sz="1600" dirty="0"/>
              <a:t>Input(“what is your name”)</a:t>
            </a:r>
          </a:p>
          <a:p>
            <a:pPr marL="0" indent="0" rtl="0">
              <a:buNone/>
            </a:pPr>
            <a:r>
              <a:rPr lang="en-GB" sz="1600" dirty="0"/>
              <a:t>Print(“Hello” + input(“what is your name”))</a:t>
            </a:r>
          </a:p>
          <a:p>
            <a:pPr marL="0" indent="0" rtl="0">
              <a:buNone/>
            </a:pPr>
            <a:endParaRPr lang="en-GB" sz="1600" dirty="0"/>
          </a:p>
          <a:p>
            <a:pPr marL="0" indent="0" rtl="0">
              <a:buNone/>
            </a:pPr>
            <a:endParaRPr lang="en-GB" sz="1600" dirty="0"/>
          </a:p>
          <a:p>
            <a:pPr marL="0" indent="0" rtl="0">
              <a:buNone/>
            </a:pPr>
            <a:endParaRPr lang="en-GB" sz="1600" dirty="0"/>
          </a:p>
          <a:p>
            <a:pPr marL="0" indent="0" rtl="0">
              <a:buNone/>
            </a:pPr>
            <a:endParaRPr lang="en-GB" sz="1600" dirty="0"/>
          </a:p>
          <a:p>
            <a:pPr marL="0" indent="0">
              <a:buNone/>
            </a:pPr>
            <a:endParaRPr lang="en-GB" sz="1400" dirty="0">
              <a:latin typeface="Udemy Sans"/>
            </a:endParaRPr>
          </a:p>
          <a:p>
            <a:pPr marL="0" indent="0">
              <a:buNone/>
            </a:pPr>
            <a:endParaRPr lang="en-GB" sz="1400" dirty="0">
              <a:latin typeface="Udemy Sans"/>
            </a:endParaRPr>
          </a:p>
          <a:p>
            <a:pPr marL="0" indent="0">
              <a:buNone/>
            </a:pPr>
            <a:endParaRPr lang="en-GB" sz="1400" dirty="0">
              <a:latin typeface="Udemy Sans"/>
            </a:endParaRPr>
          </a:p>
          <a:p>
            <a:pPr marL="0" indent="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6687505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86824-D5C2-2671-36DE-9BAA564B1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38450-6F99-3E5D-944A-630541B037ED}"/>
              </a:ext>
            </a:extLst>
          </p:cNvPr>
          <p:cNvSpPr>
            <a:spLocks noGrp="1"/>
          </p:cNvSpPr>
          <p:nvPr>
            <p:ph type="title"/>
          </p:nvPr>
        </p:nvSpPr>
        <p:spPr>
          <a:xfrm>
            <a:off x="-1" y="1"/>
            <a:ext cx="2900517" cy="6721472"/>
          </a:xfrm>
        </p:spPr>
        <p:txBody>
          <a:bodyPr rtlCol="0"/>
          <a:lstStyle/>
          <a:p>
            <a:pPr algn="ctr" rtl="0"/>
            <a:r>
              <a:rPr lang="en-GB" sz="3600" dirty="0"/>
              <a:t>Variables</a:t>
            </a:r>
          </a:p>
        </p:txBody>
      </p:sp>
      <p:sp>
        <p:nvSpPr>
          <p:cNvPr id="4" name="Content Placeholder 3">
            <a:extLst>
              <a:ext uri="{FF2B5EF4-FFF2-40B4-BE49-F238E27FC236}">
                <a16:creationId xmlns:a16="http://schemas.microsoft.com/office/drawing/2014/main" id="{99D5CB74-A9E4-4F48-A562-28DEB805E952}"/>
              </a:ext>
            </a:extLst>
          </p:cNvPr>
          <p:cNvSpPr>
            <a:spLocks noGrp="1"/>
          </p:cNvSpPr>
          <p:nvPr>
            <p:ph idx="1"/>
          </p:nvPr>
        </p:nvSpPr>
        <p:spPr>
          <a:xfrm>
            <a:off x="2900516" y="0"/>
            <a:ext cx="9291484" cy="6557843"/>
          </a:xfrm>
        </p:spPr>
        <p:txBody>
          <a:bodyPr rtlCol="0">
            <a:normAutofit fontScale="55000" lnSpcReduction="20000"/>
          </a:bodyPr>
          <a:lstStyle/>
          <a:p>
            <a:pPr marL="0" indent="0" rtl="0">
              <a:buNone/>
            </a:pPr>
            <a:endParaRPr lang="en-GB" sz="1600" dirty="0"/>
          </a:p>
          <a:p>
            <a:pPr marL="0" indent="0" rtl="0">
              <a:buNone/>
            </a:pPr>
            <a:endParaRPr lang="en-GB" sz="1600" dirty="0"/>
          </a:p>
          <a:p>
            <a:pPr marL="0" indent="0" rtl="0">
              <a:buNone/>
            </a:pPr>
            <a:endParaRPr lang="en-GB" sz="1600" dirty="0"/>
          </a:p>
          <a:p>
            <a:pPr marL="0" indent="0" rtl="0">
              <a:buNone/>
            </a:pPr>
            <a:endParaRPr lang="en-GB" sz="1600" dirty="0"/>
          </a:p>
          <a:p>
            <a:pPr marL="0" indent="0" rtl="0">
              <a:buNone/>
            </a:pPr>
            <a:r>
              <a:rPr lang="en-GB" sz="2900" b="1" dirty="0"/>
              <a:t>What is a variable?</a:t>
            </a:r>
          </a:p>
          <a:p>
            <a:r>
              <a:rPr lang="en-GB" sz="2900" dirty="0"/>
              <a:t>variables are used to store and manage data in memory. A variable is essentially a symbolic name or reference that points to an assigned value. You create a variable by assigning it a value using the equals sign (=). Variables in Python are dynamically typed, meaning that you don’t need to specify the type of data a variable will hold—Python automatically interprets it based on the assigned value.</a:t>
            </a:r>
          </a:p>
          <a:p>
            <a:pPr marL="0" indent="0">
              <a:buNone/>
            </a:pPr>
            <a:r>
              <a:rPr lang="en-GB" sz="2900" b="1" dirty="0"/>
              <a:t>Examples:</a:t>
            </a:r>
          </a:p>
          <a:p>
            <a:r>
              <a:rPr lang="en-GB" sz="2900" dirty="0"/>
              <a:t>name = "Alice"  # This is a string variable</a:t>
            </a:r>
          </a:p>
          <a:p>
            <a:r>
              <a:rPr lang="en-GB" sz="2900" dirty="0"/>
              <a:t>age = 30        # This is an integer variable</a:t>
            </a:r>
          </a:p>
          <a:p>
            <a:r>
              <a:rPr lang="en-GB" sz="2900" dirty="0"/>
              <a:t>height = 5.7    # This is a float variable</a:t>
            </a:r>
          </a:p>
          <a:p>
            <a:pPr marL="0" indent="0">
              <a:buNone/>
            </a:pPr>
            <a:r>
              <a:rPr lang="en-GB" sz="2900" b="1" dirty="0"/>
              <a:t>Key Points:</a:t>
            </a:r>
          </a:p>
          <a:p>
            <a:r>
              <a:rPr lang="en-GB" sz="2900" dirty="0"/>
              <a:t>No Type Declaration: Unlike some other languages, you don’t declare the type of variable beforehand. The type is determined by the value assigned.</a:t>
            </a:r>
          </a:p>
          <a:p>
            <a:r>
              <a:rPr lang="en-GB" sz="2900" dirty="0"/>
              <a:t>Dynamic Typing: You can change the type of a variable at any point by reassigning it a new value.</a:t>
            </a:r>
          </a:p>
          <a:p>
            <a:r>
              <a:rPr lang="en-GB" sz="2900" dirty="0"/>
              <a:t>Naming Conventions: Variable names are case-sensitive and typically use lowercase letters and underscores (e.g., </a:t>
            </a:r>
            <a:r>
              <a:rPr lang="en-GB" sz="2900" dirty="0" err="1"/>
              <a:t>my_variable</a:t>
            </a:r>
            <a:r>
              <a:rPr lang="en-GB" sz="2900" dirty="0"/>
              <a:t>). They should start with a letter or underscore but cannot begin with a number</a:t>
            </a:r>
          </a:p>
          <a:p>
            <a:pPr marL="0" indent="0">
              <a:buNone/>
            </a:pPr>
            <a:r>
              <a:rPr lang="en-GB" sz="2900" b="1" dirty="0"/>
              <a:t>Types of variables:</a:t>
            </a:r>
          </a:p>
          <a:p>
            <a:r>
              <a:rPr lang="en-GB" sz="2900" dirty="0"/>
              <a:t>Integers (int): Whole numbers, e.g., 10</a:t>
            </a:r>
          </a:p>
          <a:p>
            <a:r>
              <a:rPr lang="en-GB" sz="2900" dirty="0"/>
              <a:t>Floating-Point Numbers (float): Decimal numbers, e.g., 3.14</a:t>
            </a:r>
          </a:p>
          <a:p>
            <a:r>
              <a:rPr lang="en-GB" sz="2900" dirty="0"/>
              <a:t>Strings (str): Text enclosed in quotes, e.g., "Hello"</a:t>
            </a:r>
          </a:p>
          <a:p>
            <a:r>
              <a:rPr lang="en-GB" sz="2900" dirty="0"/>
              <a:t>Booleans (bool): Represent True or False</a:t>
            </a:r>
          </a:p>
          <a:p>
            <a:pPr marL="0" indent="0">
              <a:buNone/>
            </a:pPr>
            <a:endParaRPr lang="en-GB" sz="1400" dirty="0">
              <a:latin typeface="Udemy Sans"/>
            </a:endParaRPr>
          </a:p>
          <a:p>
            <a:pPr marL="0" indent="0">
              <a:buNone/>
            </a:pPr>
            <a:endParaRPr lang="en-GB" sz="1400" dirty="0">
              <a:latin typeface="Udemy Sans"/>
            </a:endParaRPr>
          </a:p>
          <a:p>
            <a:pPr marL="0" indent="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D2C26F4C-EC3B-42B2-76BD-1FDACF84BF68}"/>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19805113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BC74B-7CEB-4CDB-6117-8E61698EC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917D0-4CEE-1B1B-71B2-14A12467083E}"/>
              </a:ext>
            </a:extLst>
          </p:cNvPr>
          <p:cNvSpPr>
            <a:spLocks noGrp="1"/>
          </p:cNvSpPr>
          <p:nvPr>
            <p:ph type="title"/>
          </p:nvPr>
        </p:nvSpPr>
        <p:spPr>
          <a:xfrm>
            <a:off x="-1" y="1"/>
            <a:ext cx="2900517" cy="6721472"/>
          </a:xfrm>
        </p:spPr>
        <p:txBody>
          <a:bodyPr rtlCol="0"/>
          <a:lstStyle/>
          <a:p>
            <a:pPr algn="ctr" rtl="0"/>
            <a:r>
              <a:rPr lang="en-GB" sz="3600" dirty="0"/>
              <a:t>Challenge</a:t>
            </a:r>
          </a:p>
        </p:txBody>
      </p:sp>
      <p:sp>
        <p:nvSpPr>
          <p:cNvPr id="4" name="Content Placeholder 3">
            <a:extLst>
              <a:ext uri="{FF2B5EF4-FFF2-40B4-BE49-F238E27FC236}">
                <a16:creationId xmlns:a16="http://schemas.microsoft.com/office/drawing/2014/main" id="{8E2962F6-2CC3-D4B7-B5AA-54A54AC5F672}"/>
              </a:ext>
            </a:extLst>
          </p:cNvPr>
          <p:cNvSpPr>
            <a:spLocks noGrp="1"/>
          </p:cNvSpPr>
          <p:nvPr>
            <p:ph idx="1"/>
          </p:nvPr>
        </p:nvSpPr>
        <p:spPr>
          <a:xfrm>
            <a:off x="2900516" y="0"/>
            <a:ext cx="9291484" cy="6557843"/>
          </a:xfrm>
        </p:spPr>
        <p:txBody>
          <a:bodyPr rtlCol="0">
            <a:normAutofit/>
          </a:bodyPr>
          <a:lstStyle/>
          <a:p>
            <a:pPr marL="0" indent="0" rtl="0">
              <a:buNone/>
            </a:pPr>
            <a:endParaRPr lang="en-GB" sz="1600" dirty="0"/>
          </a:p>
          <a:p>
            <a:pPr marL="0" indent="0" rtl="0">
              <a:buNone/>
            </a:pPr>
            <a:endParaRPr lang="en-GB" sz="1600" dirty="0"/>
          </a:p>
          <a:p>
            <a:pPr marL="0" indent="0" rtl="0">
              <a:buNone/>
            </a:pPr>
            <a:endParaRPr lang="en-GB" sz="1600" dirty="0"/>
          </a:p>
          <a:p>
            <a:pPr marL="0" indent="0" rtl="0">
              <a:buNone/>
            </a:pPr>
            <a:endParaRPr lang="en-GB" sz="1600" dirty="0"/>
          </a:p>
          <a:p>
            <a:pPr marL="0" indent="0">
              <a:buNone/>
            </a:pPr>
            <a:r>
              <a:rPr lang="en-GB" sz="2400" u="sng" dirty="0">
                <a:latin typeface="Udemy Sans"/>
              </a:rPr>
              <a:t>BAND NAME Generator</a:t>
            </a:r>
          </a:p>
          <a:p>
            <a:pPr marL="0" indent="0">
              <a:buNone/>
            </a:pPr>
            <a:r>
              <a:rPr lang="en-GB" sz="1400" dirty="0">
                <a:latin typeface="Udemy Sans"/>
              </a:rPr>
              <a:t>1)Get the name of the person’s favourite pet.</a:t>
            </a:r>
          </a:p>
          <a:p>
            <a:pPr marL="0" indent="0">
              <a:buNone/>
            </a:pPr>
            <a:r>
              <a:rPr lang="en-GB" sz="1400" dirty="0">
                <a:latin typeface="Udemy Sans"/>
              </a:rPr>
              <a:t>2)Get the name of the person’s favourite city?</a:t>
            </a:r>
          </a:p>
          <a:p>
            <a:pPr marL="0" indent="0">
              <a:buNone/>
            </a:pPr>
            <a:r>
              <a:rPr lang="en-GB" sz="1400" dirty="0">
                <a:latin typeface="Udemy Sans"/>
              </a:rPr>
              <a:t>3) Combine the pet’s name and city name to give back the suggested band name.</a:t>
            </a:r>
          </a:p>
          <a:p>
            <a:pPr marL="0" indent="0">
              <a:buNone/>
            </a:pPr>
            <a:r>
              <a:rPr lang="en-GB" sz="1400" dirty="0">
                <a:latin typeface="Udemy Sans"/>
              </a:rPr>
              <a:t>4) Please note that the after you get the pet name and city name as input, they should display in a new line.</a:t>
            </a:r>
          </a:p>
          <a:p>
            <a:pPr marL="0" indent="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400" dirty="0">
              <a:latin typeface="Udemy Sans"/>
            </a:endParaRPr>
          </a:p>
          <a:p>
            <a:pPr marL="0" indent="0" rtl="0">
              <a:buNone/>
            </a:pPr>
            <a:endParaRPr lang="en-GB" sz="1600" dirty="0"/>
          </a:p>
        </p:txBody>
      </p:sp>
      <p:sp>
        <p:nvSpPr>
          <p:cNvPr id="10" name="Isosceles Triangle 9">
            <a:extLst>
              <a:ext uri="{FF2B5EF4-FFF2-40B4-BE49-F238E27FC236}">
                <a16:creationId xmlns:a16="http://schemas.microsoft.com/office/drawing/2014/main" id="{D123483F-99FF-AB0B-B0BA-CFDCDE4AE47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Tree>
    <p:extLst>
      <p:ext uri="{BB962C8B-B14F-4D97-AF65-F5344CB8AC3E}">
        <p14:creationId xmlns:p14="http://schemas.microsoft.com/office/powerpoint/2010/main" val="697786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067474_TF34098415_Win32" id="{535F4AC4-97FA-4442-A64D-293C1CA63B89}" vid="{21BC394D-4FED-43BA-AAD9-43B127AC16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9969FA-0C19-40F2-9B6F-EADA7B231A6C}">
  <ds:schemaRefs>
    <ds:schemaRef ds:uri="http://schemas.microsoft.com/sharepoint/v3/contenttype/forms"/>
  </ds:schemaRefs>
</ds:datastoreItem>
</file>

<file path=customXml/itemProps2.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4917</TotalTime>
  <Words>3755</Words>
  <Application>Microsoft Office PowerPoint</Application>
  <PresentationFormat>Widescreen</PresentationFormat>
  <Paragraphs>742</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Udemy Sans</vt:lpstr>
      <vt:lpstr>Wingdings</vt:lpstr>
      <vt:lpstr>Office Theme</vt:lpstr>
      <vt:lpstr>MYL Technologies</vt:lpstr>
      <vt:lpstr>Programming Language</vt:lpstr>
      <vt:lpstr>Types of programming Languages</vt:lpstr>
      <vt:lpstr>Types of programming Languages</vt:lpstr>
      <vt:lpstr>Examples of Popular Programming Languages:</vt:lpstr>
      <vt:lpstr>Examples of Popular Programming Languages:</vt:lpstr>
      <vt:lpstr>Our First Program - Print</vt:lpstr>
      <vt:lpstr>Variables</vt:lpstr>
      <vt:lpstr>Challenge</vt:lpstr>
      <vt:lpstr>Primitive Data types</vt:lpstr>
      <vt:lpstr>Coding challenge</vt:lpstr>
      <vt:lpstr>Conditional operator if/else</vt:lpstr>
      <vt:lpstr>Modulo Operator</vt:lpstr>
      <vt:lpstr>Comparison Operators</vt:lpstr>
      <vt:lpstr>Treasure Island Project</vt:lpstr>
      <vt:lpstr>Randomisation</vt:lpstr>
      <vt:lpstr>Lists</vt:lpstr>
      <vt:lpstr>Exercise</vt:lpstr>
      <vt:lpstr>loops</vt:lpstr>
      <vt:lpstr>Mini Project</vt:lpstr>
      <vt:lpstr>While loop and Mini Project</vt:lpstr>
      <vt:lpstr>Exercise</vt:lpstr>
      <vt:lpstr>Functions</vt:lpstr>
      <vt:lpstr>Functions</vt:lpstr>
      <vt:lpstr>Functions</vt:lpstr>
      <vt:lpstr>Functions</vt:lpstr>
      <vt:lpstr>Functions</vt:lpstr>
      <vt:lpstr>Tuple</vt:lpstr>
      <vt:lpstr>Dictionary</vt:lpstr>
      <vt:lpstr>ARGS AND KWARGS IN PYTHON FUNCTIONS</vt:lpstr>
      <vt:lpstr>Programming is like going to the gym.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Yavanica M</dc:creator>
  <cp:lastModifiedBy>Murugan Padmanaban</cp:lastModifiedBy>
  <cp:revision>133</cp:revision>
  <dcterms:created xsi:type="dcterms:W3CDTF">2024-08-30T07:08:57Z</dcterms:created>
  <dcterms:modified xsi:type="dcterms:W3CDTF">2024-12-22T10:06:35Z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