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6" r:id="rId2"/>
    <p:sldId id="257" r:id="rId3"/>
    <p:sldId id="272" r:id="rId4"/>
    <p:sldId id="258" r:id="rId5"/>
    <p:sldId id="259" r:id="rId6"/>
    <p:sldId id="260" r:id="rId7"/>
    <p:sldId id="275" r:id="rId8"/>
    <p:sldId id="277" r:id="rId9"/>
    <p:sldId id="266" r:id="rId10"/>
    <p:sldId id="265" r:id="rId11"/>
    <p:sldId id="268" r:id="rId12"/>
    <p:sldId id="264" r:id="rId13"/>
    <p:sldId id="271" r:id="rId14"/>
    <p:sldId id="273" r:id="rId15"/>
    <p:sldId id="278" r:id="rId16"/>
    <p:sldId id="279" r:id="rId17"/>
    <p:sldId id="280" r:id="rId18"/>
    <p:sldId id="281"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194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C50CD8-22D4-4DD1-897C-2B503C8A3176}" type="datetimeFigureOut">
              <a:rPr lang="en-US" smtClean="0"/>
              <a:pPr/>
              <a:t>3/7/2025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E0E60D-5BCC-4903-A625-88B5150AD67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E0E60D-5BCC-4903-A625-88B5150AD67B}" type="slidenum">
              <a:rPr lang="en-US" smtClean="0"/>
              <a:pPr/>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7A687EF9-1D18-4FAC-9539-3C3C8F671BD3}" type="datetime1">
              <a:rPr lang="en-US" smtClean="0"/>
              <a:pPr/>
              <a:t>3/7/2025</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280C7F3-D3D7-4109-B9E0-FBC76616CE0E}"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2B69224-6F54-4F3F-ADD0-1E979E2B4999}" type="datetime1">
              <a:rPr lang="en-US" smtClean="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80C7F3-D3D7-4109-B9E0-FBC76616CE0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63AAB8-89F4-47ED-9F33-28A137248C84}" type="datetime1">
              <a:rPr lang="en-US" smtClean="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80C7F3-D3D7-4109-B9E0-FBC76616CE0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45264E8-EC8B-4764-980C-0B1B5D3E4862}" type="datetime1">
              <a:rPr lang="en-US" smtClean="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80C7F3-D3D7-4109-B9E0-FBC76616CE0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90F7DD6-ACE9-4777-AB0C-15F88EFA93A7}" type="datetime1">
              <a:rPr lang="en-US" smtClean="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80C7F3-D3D7-4109-B9E0-FBC76616CE0E}"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692183-9960-4D7E-B1B7-86D361CB08C7}" type="datetime1">
              <a:rPr lang="en-US" smtClean="0"/>
              <a:pPr/>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80C7F3-D3D7-4109-B9E0-FBC76616CE0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4F12A06-F5F6-4218-BE77-996A99AEF58D}" type="datetime1">
              <a:rPr lang="en-US" smtClean="0"/>
              <a:pPr/>
              <a:t>3/7/2025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280C7F3-D3D7-4109-B9E0-FBC76616CE0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2AE1B10F-EBCC-41DB-BB52-9E556D618C1F}" type="datetime1">
              <a:rPr lang="en-US" smtClean="0"/>
              <a:pPr/>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280C7F3-D3D7-4109-B9E0-FBC76616CE0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6D20C57E-17D5-4413-91C3-EB114D6F8BF8}" type="datetime1">
              <a:rPr lang="en-US" smtClean="0"/>
              <a:pPr/>
              <a:t>3/7/2025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280C7F3-D3D7-4109-B9E0-FBC76616CE0E}"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E12D685-481B-4EAA-9DE9-27717B34CFF9}" type="datetime1">
              <a:rPr lang="en-US" smtClean="0"/>
              <a:pPr/>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80C7F3-D3D7-4109-B9E0-FBC76616CE0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29BA09-527C-4FC5-97C6-870FCFD0A57D}" type="datetime1">
              <a:rPr lang="en-US" smtClean="0"/>
              <a:pPr/>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80C7F3-D3D7-4109-B9E0-FBC76616CE0E}"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4296E7A-641D-47AC-8087-DC2E0885C3D4}" type="datetime1">
              <a:rPr lang="en-US" smtClean="0"/>
              <a:pPr/>
              <a:t>3/7/2025</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280C7F3-D3D7-4109-B9E0-FBC76616CE0E}"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4414" y="214290"/>
            <a:ext cx="7504960" cy="1131910"/>
          </a:xfrm>
        </p:spPr>
        <p:txBody>
          <a:bodyPr>
            <a:noAutofit/>
          </a:bodyPr>
          <a:lstStyle/>
          <a:p>
            <a:pPr algn="ctr"/>
            <a:r>
              <a:rPr lang="en-IN" sz="3200" dirty="0">
                <a:effectLst/>
                <a:latin typeface="Elephant" pitchFamily="18" charset="0"/>
              </a:rPr>
              <a:t>Battery Management System(BMS)</a:t>
            </a:r>
            <a:endParaRPr lang="en-US" sz="3200" dirty="0">
              <a:effectLst/>
              <a:latin typeface="Elephant" pitchFamily="18" charset="0"/>
            </a:endParaRPr>
          </a:p>
        </p:txBody>
      </p:sp>
      <p:pic>
        <p:nvPicPr>
          <p:cNvPr id="8" name="Content Placeholder 7" descr="bms0-1.png"/>
          <p:cNvPicPr>
            <a:picLocks noGrp="1" noChangeAspect="1"/>
          </p:cNvPicPr>
          <p:nvPr>
            <p:ph idx="1"/>
          </p:nvPr>
        </p:nvPicPr>
        <p:blipFill>
          <a:blip r:embed="rId2"/>
          <a:stretch>
            <a:fillRect/>
          </a:stretch>
        </p:blipFill>
        <p:spPr>
          <a:xfrm>
            <a:off x="1000100" y="1500174"/>
            <a:ext cx="8143900" cy="5357826"/>
          </a:xfrm>
        </p:spPr>
      </p:pic>
      <p:sp>
        <p:nvSpPr>
          <p:cNvPr id="5" name="Slide Number Placeholder 4"/>
          <p:cNvSpPr>
            <a:spLocks noGrp="1"/>
          </p:cNvSpPr>
          <p:nvPr>
            <p:ph type="sldNum" sz="quarter" idx="12"/>
          </p:nvPr>
        </p:nvSpPr>
        <p:spPr/>
        <p:txBody>
          <a:bodyPr/>
          <a:lstStyle/>
          <a:p>
            <a:fld id="{D280C7F3-D3D7-4109-B9E0-FBC76616CE0E}" type="slidenum">
              <a:rPr lang="en-US" smtClean="0"/>
              <a:pPr/>
              <a:t>1</a:t>
            </a:fld>
            <a:endParaRPr lang="en-US" dirty="0"/>
          </a:p>
        </p:txBody>
      </p:sp>
      <p:sp>
        <p:nvSpPr>
          <p:cNvPr id="3" name="TextBox 2">
            <a:extLst>
              <a:ext uri="{FF2B5EF4-FFF2-40B4-BE49-F238E27FC236}">
                <a16:creationId xmlns:a16="http://schemas.microsoft.com/office/drawing/2014/main" id="{17F3B4AF-FF63-8695-9916-9D9E6A9D2188}"/>
              </a:ext>
            </a:extLst>
          </p:cNvPr>
          <p:cNvSpPr txBox="1"/>
          <p:nvPr/>
        </p:nvSpPr>
        <p:spPr>
          <a:xfrm>
            <a:off x="4788024" y="2780928"/>
            <a:ext cx="3825624" cy="1754326"/>
          </a:xfrm>
          <a:prstGeom prst="rect">
            <a:avLst/>
          </a:prstGeom>
          <a:noFill/>
        </p:spPr>
        <p:txBody>
          <a:bodyPr wrap="square" rtlCol="0">
            <a:spAutoFit/>
          </a:bodyPr>
          <a:lstStyle/>
          <a:p>
            <a:r>
              <a:rPr lang="en-US" dirty="0" err="1">
                <a:solidFill>
                  <a:schemeClr val="bg1"/>
                </a:solidFill>
              </a:rPr>
              <a:t>Gurram</a:t>
            </a:r>
            <a:r>
              <a:rPr lang="en-US" dirty="0">
                <a:solidFill>
                  <a:schemeClr val="bg1"/>
                </a:solidFill>
              </a:rPr>
              <a:t> Bhanu Prakash</a:t>
            </a:r>
            <a:br>
              <a:rPr lang="en-US" dirty="0">
                <a:solidFill>
                  <a:schemeClr val="bg1"/>
                </a:solidFill>
              </a:rPr>
            </a:br>
            <a:r>
              <a:rPr lang="en-US" dirty="0">
                <a:solidFill>
                  <a:schemeClr val="bg1"/>
                </a:solidFill>
              </a:rPr>
              <a:t>Murugan S</a:t>
            </a:r>
            <a:br>
              <a:rPr lang="en-US" dirty="0">
                <a:solidFill>
                  <a:schemeClr val="bg1"/>
                </a:solidFill>
              </a:rPr>
            </a:br>
            <a:br>
              <a:rPr lang="en-US" dirty="0">
                <a:solidFill>
                  <a:schemeClr val="bg1"/>
                </a:solidFill>
              </a:rPr>
            </a:br>
            <a:br>
              <a:rPr lang="en-US" dirty="0">
                <a:solidFill>
                  <a:schemeClr val="bg1"/>
                </a:solidFill>
              </a:rPr>
            </a:br>
            <a:r>
              <a:rPr lang="en-US" dirty="0">
                <a:solidFill>
                  <a:schemeClr val="bg1"/>
                </a:solidFill>
              </a:rPr>
              <a:t>Mentored By</a:t>
            </a:r>
            <a:br>
              <a:rPr lang="en-US" dirty="0">
                <a:solidFill>
                  <a:schemeClr val="bg1"/>
                </a:solidFill>
              </a:rPr>
            </a:br>
            <a:r>
              <a:rPr lang="en-US" dirty="0">
                <a:solidFill>
                  <a:schemeClr val="bg1"/>
                </a:solidFill>
              </a:rPr>
              <a:t>Dr.</a:t>
            </a:r>
            <a:r>
              <a:rPr lang="en-IN" dirty="0"/>
              <a:t> </a:t>
            </a:r>
            <a:r>
              <a:rPr lang="en-IN" b="0" i="0" dirty="0">
                <a:solidFill>
                  <a:schemeClr val="bg1"/>
                </a:solidFill>
                <a:effectLst/>
                <a:latin typeface="Google Sans"/>
              </a:rPr>
              <a:t>Paul </a:t>
            </a:r>
            <a:r>
              <a:rPr lang="en-IN" b="0" i="0" dirty="0" err="1">
                <a:solidFill>
                  <a:schemeClr val="bg1"/>
                </a:solidFill>
                <a:effectLst/>
                <a:latin typeface="Google Sans"/>
              </a:rPr>
              <a:t>Braineard</a:t>
            </a:r>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00" y="0"/>
            <a:ext cx="8143900" cy="6858000"/>
          </a:xfrm>
        </p:spPr>
        <p:txBody>
          <a:bodyPr>
            <a:normAutofit lnSpcReduction="10000"/>
          </a:bodyPr>
          <a:lstStyle/>
          <a:p>
            <a:r>
              <a:rPr lang="en-US" sz="2000" dirty="0">
                <a:latin typeface="Century" pitchFamily="18" charset="0"/>
              </a:rPr>
              <a:t>A </a:t>
            </a:r>
            <a:r>
              <a:rPr lang="en-US" sz="2000" b="1" dirty="0">
                <a:latin typeface="Century" pitchFamily="18" charset="0"/>
              </a:rPr>
              <a:t>Battery Management System (BMS)</a:t>
            </a:r>
            <a:r>
              <a:rPr lang="en-US" sz="2000" dirty="0">
                <a:latin typeface="Century" pitchFamily="18" charset="0"/>
              </a:rPr>
              <a:t> has many critical features, but two of the most essential ones are </a:t>
            </a:r>
            <a:r>
              <a:rPr lang="en-US" sz="2000" b="1" dirty="0">
                <a:latin typeface="Century" pitchFamily="18" charset="0"/>
              </a:rPr>
              <a:t>Battery Pack Protection Management</a:t>
            </a:r>
            <a:r>
              <a:rPr lang="en-US" sz="2000" dirty="0">
                <a:latin typeface="Century" pitchFamily="18" charset="0"/>
              </a:rPr>
              <a:t> and </a:t>
            </a:r>
            <a:r>
              <a:rPr lang="en-US" sz="2000" b="1" dirty="0">
                <a:latin typeface="Century" pitchFamily="18" charset="0"/>
              </a:rPr>
              <a:t>Capacity Management</a:t>
            </a:r>
            <a:r>
              <a:rPr lang="en-US" sz="2000" dirty="0">
                <a:latin typeface="Century" pitchFamily="18" charset="0"/>
              </a:rPr>
              <a:t>. Battery pack protection management ensures safe operation and prevents damage to the battery. It consists of two key arenas:</a:t>
            </a:r>
          </a:p>
          <a:p>
            <a:pPr>
              <a:buFont typeface="Wingdings" pitchFamily="2" charset="2"/>
              <a:buChar char="v"/>
            </a:pPr>
            <a:r>
              <a:rPr lang="en-US" sz="2000" dirty="0">
                <a:latin typeface="Century" pitchFamily="18" charset="0"/>
              </a:rPr>
              <a:t>Electrical Protection.</a:t>
            </a:r>
          </a:p>
          <a:p>
            <a:pPr>
              <a:buFont typeface="Wingdings" pitchFamily="2" charset="2"/>
              <a:buChar char="v"/>
            </a:pPr>
            <a:r>
              <a:rPr lang="en-US" sz="2000" dirty="0">
                <a:latin typeface="Century" pitchFamily="18" charset="0"/>
              </a:rPr>
              <a:t>Thermal Protection.</a:t>
            </a:r>
          </a:p>
          <a:p>
            <a:pPr>
              <a:buNone/>
            </a:pPr>
            <a:endParaRPr lang="en-US" sz="2000" dirty="0">
              <a:latin typeface="Century" pitchFamily="18" charset="0"/>
            </a:endParaRPr>
          </a:p>
          <a:p>
            <a:r>
              <a:rPr lang="en-US" sz="2400" b="1" u="sng" dirty="0">
                <a:latin typeface="Century" pitchFamily="18" charset="0"/>
              </a:rPr>
              <a:t>Electrical Management Protection</a:t>
            </a:r>
            <a:r>
              <a:rPr lang="en-US" sz="2400" b="1" dirty="0">
                <a:latin typeface="Century" pitchFamily="18" charset="0"/>
              </a:rPr>
              <a:t>:-</a:t>
            </a:r>
            <a:r>
              <a:rPr lang="en-US" sz="2400" dirty="0"/>
              <a:t> </a:t>
            </a:r>
            <a:r>
              <a:rPr lang="en-US" sz="2000" dirty="0">
                <a:latin typeface="Century" pitchFamily="18" charset="0"/>
              </a:rPr>
              <a:t>Prevents damage caused by overvoltage, undervoltage, overcurrent, and short circuits by ensuring the battery operates within its </a:t>
            </a:r>
            <a:r>
              <a:rPr lang="en-US" sz="2000" b="1" dirty="0">
                <a:latin typeface="Century" pitchFamily="18" charset="0"/>
              </a:rPr>
              <a:t>SOA(Safe Operating Area)</a:t>
            </a:r>
            <a:r>
              <a:rPr lang="en-US" sz="2000" dirty="0">
                <a:latin typeface="Century" pitchFamily="18" charset="0"/>
              </a:rPr>
              <a:t>. It consists of two areas, they are</a:t>
            </a:r>
            <a:r>
              <a:rPr lang="en-US" sz="2000" b="1" dirty="0">
                <a:latin typeface="Century" pitchFamily="18" charset="0"/>
              </a:rPr>
              <a:t>:</a:t>
            </a:r>
          </a:p>
          <a:p>
            <a:pPr marL="539496" indent="-457200">
              <a:buFont typeface="+mj-lt"/>
              <a:buAutoNum type="alphaLcPeriod"/>
            </a:pPr>
            <a:r>
              <a:rPr lang="en-US" sz="2000" b="1" dirty="0">
                <a:latin typeface="Century" pitchFamily="18" charset="0"/>
              </a:rPr>
              <a:t>Electrical Management Protection: Current:- </a:t>
            </a:r>
            <a:r>
              <a:rPr lang="en-US" sz="2000" dirty="0">
                <a:latin typeface="Century" pitchFamily="18" charset="0"/>
              </a:rPr>
              <a:t>Monitors battery pack current to prevent unsafe conditions. Overcurrent protection ensures short circuits don’t damage cells. Peak current monitoring allows short-term high current but prevents sustained overuse.</a:t>
            </a:r>
          </a:p>
          <a:p>
            <a:pPr marL="539496" indent="-457200">
              <a:buFont typeface="+mj-lt"/>
              <a:buAutoNum type="alphaLcPeriod"/>
            </a:pPr>
            <a:r>
              <a:rPr lang="en-US" sz="2000" b="1" dirty="0">
                <a:latin typeface="Century" pitchFamily="18" charset="0"/>
              </a:rPr>
              <a:t>Electrical Management Protection: Voltage:-</a:t>
            </a:r>
            <a:r>
              <a:rPr lang="en-US" sz="2000" b="1" dirty="0"/>
              <a:t> </a:t>
            </a:r>
            <a:r>
              <a:rPr lang="en-US" sz="2000" dirty="0">
                <a:latin typeface="Century" pitchFamily="18" charset="0"/>
              </a:rPr>
              <a:t>Keeps battery voltage within SOA for safety and longevity. Prevents overvoltage by reducing or stopping charging near upper limits. Prevents undervoltage by reducing power loads when voltage is low.</a:t>
            </a:r>
          </a:p>
        </p:txBody>
      </p:sp>
      <p:sp>
        <p:nvSpPr>
          <p:cNvPr id="4" name="Slide Number Placeholder 3"/>
          <p:cNvSpPr>
            <a:spLocks noGrp="1"/>
          </p:cNvSpPr>
          <p:nvPr>
            <p:ph type="sldNum" sz="quarter" idx="12"/>
          </p:nvPr>
        </p:nvSpPr>
        <p:spPr/>
        <p:txBody>
          <a:bodyPr/>
          <a:lstStyle/>
          <a:p>
            <a:fld id="{D280C7F3-D3D7-4109-B9E0-FBC76616CE0E}"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74638"/>
            <a:ext cx="8143900" cy="1143000"/>
          </a:xfrm>
        </p:spPr>
        <p:txBody>
          <a:bodyPr>
            <a:normAutofit/>
          </a:bodyPr>
          <a:lstStyle/>
          <a:p>
            <a:r>
              <a:rPr lang="en-US" sz="3200" dirty="0">
                <a:effectLst/>
                <a:latin typeface="Elephant" pitchFamily="18" charset="0"/>
              </a:rPr>
              <a:t>Electrical Management Protection</a:t>
            </a:r>
          </a:p>
        </p:txBody>
      </p:sp>
      <p:sp>
        <p:nvSpPr>
          <p:cNvPr id="5" name="Content Placeholder 4"/>
          <p:cNvSpPr>
            <a:spLocks noGrp="1"/>
          </p:cNvSpPr>
          <p:nvPr>
            <p:ph idx="1"/>
          </p:nvPr>
        </p:nvSpPr>
        <p:spPr>
          <a:xfrm>
            <a:off x="1142976" y="1285860"/>
            <a:ext cx="7498080" cy="4800600"/>
          </a:xfrm>
        </p:spPr>
        <p:txBody>
          <a:bodyPr>
            <a:normAutofit/>
          </a:bodyPr>
          <a:lstStyle/>
          <a:p>
            <a:r>
              <a:rPr lang="en-IN" sz="2400" dirty="0">
                <a:latin typeface="Century" pitchFamily="18" charset="0"/>
              </a:rPr>
              <a:t>Safe Operating Area(SOA) of typical Li-ion cell:</a:t>
            </a:r>
          </a:p>
          <a:p>
            <a:pPr>
              <a:buNone/>
            </a:pPr>
            <a:endParaRPr lang="en-US" sz="2400" dirty="0">
              <a:latin typeface="Century" pitchFamily="18" charset="0"/>
            </a:endParaRPr>
          </a:p>
        </p:txBody>
      </p:sp>
      <p:sp>
        <p:nvSpPr>
          <p:cNvPr id="7" name="Slide Number Placeholder 6"/>
          <p:cNvSpPr>
            <a:spLocks noGrp="1"/>
          </p:cNvSpPr>
          <p:nvPr>
            <p:ph type="sldNum" sz="quarter" idx="12"/>
          </p:nvPr>
        </p:nvSpPr>
        <p:spPr/>
        <p:txBody>
          <a:bodyPr/>
          <a:lstStyle/>
          <a:p>
            <a:fld id="{D280C7F3-D3D7-4109-B9E0-FBC76616CE0E}" type="slidenum">
              <a:rPr lang="en-US" smtClean="0"/>
              <a:pPr/>
              <a:t>11</a:t>
            </a:fld>
            <a:endParaRPr lang="en-US" dirty="0"/>
          </a:p>
        </p:txBody>
      </p:sp>
      <p:pic>
        <p:nvPicPr>
          <p:cNvPr id="8" name="Picture 7" descr="Screenshot 2025-02-24 160102.png"/>
          <p:cNvPicPr>
            <a:picLocks noChangeAspect="1"/>
          </p:cNvPicPr>
          <p:nvPr/>
        </p:nvPicPr>
        <p:blipFill>
          <a:blip r:embed="rId2"/>
          <a:stretch>
            <a:fillRect/>
          </a:stretch>
        </p:blipFill>
        <p:spPr>
          <a:xfrm>
            <a:off x="1214414" y="2786058"/>
            <a:ext cx="7429553" cy="37247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00" y="0"/>
            <a:ext cx="8143900" cy="6858000"/>
          </a:xfrm>
        </p:spPr>
        <p:txBody>
          <a:bodyPr>
            <a:normAutofit/>
          </a:bodyPr>
          <a:lstStyle/>
          <a:p>
            <a:r>
              <a:rPr lang="en-US" sz="2400" b="1" u="sng" dirty="0">
                <a:latin typeface="Century" pitchFamily="18" charset="0"/>
              </a:rPr>
              <a:t>Thermal Management Protection: Temperature</a:t>
            </a:r>
            <a:r>
              <a:rPr lang="en-US" sz="2400" b="1" dirty="0">
                <a:latin typeface="Century" pitchFamily="18" charset="0"/>
              </a:rPr>
              <a:t>:-</a:t>
            </a:r>
          </a:p>
          <a:p>
            <a:pPr>
              <a:buFont typeface="Wingdings" pitchFamily="2" charset="2"/>
              <a:buChar char="Ø"/>
            </a:pPr>
            <a:r>
              <a:rPr lang="en-US" sz="2200" b="1" dirty="0">
                <a:latin typeface="Century" pitchFamily="18" charset="0"/>
              </a:rPr>
              <a:t>Temperature Impact on Lithium-Ion Batteries-</a:t>
            </a:r>
          </a:p>
          <a:p>
            <a:r>
              <a:rPr lang="en-US" sz="2000" b="1" dirty="0">
                <a:latin typeface="Century" pitchFamily="18" charset="0"/>
              </a:rPr>
              <a:t>Low Temperatures</a:t>
            </a:r>
            <a:r>
              <a:rPr lang="en-US" sz="2000" dirty="0">
                <a:latin typeface="Century" pitchFamily="18" charset="0"/>
              </a:rPr>
              <a:t>:</a:t>
            </a:r>
          </a:p>
          <a:p>
            <a:pPr lvl="1"/>
            <a:r>
              <a:rPr lang="en-US" sz="2000" dirty="0">
                <a:latin typeface="Century" pitchFamily="18" charset="0"/>
              </a:rPr>
              <a:t>Reduces battery capacity as </a:t>
            </a:r>
            <a:r>
              <a:rPr lang="en-US" sz="2000" b="1" dirty="0">
                <a:latin typeface="Century" pitchFamily="18" charset="0"/>
              </a:rPr>
              <a:t>chemical reactions slow down</a:t>
            </a:r>
            <a:r>
              <a:rPr lang="en-US" sz="2000" dirty="0">
                <a:latin typeface="Century" pitchFamily="18" charset="0"/>
              </a:rPr>
              <a:t>.</a:t>
            </a:r>
          </a:p>
          <a:p>
            <a:pPr lvl="1"/>
            <a:r>
              <a:rPr lang="en-US" sz="2000" dirty="0">
                <a:latin typeface="Century" pitchFamily="18" charset="0"/>
              </a:rPr>
              <a:t>Charging </a:t>
            </a:r>
            <a:r>
              <a:rPr lang="en-US" sz="2000" b="1" dirty="0">
                <a:latin typeface="Century" pitchFamily="18" charset="0"/>
              </a:rPr>
              <a:t>below 0°C (32°F) is dangerous</a:t>
            </a:r>
            <a:r>
              <a:rPr lang="en-US" sz="2000" dirty="0">
                <a:latin typeface="Century" pitchFamily="18" charset="0"/>
              </a:rPr>
              <a:t> due to the risk of </a:t>
            </a:r>
            <a:r>
              <a:rPr lang="en-US" sz="2000" b="1" dirty="0">
                <a:latin typeface="Century" pitchFamily="18" charset="0"/>
              </a:rPr>
              <a:t>lithium plating on the anode</a:t>
            </a:r>
            <a:r>
              <a:rPr lang="en-US" sz="2000" dirty="0">
                <a:latin typeface="Century" pitchFamily="18" charset="0"/>
              </a:rPr>
              <a:t>, which causes:</a:t>
            </a:r>
          </a:p>
          <a:p>
            <a:pPr lvl="2"/>
            <a:r>
              <a:rPr lang="en-US" sz="2000" b="1" dirty="0">
                <a:latin typeface="Century" pitchFamily="18" charset="0"/>
              </a:rPr>
              <a:t>Permanent capacity loss</a:t>
            </a:r>
            <a:endParaRPr lang="en-US" sz="2000" dirty="0">
              <a:latin typeface="Century" pitchFamily="18" charset="0"/>
            </a:endParaRPr>
          </a:p>
          <a:p>
            <a:pPr lvl="2"/>
            <a:r>
              <a:rPr lang="en-US" sz="2000" b="1" dirty="0">
                <a:latin typeface="Century" pitchFamily="18" charset="0"/>
              </a:rPr>
              <a:t>Higher risk of failure</a:t>
            </a:r>
            <a:r>
              <a:rPr lang="en-US" sz="2000" dirty="0">
                <a:latin typeface="Century" pitchFamily="18" charset="0"/>
              </a:rPr>
              <a:t> under vibration or stress.</a:t>
            </a:r>
          </a:p>
          <a:p>
            <a:pPr lvl="2">
              <a:buNone/>
            </a:pPr>
            <a:endParaRPr lang="en-US" sz="2000" dirty="0">
              <a:latin typeface="Century" pitchFamily="18" charset="0"/>
            </a:endParaRPr>
          </a:p>
          <a:p>
            <a:r>
              <a:rPr lang="en-US" sz="2000" b="1" dirty="0">
                <a:latin typeface="Century" pitchFamily="18" charset="0"/>
              </a:rPr>
              <a:t>High Temperatures</a:t>
            </a:r>
            <a:r>
              <a:rPr lang="en-US" sz="2000" dirty="0">
                <a:latin typeface="Century" pitchFamily="18" charset="0"/>
              </a:rPr>
              <a:t>:</a:t>
            </a:r>
          </a:p>
          <a:p>
            <a:pPr lvl="1"/>
            <a:r>
              <a:rPr lang="en-US" sz="2000" dirty="0">
                <a:latin typeface="Century" pitchFamily="18" charset="0"/>
              </a:rPr>
              <a:t>Reduces battery </a:t>
            </a:r>
            <a:r>
              <a:rPr lang="en-US" sz="2000" b="1" dirty="0">
                <a:latin typeface="Century" pitchFamily="18" charset="0"/>
              </a:rPr>
              <a:t>performance and lifespan</a:t>
            </a:r>
            <a:r>
              <a:rPr lang="en-US" sz="2000" dirty="0">
                <a:latin typeface="Century" pitchFamily="18" charset="0"/>
              </a:rPr>
              <a:t>.</a:t>
            </a:r>
          </a:p>
          <a:p>
            <a:pPr lvl="1"/>
            <a:r>
              <a:rPr lang="en-US" sz="2000" dirty="0">
                <a:latin typeface="Century" pitchFamily="18" charset="0"/>
              </a:rPr>
              <a:t>Example: A </a:t>
            </a:r>
            <a:r>
              <a:rPr lang="en-US" sz="2000" b="1" dirty="0">
                <a:latin typeface="Century" pitchFamily="18" charset="0"/>
              </a:rPr>
              <a:t>10°C rise (from 20°C to 30°C)</a:t>
            </a:r>
            <a:r>
              <a:rPr lang="en-US" sz="2000" dirty="0">
                <a:latin typeface="Century" pitchFamily="18" charset="0"/>
              </a:rPr>
              <a:t> can cause up to </a:t>
            </a:r>
            <a:r>
              <a:rPr lang="en-US" sz="2000" b="1" dirty="0">
                <a:latin typeface="Century" pitchFamily="18" charset="0"/>
              </a:rPr>
              <a:t>20% performance loss</a:t>
            </a:r>
            <a:r>
              <a:rPr lang="en-US" sz="2000" dirty="0">
                <a:latin typeface="Century" pitchFamily="18" charset="0"/>
              </a:rPr>
              <a:t>.</a:t>
            </a:r>
          </a:p>
          <a:p>
            <a:pPr lvl="1"/>
            <a:r>
              <a:rPr lang="en-US" sz="2000" dirty="0">
                <a:latin typeface="Century" pitchFamily="18" charset="0"/>
              </a:rPr>
              <a:t>If charging/discharging occurs at </a:t>
            </a:r>
            <a:r>
              <a:rPr lang="en-US" sz="2000" b="1" dirty="0">
                <a:latin typeface="Century" pitchFamily="18" charset="0"/>
              </a:rPr>
              <a:t>45°C (113°F), efficiency loss can reach 50%</a:t>
            </a:r>
            <a:r>
              <a:rPr lang="en-US" sz="2000" dirty="0">
                <a:latin typeface="Century" pitchFamily="18" charset="0"/>
              </a:rPr>
              <a:t>.</a:t>
            </a:r>
          </a:p>
          <a:p>
            <a:pPr lvl="1"/>
            <a:r>
              <a:rPr lang="en-US" sz="2000" dirty="0">
                <a:latin typeface="Century" pitchFamily="18" charset="0"/>
              </a:rPr>
              <a:t>Excess heat leads to </a:t>
            </a:r>
            <a:r>
              <a:rPr lang="en-US" sz="2000" b="1" dirty="0">
                <a:latin typeface="Century" pitchFamily="18" charset="0"/>
              </a:rPr>
              <a:t>premature aging and degradation</a:t>
            </a:r>
            <a:r>
              <a:rPr lang="en-US" sz="2000" dirty="0">
                <a:latin typeface="Century" pitchFamily="18" charset="0"/>
              </a:rPr>
              <a:t>, especially in </a:t>
            </a:r>
            <a:r>
              <a:rPr lang="en-US" sz="2000" b="1" dirty="0">
                <a:latin typeface="Century" pitchFamily="18" charset="0"/>
              </a:rPr>
              <a:t>fast-charging scenarios</a:t>
            </a:r>
            <a:r>
              <a:rPr lang="en-US" sz="2000" dirty="0">
                <a:latin typeface="Century" pitchFamily="18" charset="0"/>
              </a:rPr>
              <a:t>.</a:t>
            </a:r>
          </a:p>
          <a:p>
            <a:pPr>
              <a:buNone/>
            </a:pPr>
            <a:endParaRPr lang="en-IN" sz="2400" dirty="0">
              <a:latin typeface="Century" pitchFamily="18" charset="0"/>
            </a:endParaRPr>
          </a:p>
        </p:txBody>
      </p:sp>
      <p:sp>
        <p:nvSpPr>
          <p:cNvPr id="4" name="Slide Number Placeholder 3"/>
          <p:cNvSpPr>
            <a:spLocks noGrp="1"/>
          </p:cNvSpPr>
          <p:nvPr>
            <p:ph type="sldNum" sz="quarter" idx="12"/>
          </p:nvPr>
        </p:nvSpPr>
        <p:spPr/>
        <p:txBody>
          <a:bodyPr/>
          <a:lstStyle/>
          <a:p>
            <a:fld id="{D280C7F3-D3D7-4109-B9E0-FBC76616CE0E}"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0" y="0"/>
            <a:ext cx="9144000" cy="1500174"/>
          </a:xfrm>
        </p:spPr>
        <p:txBody>
          <a:bodyPr>
            <a:normAutofit/>
          </a:bodyPr>
          <a:lstStyle/>
          <a:p>
            <a:r>
              <a:rPr lang="en-US" sz="2800" b="1" u="sng" dirty="0">
                <a:latin typeface="Century" pitchFamily="18" charset="0"/>
              </a:rPr>
              <a:t>Importance of Thermal Management:-</a:t>
            </a:r>
          </a:p>
          <a:p>
            <a:pPr>
              <a:buFont typeface="Arial" pitchFamily="34" charset="0"/>
              <a:buChar char="•"/>
            </a:pPr>
            <a:r>
              <a:rPr lang="en-US" sz="2000" dirty="0">
                <a:latin typeface="Century" pitchFamily="18" charset="0"/>
              </a:rPr>
              <a:t>Prevents capacity loss at low temperatures.</a:t>
            </a:r>
          </a:p>
          <a:p>
            <a:pPr>
              <a:buFont typeface="Arial" pitchFamily="34" charset="0"/>
              <a:buChar char="•"/>
            </a:pPr>
            <a:r>
              <a:rPr lang="en-US" sz="2000" dirty="0">
                <a:latin typeface="Century" pitchFamily="18" charset="0"/>
              </a:rPr>
              <a:t>Protects against degradation at high temperatures.</a:t>
            </a:r>
          </a:p>
          <a:p>
            <a:pPr>
              <a:buFont typeface="Arial" pitchFamily="34" charset="0"/>
              <a:buChar char="•"/>
            </a:pPr>
            <a:r>
              <a:rPr lang="en-US" sz="2000" dirty="0">
                <a:latin typeface="Century" pitchFamily="18" charset="0"/>
              </a:rPr>
              <a:t>Ensures optimal performance and extends battery lifespan.</a:t>
            </a:r>
          </a:p>
          <a:p>
            <a:endParaRPr lang="en-US" sz="2000" dirty="0">
              <a:latin typeface="Century" pitchFamily="18" charset="0"/>
            </a:endParaRPr>
          </a:p>
          <a:p>
            <a:endParaRPr lang="en-US" sz="2000" dirty="0"/>
          </a:p>
        </p:txBody>
      </p:sp>
      <p:sp>
        <p:nvSpPr>
          <p:cNvPr id="4" name="Slide Number Placeholder 3"/>
          <p:cNvSpPr>
            <a:spLocks noGrp="1"/>
          </p:cNvSpPr>
          <p:nvPr>
            <p:ph type="sldNum" sz="quarter" idx="12"/>
          </p:nvPr>
        </p:nvSpPr>
        <p:spPr/>
        <p:txBody>
          <a:bodyPr/>
          <a:lstStyle/>
          <a:p>
            <a:fld id="{D280C7F3-D3D7-4109-B9E0-FBC76616CE0E}" type="slidenum">
              <a:rPr lang="en-US" smtClean="0"/>
              <a:pPr/>
              <a:t>13</a:t>
            </a:fld>
            <a:endParaRPr lang="en-US" dirty="0"/>
          </a:p>
        </p:txBody>
      </p:sp>
      <p:pic>
        <p:nvPicPr>
          <p:cNvPr id="7" name="Content Placeholder 6" descr="Screenshot 2025-02-24 163009.png"/>
          <p:cNvPicPr>
            <a:picLocks noGrp="1" noChangeAspect="1"/>
          </p:cNvPicPr>
          <p:nvPr>
            <p:ph sz="half" idx="1"/>
          </p:nvPr>
        </p:nvPicPr>
        <p:blipFill>
          <a:blip r:embed="rId2"/>
          <a:stretch>
            <a:fillRect/>
          </a:stretch>
        </p:blipFill>
        <p:spPr>
          <a:xfrm>
            <a:off x="457200" y="2525428"/>
            <a:ext cx="8153400" cy="320890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8143900" cy="1417638"/>
          </a:xfrm>
        </p:spPr>
        <p:txBody>
          <a:bodyPr>
            <a:normAutofit/>
          </a:bodyPr>
          <a:lstStyle/>
          <a:p>
            <a:r>
              <a:rPr lang="en-IN" sz="3200" dirty="0">
                <a:effectLst/>
                <a:latin typeface="Elephant" pitchFamily="18" charset="0"/>
              </a:rPr>
              <a:t>Capacity Management</a:t>
            </a:r>
            <a:endParaRPr lang="en-US" sz="3200" dirty="0">
              <a:effectLst/>
              <a:latin typeface="Elephant" pitchFamily="18" charset="0"/>
            </a:endParaRPr>
          </a:p>
        </p:txBody>
      </p:sp>
      <p:sp>
        <p:nvSpPr>
          <p:cNvPr id="3" name="Content Placeholder 2"/>
          <p:cNvSpPr>
            <a:spLocks noGrp="1"/>
          </p:cNvSpPr>
          <p:nvPr>
            <p:ph idx="1"/>
          </p:nvPr>
        </p:nvSpPr>
        <p:spPr>
          <a:xfrm>
            <a:off x="1000100" y="1142984"/>
            <a:ext cx="6429420" cy="3786214"/>
          </a:xfrm>
        </p:spPr>
        <p:txBody>
          <a:bodyPr>
            <a:normAutofit fontScale="70000" lnSpcReduction="20000"/>
          </a:bodyPr>
          <a:lstStyle/>
          <a:p>
            <a:r>
              <a:rPr lang="en-US" b="1" dirty="0">
                <a:latin typeface="Century" pitchFamily="18" charset="0"/>
              </a:rPr>
              <a:t>Impact of Cell Imbalance on Battery Pack</a:t>
            </a:r>
          </a:p>
          <a:p>
            <a:r>
              <a:rPr lang="en-US" dirty="0">
                <a:latin typeface="Century" pitchFamily="18" charset="0"/>
              </a:rPr>
              <a:t>🔹 </a:t>
            </a:r>
            <a:r>
              <a:rPr lang="en-US" b="1" dirty="0">
                <a:latin typeface="Century" pitchFamily="18" charset="0"/>
              </a:rPr>
              <a:t>Unbalanced Pack (a):</a:t>
            </a:r>
            <a:endParaRPr lang="en-US" dirty="0">
              <a:latin typeface="Century" pitchFamily="18" charset="0"/>
            </a:endParaRPr>
          </a:p>
          <a:p>
            <a:r>
              <a:rPr lang="en-US" dirty="0">
                <a:latin typeface="Century" pitchFamily="18" charset="0"/>
              </a:rPr>
              <a:t>Weakest cell limits overall capacity.</a:t>
            </a:r>
          </a:p>
          <a:p>
            <a:r>
              <a:rPr lang="en-US" dirty="0">
                <a:latin typeface="Century" pitchFamily="18" charset="0"/>
              </a:rPr>
              <a:t>Leads to </a:t>
            </a:r>
            <a:r>
              <a:rPr lang="en-US" b="1" dirty="0">
                <a:latin typeface="Century" pitchFamily="18" charset="0"/>
              </a:rPr>
              <a:t>energy loss</a:t>
            </a:r>
            <a:r>
              <a:rPr lang="en-US" dirty="0">
                <a:latin typeface="Century" pitchFamily="18" charset="0"/>
              </a:rPr>
              <a:t> and </a:t>
            </a:r>
            <a:r>
              <a:rPr lang="en-US" b="1" dirty="0">
                <a:latin typeface="Century" pitchFamily="18" charset="0"/>
              </a:rPr>
              <a:t>inefficiency</a:t>
            </a:r>
            <a:r>
              <a:rPr lang="en-US" dirty="0">
                <a:latin typeface="Century" pitchFamily="18" charset="0"/>
              </a:rPr>
              <a:t>.</a:t>
            </a:r>
          </a:p>
          <a:p>
            <a:r>
              <a:rPr lang="en-US" dirty="0">
                <a:latin typeface="Century" pitchFamily="18" charset="0"/>
              </a:rPr>
              <a:t>🔹 </a:t>
            </a:r>
            <a:r>
              <a:rPr lang="en-US" b="1" dirty="0">
                <a:latin typeface="Century" pitchFamily="18" charset="0"/>
              </a:rPr>
              <a:t>Balanced Pack (b):</a:t>
            </a:r>
            <a:endParaRPr lang="en-US" dirty="0">
              <a:latin typeface="Century" pitchFamily="18" charset="0"/>
            </a:endParaRPr>
          </a:p>
          <a:p>
            <a:r>
              <a:rPr lang="en-US" dirty="0">
                <a:latin typeface="Century" pitchFamily="18" charset="0"/>
              </a:rPr>
              <a:t>All cells reach limits simultaneously.</a:t>
            </a:r>
          </a:p>
          <a:p>
            <a:r>
              <a:rPr lang="en-US" dirty="0">
                <a:latin typeface="Century" pitchFamily="18" charset="0"/>
              </a:rPr>
              <a:t>Maximizes </a:t>
            </a:r>
            <a:r>
              <a:rPr lang="en-US" b="1" dirty="0">
                <a:latin typeface="Century" pitchFamily="18" charset="0"/>
              </a:rPr>
              <a:t>usable capacity</a:t>
            </a:r>
            <a:r>
              <a:rPr lang="en-US" dirty="0">
                <a:latin typeface="Century" pitchFamily="18" charset="0"/>
              </a:rPr>
              <a:t> and </a:t>
            </a:r>
            <a:r>
              <a:rPr lang="en-US" b="1" dirty="0">
                <a:latin typeface="Century" pitchFamily="18" charset="0"/>
              </a:rPr>
              <a:t>battery life</a:t>
            </a:r>
            <a:r>
              <a:rPr lang="en-US" dirty="0">
                <a:latin typeface="Century" pitchFamily="18" charset="0"/>
              </a:rPr>
              <a:t>.</a:t>
            </a:r>
          </a:p>
          <a:p>
            <a:r>
              <a:rPr lang="en-US" b="1" dirty="0">
                <a:latin typeface="Century" pitchFamily="18" charset="0"/>
              </a:rPr>
              <a:t>🔹 Key Takeaway:</a:t>
            </a:r>
            <a:r>
              <a:rPr lang="en-US" dirty="0">
                <a:latin typeface="Century" pitchFamily="18" charset="0"/>
              </a:rPr>
              <a:t> A </a:t>
            </a:r>
            <a:r>
              <a:rPr lang="en-US" b="1" dirty="0">
                <a:latin typeface="Century" pitchFamily="18" charset="0"/>
              </a:rPr>
              <a:t>Battery Management System (BMS)</a:t>
            </a:r>
            <a:r>
              <a:rPr lang="en-US" dirty="0">
                <a:latin typeface="Century" pitchFamily="18" charset="0"/>
              </a:rPr>
              <a:t> ensures balance, improving efficiency and longevity.</a:t>
            </a:r>
          </a:p>
        </p:txBody>
      </p:sp>
      <p:sp>
        <p:nvSpPr>
          <p:cNvPr id="2050" name="AutoShape 2" descr="Ready-to-charge battery stack (a) balanced and (b) unbalanced | Synops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Ready-to-charge battery stack (a) balanced and (b) unbalanced | Synopsy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055" name="Picture 7"/>
          <p:cNvPicPr>
            <a:picLocks noChangeAspect="1" noChangeArrowheads="1"/>
          </p:cNvPicPr>
          <p:nvPr/>
        </p:nvPicPr>
        <p:blipFill>
          <a:blip r:embed="rId2"/>
          <a:srcRect/>
          <a:stretch>
            <a:fillRect/>
          </a:stretch>
        </p:blipFill>
        <p:spPr bwMode="auto">
          <a:xfrm>
            <a:off x="4429124" y="4572008"/>
            <a:ext cx="4175781" cy="1885952"/>
          </a:xfrm>
          <a:prstGeom prst="rect">
            <a:avLst/>
          </a:prstGeom>
          <a:noFill/>
          <a:ln w="9525">
            <a:noFill/>
            <a:miter lim="800000"/>
            <a:headEnd/>
            <a:tailEnd/>
          </a:ln>
          <a:effectLst/>
        </p:spPr>
      </p:pic>
      <p:pic>
        <p:nvPicPr>
          <p:cNvPr id="2056" name="Picture 8"/>
          <p:cNvPicPr>
            <a:picLocks noChangeAspect="1" noChangeArrowheads="1"/>
          </p:cNvPicPr>
          <p:nvPr/>
        </p:nvPicPr>
        <p:blipFill>
          <a:blip r:embed="rId3"/>
          <a:srcRect/>
          <a:stretch>
            <a:fillRect/>
          </a:stretch>
        </p:blipFill>
        <p:spPr bwMode="auto">
          <a:xfrm>
            <a:off x="1428728" y="4786311"/>
            <a:ext cx="2071702" cy="1726418"/>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D280C7F3-D3D7-4109-B9E0-FBC76616CE0E}"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effectLst/>
                <a:latin typeface="Elephant" pitchFamily="18" charset="0"/>
              </a:rPr>
              <a:t>Literature Survey</a:t>
            </a:r>
            <a:endParaRPr lang="en-US" sz="3200" dirty="0">
              <a:effectLst/>
              <a:latin typeface="Elephant" pitchFamily="18" charset="0"/>
            </a:endParaRPr>
          </a:p>
        </p:txBody>
      </p:sp>
      <p:sp>
        <p:nvSpPr>
          <p:cNvPr id="3" name="Content Placeholder 2"/>
          <p:cNvSpPr>
            <a:spLocks noGrp="1"/>
          </p:cNvSpPr>
          <p:nvPr>
            <p:ph idx="1"/>
          </p:nvPr>
        </p:nvSpPr>
        <p:spPr/>
        <p:txBody>
          <a:bodyPr>
            <a:noAutofit/>
          </a:bodyPr>
          <a:lstStyle/>
          <a:p>
            <a:r>
              <a:rPr lang="en-US" sz="2000" dirty="0"/>
              <a:t>R. R. Kumar, C. </a:t>
            </a:r>
            <a:r>
              <a:rPr lang="en-US" sz="2000" dirty="0" err="1"/>
              <a:t>Bharatiraja</a:t>
            </a:r>
            <a:r>
              <a:rPr lang="en-US" sz="2000" dirty="0"/>
              <a:t>, K. </a:t>
            </a:r>
            <a:r>
              <a:rPr lang="en-US" sz="2000" dirty="0" err="1"/>
              <a:t>Udhayakumar</a:t>
            </a:r>
            <a:r>
              <a:rPr lang="en-US" sz="2000" dirty="0"/>
              <a:t>, S. </a:t>
            </a:r>
            <a:r>
              <a:rPr lang="en-US" sz="2000" dirty="0" err="1"/>
              <a:t>Devakirubakaran</a:t>
            </a:r>
            <a:r>
              <a:rPr lang="en-US" sz="2000" dirty="0"/>
              <a:t>, K. S. </a:t>
            </a:r>
            <a:r>
              <a:rPr lang="en-US" sz="2000" dirty="0" err="1"/>
              <a:t>Sekar</a:t>
            </a:r>
            <a:r>
              <a:rPr lang="en-US" sz="2000" dirty="0"/>
              <a:t> and L. </a:t>
            </a:r>
            <a:r>
              <a:rPr lang="en-US" sz="2000" dirty="0" err="1"/>
              <a:t>Mihet-Popa</a:t>
            </a:r>
            <a:r>
              <a:rPr lang="en-US" sz="2000" dirty="0"/>
              <a:t>, "Advances in Batteries, Battery Modeling, Battery Management System, Battery Thermal Management, SOC, SOH, and Charge/Discharge Characteristics in EV Applications," in IEEE Access, vol. 11, pp. 105761-105809, 2023, </a:t>
            </a:r>
            <a:r>
              <a:rPr lang="en-US" sz="2000" dirty="0" err="1"/>
              <a:t>doi</a:t>
            </a:r>
            <a:r>
              <a:rPr lang="en-US" sz="2000" dirty="0"/>
              <a:t>: 10.1109/ACCESS.2023.3318121.</a:t>
            </a:r>
          </a:p>
          <a:p>
            <a:r>
              <a:rPr lang="en-US" sz="2000" dirty="0"/>
              <a:t>M. </a:t>
            </a:r>
            <a:r>
              <a:rPr lang="en-US" sz="2000" dirty="0" err="1"/>
              <a:t>Brandl</a:t>
            </a:r>
            <a:r>
              <a:rPr lang="en-US" sz="2000" dirty="0"/>
              <a:t> et al., "Batteries and battery management systems for electric vehicles," 2012 Design, Automation &amp; Test in Europe Conference &amp; Exhibition (DATE), Dresden, Germany, 2012, pp. 971-976, </a:t>
            </a:r>
            <a:r>
              <a:rPr lang="en-US" sz="2000" dirty="0" err="1"/>
              <a:t>doi</a:t>
            </a:r>
            <a:r>
              <a:rPr lang="en-US" sz="2000" dirty="0"/>
              <a:t>: 10.1109/DATE.2012.6176637. </a:t>
            </a:r>
          </a:p>
          <a:p>
            <a:r>
              <a:rPr lang="en-US" sz="2000" dirty="0"/>
              <a:t>M. </a:t>
            </a:r>
            <a:r>
              <a:rPr lang="en-US" sz="2000" dirty="0" err="1"/>
              <a:t>Senthilkumar</a:t>
            </a:r>
            <a:r>
              <a:rPr lang="en-US" sz="2000" dirty="0"/>
              <a:t>, K. P. Suresh, T. G. </a:t>
            </a:r>
            <a:r>
              <a:rPr lang="en-US" sz="2000" dirty="0" err="1"/>
              <a:t>Sekar</a:t>
            </a:r>
            <a:r>
              <a:rPr lang="en-US" sz="2000" dirty="0"/>
              <a:t> and C. </a:t>
            </a:r>
            <a:r>
              <a:rPr lang="en-US" sz="2000" dirty="0" err="1"/>
              <a:t>Pazhanimuthu</a:t>
            </a:r>
            <a:r>
              <a:rPr lang="en-US" sz="2000" dirty="0"/>
              <a:t>, "Efficient Battery Monitoring System for E-Vehicles," 2021 7th International Conference on Advanced Computing and Communication Systems (ICACCS), Coimbatore, India, 2021, pp. 833-836, </a:t>
            </a:r>
            <a:r>
              <a:rPr lang="en-US" sz="2000" dirty="0" err="1"/>
              <a:t>doi</a:t>
            </a:r>
            <a:r>
              <a:rPr lang="en-US" sz="2000" dirty="0"/>
              <a:t>: 10.1109/ICACCS51430.2021.9442038. </a:t>
            </a:r>
          </a:p>
          <a:p>
            <a:endParaRPr lang="en-US" sz="2000" dirty="0"/>
          </a:p>
          <a:p>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fld id="{D280C7F3-D3D7-4109-B9E0-FBC76616CE0E}"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7498080" cy="857256"/>
          </a:xfrm>
        </p:spPr>
        <p:txBody>
          <a:bodyPr>
            <a:normAutofit/>
          </a:bodyPr>
          <a:lstStyle/>
          <a:p>
            <a:r>
              <a:rPr lang="en-IN" sz="3200" dirty="0">
                <a:effectLst/>
                <a:latin typeface="Elephant" pitchFamily="18" charset="0"/>
              </a:rPr>
              <a:t>Summary</a:t>
            </a:r>
            <a:endParaRPr lang="en-US" sz="3200" dirty="0">
              <a:effectLst/>
              <a:latin typeface="Elephant" pitchFamily="18" charset="0"/>
            </a:endParaRPr>
          </a:p>
        </p:txBody>
      </p:sp>
      <p:sp>
        <p:nvSpPr>
          <p:cNvPr id="3" name="Content Placeholder 2"/>
          <p:cNvSpPr>
            <a:spLocks noGrp="1"/>
          </p:cNvSpPr>
          <p:nvPr>
            <p:ph idx="1"/>
          </p:nvPr>
        </p:nvSpPr>
        <p:spPr>
          <a:xfrm>
            <a:off x="1142976" y="714356"/>
            <a:ext cx="7498080" cy="5572164"/>
          </a:xfrm>
        </p:spPr>
        <p:txBody>
          <a:bodyPr>
            <a:noAutofit/>
          </a:bodyPr>
          <a:lstStyle/>
          <a:p>
            <a:pPr>
              <a:buNone/>
            </a:pPr>
            <a:r>
              <a:rPr lang="en-US" sz="1800" dirty="0">
                <a:latin typeface="Century" pitchFamily="18" charset="0"/>
              </a:rPr>
              <a:t>      A Battery Management System (BMS) is an embedded system that monitors, controls, and protects a rechargeable battery pack to ensure safe operation, longevity, and efficiency. It performs key functions such as:</a:t>
            </a:r>
          </a:p>
          <a:p>
            <a:r>
              <a:rPr lang="en-US" sz="1800" b="1" dirty="0">
                <a:latin typeface="Century" pitchFamily="18" charset="0"/>
              </a:rPr>
              <a:t>Monitoring</a:t>
            </a:r>
            <a:r>
              <a:rPr lang="en-US" sz="1800" dirty="0">
                <a:latin typeface="Century" pitchFamily="18" charset="0"/>
              </a:rPr>
              <a:t>: Tracks voltage, current, temperature, and charge cycles.</a:t>
            </a:r>
          </a:p>
          <a:p>
            <a:r>
              <a:rPr lang="en-US" sz="1800" b="1" dirty="0">
                <a:latin typeface="Century" pitchFamily="18" charset="0"/>
              </a:rPr>
              <a:t>Protection</a:t>
            </a:r>
            <a:r>
              <a:rPr lang="en-US" sz="1800" dirty="0">
                <a:latin typeface="Century" pitchFamily="18" charset="0"/>
              </a:rPr>
              <a:t>: Prevents overcharging, over-discharging, </a:t>
            </a:r>
            <a:r>
              <a:rPr lang="en-US" sz="1800" dirty="0" err="1">
                <a:latin typeface="Century" pitchFamily="18" charset="0"/>
              </a:rPr>
              <a:t>overcurrent</a:t>
            </a:r>
            <a:r>
              <a:rPr lang="en-US" sz="1800" dirty="0">
                <a:latin typeface="Century" pitchFamily="18" charset="0"/>
              </a:rPr>
              <a:t>, short circuits, and thermal issues.</a:t>
            </a:r>
          </a:p>
          <a:p>
            <a:r>
              <a:rPr lang="en-US" sz="1800" b="1" dirty="0">
                <a:latin typeface="Century" pitchFamily="18" charset="0"/>
              </a:rPr>
              <a:t>State Estimation</a:t>
            </a:r>
            <a:r>
              <a:rPr lang="en-US" sz="1800" dirty="0">
                <a:latin typeface="Century" pitchFamily="18" charset="0"/>
              </a:rPr>
              <a:t>: Calculates State of Charge (</a:t>
            </a:r>
            <a:r>
              <a:rPr lang="en-US" sz="1800" dirty="0" err="1">
                <a:latin typeface="Century" pitchFamily="18" charset="0"/>
              </a:rPr>
              <a:t>SoC</a:t>
            </a:r>
            <a:r>
              <a:rPr lang="en-US" sz="1800" dirty="0">
                <a:latin typeface="Century" pitchFamily="18" charset="0"/>
              </a:rPr>
              <a:t>), State of Health (</a:t>
            </a:r>
            <a:r>
              <a:rPr lang="en-US" sz="1800" dirty="0" err="1">
                <a:latin typeface="Century" pitchFamily="18" charset="0"/>
              </a:rPr>
              <a:t>SoH</a:t>
            </a:r>
            <a:r>
              <a:rPr lang="en-US" sz="1800" dirty="0">
                <a:latin typeface="Century" pitchFamily="18" charset="0"/>
              </a:rPr>
              <a:t>), and State of Power (</a:t>
            </a:r>
            <a:r>
              <a:rPr lang="en-US" sz="1800" dirty="0" err="1">
                <a:latin typeface="Century" pitchFamily="18" charset="0"/>
              </a:rPr>
              <a:t>SoP</a:t>
            </a:r>
            <a:r>
              <a:rPr lang="en-US" sz="1800" dirty="0">
                <a:latin typeface="Century" pitchFamily="18" charset="0"/>
              </a:rPr>
              <a:t>).</a:t>
            </a:r>
          </a:p>
          <a:p>
            <a:r>
              <a:rPr lang="en-US" sz="1800" b="1" dirty="0">
                <a:latin typeface="Century" pitchFamily="18" charset="0"/>
              </a:rPr>
              <a:t>Performance Optimization</a:t>
            </a:r>
            <a:r>
              <a:rPr lang="en-US" sz="1800" dirty="0">
                <a:latin typeface="Century" pitchFamily="18" charset="0"/>
              </a:rPr>
              <a:t>: Uses cell balancing (active and passive) and charge cycle optimization.</a:t>
            </a:r>
          </a:p>
          <a:p>
            <a:r>
              <a:rPr lang="en-US" sz="1800" b="1" dirty="0">
                <a:latin typeface="Century" pitchFamily="18" charset="0"/>
              </a:rPr>
              <a:t>Communication</a:t>
            </a:r>
            <a:r>
              <a:rPr lang="en-US" sz="1800" dirty="0">
                <a:latin typeface="Century" pitchFamily="18" charset="0"/>
              </a:rPr>
              <a:t>: Reports battery data to external systems like EVs, smart energy systems, and portable electronics.</a:t>
            </a:r>
          </a:p>
          <a:p>
            <a:pPr>
              <a:buNone/>
            </a:pPr>
            <a:r>
              <a:rPr lang="en-US" sz="1800" dirty="0">
                <a:latin typeface="Century" pitchFamily="18" charset="0"/>
              </a:rPr>
              <a:t>     Batteries consist of multiple cells arranged in a matrix configuration, categorized into </a:t>
            </a:r>
            <a:r>
              <a:rPr lang="en-US" sz="1800" b="1" dirty="0">
                <a:latin typeface="Century" pitchFamily="18" charset="0"/>
              </a:rPr>
              <a:t>cylindrical, prismatic, and pouch cells</a:t>
            </a:r>
            <a:r>
              <a:rPr lang="en-US" sz="1800" dirty="0">
                <a:latin typeface="Century" pitchFamily="18" charset="0"/>
              </a:rPr>
              <a:t>, each with its advantages. The BMS ensures battery safety through </a:t>
            </a:r>
            <a:r>
              <a:rPr lang="en-US" sz="1800" b="1" dirty="0">
                <a:latin typeface="Century" pitchFamily="18" charset="0"/>
              </a:rPr>
              <a:t>electrical protection (voltage, current limits) and thermal management</a:t>
            </a:r>
            <a:r>
              <a:rPr lang="en-US" sz="1800" dirty="0">
                <a:latin typeface="Century" pitchFamily="18" charset="0"/>
              </a:rPr>
              <a:t> to prevent performance degradation at extreme temperatures.</a:t>
            </a:r>
          </a:p>
          <a:p>
            <a:endParaRPr lang="en-US" sz="1800" dirty="0">
              <a:latin typeface="Century" pitchFamily="18" charset="0"/>
            </a:endParaRPr>
          </a:p>
        </p:txBody>
      </p:sp>
      <p:sp>
        <p:nvSpPr>
          <p:cNvPr id="4" name="Slide Number Placeholder 3"/>
          <p:cNvSpPr>
            <a:spLocks noGrp="1"/>
          </p:cNvSpPr>
          <p:nvPr>
            <p:ph type="sldNum" sz="quarter" idx="12"/>
          </p:nvPr>
        </p:nvSpPr>
        <p:spPr/>
        <p:txBody>
          <a:bodyPr/>
          <a:lstStyle/>
          <a:p>
            <a:fld id="{D280C7F3-D3D7-4109-B9E0-FBC76616CE0E}"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7498080" cy="1143000"/>
          </a:xfrm>
        </p:spPr>
        <p:txBody>
          <a:bodyPr>
            <a:normAutofit/>
          </a:bodyPr>
          <a:lstStyle/>
          <a:p>
            <a:r>
              <a:rPr lang="en-IN" sz="3200" dirty="0">
                <a:effectLst/>
                <a:latin typeface="Elephant" pitchFamily="18" charset="0"/>
              </a:rPr>
              <a:t>Conclusion</a:t>
            </a:r>
            <a:endParaRPr lang="en-US" sz="3200" dirty="0">
              <a:effectLst/>
              <a:latin typeface="Elephant" pitchFamily="18" charset="0"/>
            </a:endParaRPr>
          </a:p>
        </p:txBody>
      </p:sp>
      <p:sp>
        <p:nvSpPr>
          <p:cNvPr id="3" name="Content Placeholder 2"/>
          <p:cNvSpPr>
            <a:spLocks noGrp="1"/>
          </p:cNvSpPr>
          <p:nvPr>
            <p:ph idx="1"/>
          </p:nvPr>
        </p:nvSpPr>
        <p:spPr>
          <a:xfrm>
            <a:off x="1000100" y="1643050"/>
            <a:ext cx="7715304" cy="3571900"/>
          </a:xfrm>
        </p:spPr>
        <p:txBody>
          <a:bodyPr>
            <a:normAutofit/>
          </a:bodyPr>
          <a:lstStyle/>
          <a:p>
            <a:r>
              <a:rPr lang="en-US" sz="2000" dirty="0">
                <a:latin typeface="Century" pitchFamily="18" charset="0"/>
              </a:rPr>
              <a:t>A well-designed BMS is crucial for maintaining the efficiency, safety, and longevity of battery packs in various applications, including electric vehicles, energy storage systems, and consumer electronics. It optimizes battery performance through monitoring, protection mechanisms, and balancing strategies, ensuring reliable and sustainable energy storage solutions. Proper thermal and electrical management further enhances battery lifespan and prevents critical failures, making BMS an essential component of modern battery technology.</a:t>
            </a:r>
          </a:p>
        </p:txBody>
      </p:sp>
      <p:sp>
        <p:nvSpPr>
          <p:cNvPr id="4" name="Slide Number Placeholder 3"/>
          <p:cNvSpPr>
            <a:spLocks noGrp="1"/>
          </p:cNvSpPr>
          <p:nvPr>
            <p:ph type="sldNum" sz="quarter" idx="12"/>
          </p:nvPr>
        </p:nvSpPr>
        <p:spPr/>
        <p:txBody>
          <a:bodyPr/>
          <a:lstStyle/>
          <a:p>
            <a:fld id="{D280C7F3-D3D7-4109-B9E0-FBC76616CE0E}"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Implementation</a:t>
            </a:r>
            <a:endParaRPr lang="en-US" dirty="0"/>
          </a:p>
        </p:txBody>
      </p:sp>
      <p:sp>
        <p:nvSpPr>
          <p:cNvPr id="3" name="Content Placeholder 2"/>
          <p:cNvSpPr>
            <a:spLocks noGrp="1"/>
          </p:cNvSpPr>
          <p:nvPr>
            <p:ph idx="1"/>
          </p:nvPr>
        </p:nvSpPr>
        <p:spPr/>
        <p:txBody>
          <a:bodyPr/>
          <a:lstStyle/>
          <a:p>
            <a:r>
              <a:rPr lang="en-IN" dirty="0"/>
              <a:t>Fault Detection in the cells of the battery.</a:t>
            </a:r>
          </a:p>
          <a:p>
            <a:r>
              <a:rPr lang="en-IN" dirty="0"/>
              <a:t>Prototype.</a:t>
            </a:r>
          </a:p>
          <a:p>
            <a:pPr marL="596646" indent="-514350">
              <a:buNone/>
            </a:pPr>
            <a:br>
              <a:rPr lang="en-IN" dirty="0"/>
            </a:br>
            <a:endParaRPr lang="en-IN" dirty="0"/>
          </a:p>
          <a:p>
            <a:endParaRPr lang="en-IN" dirty="0"/>
          </a:p>
          <a:p>
            <a:endParaRPr lang="en-US" dirty="0"/>
          </a:p>
        </p:txBody>
      </p:sp>
      <p:sp>
        <p:nvSpPr>
          <p:cNvPr id="4" name="Slide Number Placeholder 3"/>
          <p:cNvSpPr>
            <a:spLocks noGrp="1"/>
          </p:cNvSpPr>
          <p:nvPr>
            <p:ph type="sldNum" sz="quarter" idx="12"/>
          </p:nvPr>
        </p:nvSpPr>
        <p:spPr/>
        <p:txBody>
          <a:bodyPr/>
          <a:lstStyle/>
          <a:p>
            <a:fld id="{D280C7F3-D3D7-4109-B9E0-FBC76616CE0E}"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285852" y="2214554"/>
            <a:ext cx="7406640" cy="1472184"/>
          </a:xfrm>
        </p:spPr>
        <p:txBody>
          <a:bodyPr/>
          <a:lstStyle/>
          <a:p>
            <a:pPr algn="ctr"/>
            <a:r>
              <a:rPr lang="en-IN" dirty="0">
                <a:latin typeface="Lucida Handwriting" pitchFamily="66" charset="0"/>
              </a:rPr>
              <a:t>Thank You</a:t>
            </a:r>
            <a:endParaRPr lang="en-US" dirty="0">
              <a:latin typeface="Lucida Handwriting" pitchFamily="66" charset="0"/>
            </a:endParaRPr>
          </a:p>
        </p:txBody>
      </p:sp>
      <p:sp>
        <p:nvSpPr>
          <p:cNvPr id="4" name="Slide Number Placeholder 3"/>
          <p:cNvSpPr>
            <a:spLocks noGrp="1"/>
          </p:cNvSpPr>
          <p:nvPr>
            <p:ph type="sldNum" sz="quarter" idx="12"/>
          </p:nvPr>
        </p:nvSpPr>
        <p:spPr/>
        <p:txBody>
          <a:bodyPr/>
          <a:lstStyle/>
          <a:p>
            <a:fld id="{D280C7F3-D3D7-4109-B9E0-FBC76616CE0E}"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74638"/>
            <a:ext cx="7933588" cy="1143000"/>
          </a:xfrm>
        </p:spPr>
        <p:txBody>
          <a:bodyPr>
            <a:normAutofit/>
          </a:bodyPr>
          <a:lstStyle/>
          <a:p>
            <a:r>
              <a:rPr lang="en-IN" sz="3200" dirty="0">
                <a:effectLst/>
                <a:latin typeface="Elephant" pitchFamily="18" charset="0"/>
              </a:rPr>
              <a:t>What is Battery Management System?</a:t>
            </a:r>
            <a:endParaRPr lang="en-US" sz="3200" dirty="0">
              <a:effectLst/>
              <a:latin typeface="Elephant" pitchFamily="18" charset="0"/>
            </a:endParaRPr>
          </a:p>
        </p:txBody>
      </p:sp>
      <p:sp>
        <p:nvSpPr>
          <p:cNvPr id="3" name="Content Placeholder 2"/>
          <p:cNvSpPr>
            <a:spLocks noGrp="1"/>
          </p:cNvSpPr>
          <p:nvPr>
            <p:ph idx="1"/>
          </p:nvPr>
        </p:nvSpPr>
        <p:spPr/>
        <p:txBody>
          <a:bodyPr>
            <a:normAutofit/>
          </a:bodyPr>
          <a:lstStyle/>
          <a:p>
            <a:r>
              <a:rPr lang="en-US" sz="2000" dirty="0">
                <a:latin typeface="Century" pitchFamily="18" charset="0"/>
              </a:rPr>
              <a:t>A </a:t>
            </a:r>
            <a:r>
              <a:rPr lang="en-US" sz="2000" b="1" dirty="0">
                <a:latin typeface="Century" pitchFamily="18" charset="0"/>
              </a:rPr>
              <a:t>Battery Management System (BMS)</a:t>
            </a:r>
            <a:r>
              <a:rPr lang="en-US" sz="2000" dirty="0">
                <a:latin typeface="Century" pitchFamily="18" charset="0"/>
              </a:rPr>
              <a:t> is an embedded system designed to </a:t>
            </a:r>
            <a:r>
              <a:rPr lang="en-US" sz="2000" b="1" dirty="0">
                <a:latin typeface="Century" pitchFamily="18" charset="0"/>
              </a:rPr>
              <a:t>monitor, control, and protect</a:t>
            </a:r>
            <a:r>
              <a:rPr lang="en-US" sz="2000" dirty="0">
                <a:latin typeface="Century" pitchFamily="18" charset="0"/>
              </a:rPr>
              <a:t> a rechargeable battery pack. It ensures </a:t>
            </a:r>
            <a:r>
              <a:rPr lang="en-US" sz="2000" b="1" dirty="0">
                <a:latin typeface="Century" pitchFamily="18" charset="0"/>
              </a:rPr>
              <a:t>safe operation, longevity, and efficiency</a:t>
            </a:r>
            <a:r>
              <a:rPr lang="en-US" sz="2000" dirty="0">
                <a:latin typeface="Century" pitchFamily="18" charset="0"/>
              </a:rPr>
              <a:t> by managing voltage, current, temperature, and balancing individual cells in a battery pack.</a:t>
            </a:r>
          </a:p>
          <a:p>
            <a:r>
              <a:rPr lang="en-IN" sz="2000" b="1" dirty="0">
                <a:latin typeface="Century" pitchFamily="18" charset="0"/>
              </a:rPr>
              <a:t>BMS</a:t>
            </a:r>
            <a:r>
              <a:rPr lang="en-IN" sz="2000" dirty="0">
                <a:latin typeface="Century" pitchFamily="18" charset="0"/>
              </a:rPr>
              <a:t> usually includes:</a:t>
            </a:r>
          </a:p>
          <a:p>
            <a:pPr marL="539496" indent="-457200">
              <a:buFont typeface="+mj-lt"/>
              <a:buAutoNum type="arabicPeriod"/>
            </a:pPr>
            <a:r>
              <a:rPr lang="en-US" sz="2000" dirty="0">
                <a:latin typeface="Century" pitchFamily="18" charset="0"/>
              </a:rPr>
              <a:t>Monitoring the battery.</a:t>
            </a:r>
          </a:p>
          <a:p>
            <a:pPr marL="539496" indent="-457200">
              <a:buFont typeface="+mj-lt"/>
              <a:buAutoNum type="arabicPeriod"/>
            </a:pPr>
            <a:r>
              <a:rPr lang="en-US" sz="2000" dirty="0">
                <a:latin typeface="Century" pitchFamily="18" charset="0"/>
              </a:rPr>
              <a:t>Providing battery protection.</a:t>
            </a:r>
          </a:p>
          <a:p>
            <a:pPr marL="539496" indent="-457200">
              <a:buFont typeface="+mj-lt"/>
              <a:buAutoNum type="arabicPeriod"/>
            </a:pPr>
            <a:r>
              <a:rPr lang="en-US" sz="2000" dirty="0">
                <a:latin typeface="Century" pitchFamily="18" charset="0"/>
              </a:rPr>
              <a:t>Estimating the battery’s operational state.</a:t>
            </a:r>
          </a:p>
          <a:p>
            <a:pPr marL="539496" indent="-457200">
              <a:buFont typeface="+mj-lt"/>
              <a:buAutoNum type="arabicPeriod"/>
            </a:pPr>
            <a:r>
              <a:rPr lang="en-US" sz="2000" dirty="0">
                <a:latin typeface="Century" pitchFamily="18" charset="0"/>
              </a:rPr>
              <a:t>Continually optimizing battery performance.</a:t>
            </a:r>
          </a:p>
          <a:p>
            <a:pPr marL="539496" indent="-457200">
              <a:buFont typeface="+mj-lt"/>
              <a:buAutoNum type="arabicPeriod"/>
            </a:pPr>
            <a:r>
              <a:rPr lang="en-US" sz="2000" dirty="0">
                <a:latin typeface="Century" pitchFamily="18" charset="0"/>
              </a:rPr>
              <a:t>Reporting operational status to external devices.</a:t>
            </a:r>
          </a:p>
          <a:p>
            <a:pPr marL="539496" indent="-457200">
              <a:buNone/>
            </a:pPr>
            <a:endParaRPr lang="en-US" sz="2000" dirty="0">
              <a:latin typeface="Century" pitchFamily="18" charset="0"/>
            </a:endParaRPr>
          </a:p>
        </p:txBody>
      </p:sp>
      <p:sp>
        <p:nvSpPr>
          <p:cNvPr id="4" name="Slide Number Placeholder 3"/>
          <p:cNvSpPr>
            <a:spLocks noGrp="1"/>
          </p:cNvSpPr>
          <p:nvPr>
            <p:ph type="sldNum" sz="quarter" idx="12"/>
          </p:nvPr>
        </p:nvSpPr>
        <p:spPr/>
        <p:txBody>
          <a:bodyPr/>
          <a:lstStyle/>
          <a:p>
            <a:fld id="{D280C7F3-D3D7-4109-B9E0-FBC76616CE0E}"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Elephant" pitchFamily="18" charset="0"/>
              </a:rPr>
              <a:t> Configuration of the BMS</a:t>
            </a:r>
          </a:p>
        </p:txBody>
      </p:sp>
      <p:pic>
        <p:nvPicPr>
          <p:cNvPr id="4" name="Content Placeholder 3" descr="bms0.5.png"/>
          <p:cNvPicPr>
            <a:picLocks noGrp="1" noChangeAspect="1"/>
          </p:cNvPicPr>
          <p:nvPr>
            <p:ph idx="1"/>
          </p:nvPr>
        </p:nvPicPr>
        <p:blipFill>
          <a:blip r:embed="rId2"/>
          <a:stretch>
            <a:fillRect/>
          </a:stretch>
        </p:blipFill>
        <p:spPr>
          <a:xfrm>
            <a:off x="1000101" y="1500174"/>
            <a:ext cx="8143900" cy="5357826"/>
          </a:xfrm>
        </p:spPr>
      </p:pic>
      <p:sp>
        <p:nvSpPr>
          <p:cNvPr id="5" name="Slide Number Placeholder 4"/>
          <p:cNvSpPr>
            <a:spLocks noGrp="1"/>
          </p:cNvSpPr>
          <p:nvPr>
            <p:ph type="sldNum" sz="quarter" idx="12"/>
          </p:nvPr>
        </p:nvSpPr>
        <p:spPr/>
        <p:txBody>
          <a:bodyPr/>
          <a:lstStyle/>
          <a:p>
            <a:fld id="{D280C7F3-D3D7-4109-B9E0-FBC76616CE0E}"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00" y="0"/>
            <a:ext cx="8143900" cy="6858000"/>
          </a:xfrm>
        </p:spPr>
        <p:txBody>
          <a:bodyPr>
            <a:normAutofit/>
          </a:bodyPr>
          <a:lstStyle/>
          <a:p>
            <a:r>
              <a:rPr lang="en-US" sz="2400" b="1" u="sng" dirty="0">
                <a:latin typeface="Century" pitchFamily="18" charset="0"/>
              </a:rPr>
              <a:t>Monitoring the Battery</a:t>
            </a:r>
            <a:r>
              <a:rPr lang="en-US" sz="2400" b="1" dirty="0">
                <a:latin typeface="Century" pitchFamily="18" charset="0"/>
              </a:rPr>
              <a:t>:- </a:t>
            </a:r>
            <a:r>
              <a:rPr lang="en-US" sz="2000" dirty="0">
                <a:latin typeface="Century" pitchFamily="18" charset="0"/>
              </a:rPr>
              <a:t>A BMS continuously tracks</a:t>
            </a:r>
            <a:r>
              <a:rPr lang="en-US" sz="2000" b="1" dirty="0">
                <a:latin typeface="Century" pitchFamily="18" charset="0"/>
              </a:rPr>
              <a:t> key parameters </a:t>
            </a:r>
            <a:r>
              <a:rPr lang="en-US" sz="2000" dirty="0">
                <a:latin typeface="Century" pitchFamily="18" charset="0"/>
              </a:rPr>
              <a:t>to ensure the battery is operating safely and efficiently. It typically monitors:</a:t>
            </a:r>
          </a:p>
          <a:p>
            <a:pPr marL="596646" indent="-514350">
              <a:buFont typeface="+mj-lt"/>
              <a:buAutoNum type="romanLcPeriod"/>
            </a:pPr>
            <a:r>
              <a:rPr lang="en-US" sz="2000" b="1" dirty="0">
                <a:latin typeface="Century" pitchFamily="18" charset="0"/>
              </a:rPr>
              <a:t>Voltage</a:t>
            </a:r>
            <a:r>
              <a:rPr lang="en-US" sz="2000" dirty="0">
                <a:latin typeface="Century" pitchFamily="18" charset="0"/>
              </a:rPr>
              <a:t> of each cell and the overall battery pack.</a:t>
            </a:r>
          </a:p>
          <a:p>
            <a:pPr marL="596646" indent="-514350">
              <a:buFont typeface="+mj-lt"/>
              <a:buAutoNum type="romanLcPeriod"/>
            </a:pPr>
            <a:r>
              <a:rPr lang="en-US" sz="2000" b="1" dirty="0">
                <a:latin typeface="Century" pitchFamily="18" charset="0"/>
              </a:rPr>
              <a:t>Current</a:t>
            </a:r>
            <a:r>
              <a:rPr lang="en-US" sz="2000" dirty="0">
                <a:latin typeface="Century" pitchFamily="18" charset="0"/>
              </a:rPr>
              <a:t> during charging and discharging cycles.</a:t>
            </a:r>
          </a:p>
          <a:p>
            <a:pPr marL="596646" indent="-514350">
              <a:buFont typeface="+mj-lt"/>
              <a:buAutoNum type="romanLcPeriod"/>
            </a:pPr>
            <a:r>
              <a:rPr lang="en-US" sz="2000" b="1" dirty="0">
                <a:latin typeface="Century" pitchFamily="18" charset="0"/>
              </a:rPr>
              <a:t>Temperature</a:t>
            </a:r>
            <a:r>
              <a:rPr lang="en-US" sz="2000" dirty="0">
                <a:latin typeface="Century" pitchFamily="18" charset="0"/>
              </a:rPr>
              <a:t> to prevent overheating or cold damage.</a:t>
            </a:r>
          </a:p>
          <a:p>
            <a:pPr marL="596646" indent="-514350">
              <a:buFont typeface="+mj-lt"/>
              <a:buAutoNum type="romanLcPeriod"/>
            </a:pPr>
            <a:r>
              <a:rPr lang="en-US" sz="2000" b="1" dirty="0">
                <a:latin typeface="Century" pitchFamily="18" charset="0"/>
              </a:rPr>
              <a:t>Charge Cycles</a:t>
            </a:r>
            <a:r>
              <a:rPr lang="en-US" sz="2000" dirty="0">
                <a:latin typeface="Century" pitchFamily="18" charset="0"/>
              </a:rPr>
              <a:t> to track battery aging and usage patterns.</a:t>
            </a:r>
          </a:p>
          <a:p>
            <a:pPr marL="596646" indent="-514350">
              <a:buNone/>
            </a:pPr>
            <a:endParaRPr lang="en-US" sz="2000" dirty="0">
              <a:latin typeface="Century" pitchFamily="18" charset="0"/>
            </a:endParaRPr>
          </a:p>
          <a:p>
            <a:r>
              <a:rPr lang="en-US" sz="2400" b="1" u="sng" dirty="0">
                <a:latin typeface="Century" pitchFamily="18" charset="0"/>
              </a:rPr>
              <a:t>Providing Battery Protection</a:t>
            </a:r>
            <a:r>
              <a:rPr lang="en-US" sz="2400" b="1" dirty="0">
                <a:latin typeface="Century" pitchFamily="18" charset="0"/>
              </a:rPr>
              <a:t>:-</a:t>
            </a:r>
            <a:r>
              <a:rPr lang="en-US" sz="2000" dirty="0">
                <a:latin typeface="Century" pitchFamily="18" charset="0"/>
              </a:rPr>
              <a:t>The BMS acts as a </a:t>
            </a:r>
            <a:r>
              <a:rPr lang="en-US" sz="2000" b="1" dirty="0">
                <a:latin typeface="Century" pitchFamily="18" charset="0"/>
              </a:rPr>
              <a:t>safety system</a:t>
            </a:r>
            <a:r>
              <a:rPr lang="en-US" sz="2000" dirty="0">
                <a:latin typeface="Century" pitchFamily="18" charset="0"/>
              </a:rPr>
              <a:t> that protects the battery from harmful conditions, such as:</a:t>
            </a:r>
          </a:p>
          <a:p>
            <a:pPr marL="596646" indent="-514350">
              <a:buFont typeface="+mj-lt"/>
              <a:buAutoNum type="romanLcPeriod"/>
            </a:pPr>
            <a:r>
              <a:rPr lang="en-US" sz="2000" b="1" dirty="0">
                <a:latin typeface="Century" pitchFamily="18" charset="0"/>
              </a:rPr>
              <a:t>Overcharging</a:t>
            </a:r>
            <a:r>
              <a:rPr lang="en-US" sz="2000" dirty="0">
                <a:latin typeface="Century" pitchFamily="18" charset="0"/>
              </a:rPr>
              <a:t> – Prevents charging beyond the safe limit to avoid thermal runaway.</a:t>
            </a:r>
          </a:p>
          <a:p>
            <a:pPr marL="596646" indent="-514350">
              <a:buFont typeface="+mj-lt"/>
              <a:buAutoNum type="romanLcPeriod"/>
            </a:pPr>
            <a:r>
              <a:rPr lang="en-US" sz="2000" b="1" dirty="0">
                <a:latin typeface="Century" pitchFamily="18" charset="0"/>
              </a:rPr>
              <a:t>Over-discharging</a:t>
            </a:r>
            <a:r>
              <a:rPr lang="en-US" sz="2000" dirty="0">
                <a:latin typeface="Century" pitchFamily="18" charset="0"/>
              </a:rPr>
              <a:t> – Stops excessive discharge, which could permanently damage the battery.</a:t>
            </a:r>
          </a:p>
          <a:p>
            <a:pPr marL="596646" indent="-514350">
              <a:buFont typeface="+mj-lt"/>
              <a:buAutoNum type="romanLcPeriod"/>
            </a:pPr>
            <a:r>
              <a:rPr lang="en-US" sz="2000" b="1" dirty="0">
                <a:latin typeface="Century" pitchFamily="18" charset="0"/>
              </a:rPr>
              <a:t>Overcurrent &amp; Short Circuit Protection</a:t>
            </a:r>
            <a:r>
              <a:rPr lang="en-US" sz="2000" dirty="0">
                <a:latin typeface="Century" pitchFamily="18" charset="0"/>
              </a:rPr>
              <a:t> – Detects excessive current and disconnects the load to prevent damage.</a:t>
            </a:r>
          </a:p>
          <a:p>
            <a:pPr marL="596646" indent="-514350">
              <a:buFont typeface="+mj-lt"/>
              <a:buAutoNum type="romanLcPeriod"/>
            </a:pPr>
            <a:r>
              <a:rPr lang="en-US" sz="2000" b="1" dirty="0">
                <a:latin typeface="Century" pitchFamily="18" charset="0"/>
              </a:rPr>
              <a:t>Thermal Protection</a:t>
            </a:r>
            <a:r>
              <a:rPr lang="en-US" sz="2000" dirty="0">
                <a:latin typeface="Century" pitchFamily="18" charset="0"/>
              </a:rPr>
              <a:t> – Shuts down or limits operations if the battery gets too hot or too cold.</a:t>
            </a:r>
            <a:endParaRPr lang="en-US" sz="2000" b="1" dirty="0">
              <a:latin typeface="Century" pitchFamily="18" charset="0"/>
            </a:endParaRPr>
          </a:p>
          <a:p>
            <a:pPr>
              <a:buNone/>
            </a:pPr>
            <a:endParaRPr lang="en-US" sz="2400" b="1" dirty="0">
              <a:latin typeface="Century" pitchFamily="18" charset="0"/>
            </a:endParaRPr>
          </a:p>
          <a:p>
            <a:pPr>
              <a:buNone/>
            </a:pPr>
            <a:endParaRPr lang="en-US" sz="2400" b="1" dirty="0">
              <a:latin typeface="Century" pitchFamily="18" charset="0"/>
            </a:endParaRPr>
          </a:p>
        </p:txBody>
      </p:sp>
      <p:sp>
        <p:nvSpPr>
          <p:cNvPr id="4" name="Slide Number Placeholder 3"/>
          <p:cNvSpPr>
            <a:spLocks noGrp="1"/>
          </p:cNvSpPr>
          <p:nvPr>
            <p:ph type="sldNum" sz="quarter" idx="12"/>
          </p:nvPr>
        </p:nvSpPr>
        <p:spPr/>
        <p:txBody>
          <a:bodyPr/>
          <a:lstStyle/>
          <a:p>
            <a:fld id="{D280C7F3-D3D7-4109-B9E0-FBC76616CE0E}"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00" y="0"/>
            <a:ext cx="8143900" cy="6858000"/>
          </a:xfrm>
        </p:spPr>
        <p:txBody>
          <a:bodyPr>
            <a:normAutofit lnSpcReduction="10000"/>
          </a:bodyPr>
          <a:lstStyle/>
          <a:p>
            <a:r>
              <a:rPr lang="en-US" sz="2400" b="1" u="sng" dirty="0">
                <a:latin typeface="Century" pitchFamily="18" charset="0"/>
              </a:rPr>
              <a:t>Estimating the Battery’s Operational State</a:t>
            </a:r>
            <a:r>
              <a:rPr lang="en-US" sz="2400" b="1" dirty="0">
                <a:latin typeface="Century" pitchFamily="18" charset="0"/>
              </a:rPr>
              <a:t>:-</a:t>
            </a:r>
            <a:r>
              <a:rPr lang="en-US" sz="2400" dirty="0"/>
              <a:t> </a:t>
            </a:r>
            <a:r>
              <a:rPr lang="en-US" sz="2000" dirty="0">
                <a:latin typeface="Century" pitchFamily="18" charset="0"/>
              </a:rPr>
              <a:t>The BMS </a:t>
            </a:r>
            <a:r>
              <a:rPr lang="en-US" sz="2000" b="1" dirty="0">
                <a:latin typeface="Century" pitchFamily="18" charset="0"/>
              </a:rPr>
              <a:t>calculates key battery parameters</a:t>
            </a:r>
            <a:r>
              <a:rPr lang="en-US" sz="2000" dirty="0">
                <a:latin typeface="Century" pitchFamily="18" charset="0"/>
              </a:rPr>
              <a:t> in real-time using embedded algorithms:</a:t>
            </a:r>
          </a:p>
          <a:p>
            <a:pPr marL="596646" indent="-514350">
              <a:buFont typeface="+mj-lt"/>
              <a:buAutoNum type="romanLcPeriod"/>
            </a:pPr>
            <a:r>
              <a:rPr lang="en-US" sz="2000" b="1" dirty="0">
                <a:latin typeface="Century" pitchFamily="18" charset="0"/>
              </a:rPr>
              <a:t>State of Charge (SoC):</a:t>
            </a:r>
            <a:r>
              <a:rPr lang="en-US" sz="2000" dirty="0">
                <a:latin typeface="Century" pitchFamily="18" charset="0"/>
              </a:rPr>
              <a:t> How much charge is left (%) in the battery.</a:t>
            </a:r>
          </a:p>
          <a:p>
            <a:pPr marL="596646" indent="-514350">
              <a:buFont typeface="+mj-lt"/>
              <a:buAutoNum type="romanLcPeriod"/>
            </a:pPr>
            <a:r>
              <a:rPr lang="en-US" sz="2000" b="1" dirty="0">
                <a:latin typeface="Century" pitchFamily="18" charset="0"/>
              </a:rPr>
              <a:t>State of Health (SoH):</a:t>
            </a:r>
            <a:r>
              <a:rPr lang="en-US" sz="2000" dirty="0">
                <a:latin typeface="Century" pitchFamily="18" charset="0"/>
              </a:rPr>
              <a:t> How much the battery has degraded over time.</a:t>
            </a:r>
          </a:p>
          <a:p>
            <a:pPr marL="596646" indent="-514350">
              <a:buFont typeface="+mj-lt"/>
              <a:buAutoNum type="romanLcPeriod"/>
            </a:pPr>
            <a:r>
              <a:rPr lang="en-US" sz="2000" b="1" dirty="0">
                <a:latin typeface="Century" pitchFamily="18" charset="0"/>
              </a:rPr>
              <a:t>State of Power (SoP):</a:t>
            </a:r>
            <a:r>
              <a:rPr lang="en-US" sz="2000" dirty="0">
                <a:latin typeface="Century" pitchFamily="18" charset="0"/>
              </a:rPr>
              <a:t> The battery’s ability to deliver power at a given moment.</a:t>
            </a:r>
          </a:p>
          <a:p>
            <a:pPr marL="596646" indent="-514350">
              <a:buNone/>
            </a:pPr>
            <a:endParaRPr lang="en-US" sz="2000" dirty="0">
              <a:latin typeface="Century" pitchFamily="18" charset="0"/>
            </a:endParaRPr>
          </a:p>
          <a:p>
            <a:pPr marL="596646" indent="-514350"/>
            <a:r>
              <a:rPr lang="en-US" sz="2400" b="1" u="sng" dirty="0">
                <a:latin typeface="Century" pitchFamily="18" charset="0"/>
              </a:rPr>
              <a:t>Continually Optimizing Battery Performance</a:t>
            </a:r>
            <a:r>
              <a:rPr lang="en-US" sz="2400" b="1" dirty="0">
                <a:latin typeface="Century" pitchFamily="18" charset="0"/>
              </a:rPr>
              <a:t>:- </a:t>
            </a:r>
            <a:r>
              <a:rPr lang="en-US" sz="2000" dirty="0">
                <a:latin typeface="Century" pitchFamily="18" charset="0"/>
              </a:rPr>
              <a:t>A BMS improves battery </a:t>
            </a:r>
            <a:r>
              <a:rPr lang="en-US" sz="2000" b="1" dirty="0">
                <a:latin typeface="Century" pitchFamily="18" charset="0"/>
              </a:rPr>
              <a:t>efficiency and lifespan</a:t>
            </a:r>
            <a:r>
              <a:rPr lang="en-US" sz="2000" dirty="0">
                <a:latin typeface="Century" pitchFamily="18" charset="0"/>
              </a:rPr>
              <a:t> through;</a:t>
            </a:r>
          </a:p>
          <a:p>
            <a:pPr marL="596646" indent="-514350">
              <a:buFont typeface="+mj-lt"/>
              <a:buAutoNum type="romanLcPeriod"/>
            </a:pPr>
            <a:r>
              <a:rPr lang="en-US" sz="2000" b="1" dirty="0">
                <a:latin typeface="Century" pitchFamily="18" charset="0"/>
              </a:rPr>
              <a:t>Cell Balancing:</a:t>
            </a:r>
            <a:r>
              <a:rPr lang="en-US" sz="2000" dirty="0">
                <a:latin typeface="Century" pitchFamily="18" charset="0"/>
              </a:rPr>
              <a:t> Ensuring all cells in a multi-cell battery pack maintain equal charge levels.</a:t>
            </a:r>
          </a:p>
          <a:p>
            <a:pPr marL="596646" indent="-514350">
              <a:buFont typeface="Wingdings" pitchFamily="2" charset="2"/>
              <a:buChar char="v"/>
            </a:pPr>
            <a:r>
              <a:rPr lang="en-US" sz="2000" dirty="0">
                <a:latin typeface="Century" pitchFamily="18" charset="0"/>
              </a:rPr>
              <a:t> </a:t>
            </a:r>
            <a:r>
              <a:rPr lang="en-US" sz="2000" b="1" dirty="0">
                <a:latin typeface="Century" pitchFamily="18" charset="0"/>
              </a:rPr>
              <a:t>Passive Balancing</a:t>
            </a:r>
            <a:r>
              <a:rPr lang="en-US" sz="2000" dirty="0">
                <a:latin typeface="Century" pitchFamily="18" charset="0"/>
              </a:rPr>
              <a:t>: Uses resistors to drain extra charge from higher-voltage cells.</a:t>
            </a:r>
          </a:p>
          <a:p>
            <a:pPr marL="596646" indent="-514350">
              <a:buFont typeface="Wingdings" pitchFamily="2" charset="2"/>
              <a:buChar char="v"/>
            </a:pPr>
            <a:r>
              <a:rPr lang="en-US" sz="2000" dirty="0">
                <a:latin typeface="Century" pitchFamily="18" charset="0"/>
              </a:rPr>
              <a:t> </a:t>
            </a:r>
            <a:r>
              <a:rPr lang="en-US" sz="2000" b="1" dirty="0">
                <a:latin typeface="Century" pitchFamily="18" charset="0"/>
              </a:rPr>
              <a:t>Active Balancing</a:t>
            </a:r>
            <a:r>
              <a:rPr lang="en-US" sz="2000" dirty="0">
                <a:latin typeface="Century" pitchFamily="18" charset="0"/>
              </a:rPr>
              <a:t>: Transfers energy between cells for efficient balancing.</a:t>
            </a:r>
          </a:p>
          <a:p>
            <a:pPr marL="596646" indent="-514350">
              <a:buFont typeface="+mj-lt"/>
              <a:buAutoNum type="romanLcPeriod" startAt="2"/>
            </a:pPr>
            <a:r>
              <a:rPr lang="en-US" sz="2000" b="1" dirty="0">
                <a:latin typeface="Century" pitchFamily="18" charset="0"/>
              </a:rPr>
              <a:t>Charge Cycle Optimization:</a:t>
            </a:r>
            <a:r>
              <a:rPr lang="en-US" sz="2000" dirty="0">
                <a:latin typeface="Century" pitchFamily="18" charset="0"/>
              </a:rPr>
              <a:t> Adjusts charging behavior to reduce stress on the battery.</a:t>
            </a:r>
            <a:endParaRPr lang="en-US" sz="2000" b="1" dirty="0">
              <a:latin typeface="Century" pitchFamily="18" charset="0"/>
            </a:endParaRPr>
          </a:p>
        </p:txBody>
      </p:sp>
      <p:sp>
        <p:nvSpPr>
          <p:cNvPr id="4" name="Slide Number Placeholder 3"/>
          <p:cNvSpPr>
            <a:spLocks noGrp="1"/>
          </p:cNvSpPr>
          <p:nvPr>
            <p:ph type="sldNum" sz="quarter" idx="12"/>
          </p:nvPr>
        </p:nvSpPr>
        <p:spPr/>
        <p:txBody>
          <a:bodyPr/>
          <a:lstStyle/>
          <a:p>
            <a:fld id="{D280C7F3-D3D7-4109-B9E0-FBC76616CE0E}"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00" y="0"/>
            <a:ext cx="8143900" cy="6858000"/>
          </a:xfrm>
        </p:spPr>
        <p:txBody>
          <a:bodyPr>
            <a:normAutofit/>
          </a:bodyPr>
          <a:lstStyle/>
          <a:p>
            <a:r>
              <a:rPr lang="en-US" sz="2400" b="1" u="sng" dirty="0">
                <a:latin typeface="Century" pitchFamily="18" charset="0"/>
              </a:rPr>
              <a:t>Reporting Operational Status to External Devices</a:t>
            </a:r>
            <a:r>
              <a:rPr lang="en-US" sz="2400" b="1" dirty="0">
                <a:latin typeface="Century" pitchFamily="18" charset="0"/>
              </a:rPr>
              <a:t>:-</a:t>
            </a:r>
          </a:p>
          <a:p>
            <a:pPr>
              <a:buNone/>
            </a:pPr>
            <a:r>
              <a:rPr lang="en-US" sz="2000" dirty="0">
                <a:latin typeface="Century" pitchFamily="18" charset="0"/>
              </a:rPr>
              <a:t>The BMS </a:t>
            </a:r>
            <a:r>
              <a:rPr lang="en-US" sz="2000" b="1" dirty="0">
                <a:latin typeface="Century" pitchFamily="18" charset="0"/>
              </a:rPr>
              <a:t>communicates Battery data</a:t>
            </a:r>
            <a:r>
              <a:rPr lang="en-US" sz="2000" dirty="0">
                <a:latin typeface="Century" pitchFamily="18" charset="0"/>
              </a:rPr>
              <a:t> to external systems, such as:</a:t>
            </a:r>
          </a:p>
          <a:p>
            <a:pPr marL="596646" indent="-514350">
              <a:buFont typeface="+mj-lt"/>
              <a:buAutoNum type="romanLcPeriod"/>
            </a:pPr>
            <a:r>
              <a:rPr lang="en-US" sz="2000" b="1" dirty="0">
                <a:latin typeface="Century" pitchFamily="18" charset="0"/>
              </a:rPr>
              <a:t>Electric Vehicles (EVs)</a:t>
            </a:r>
            <a:r>
              <a:rPr lang="en-US" sz="2000" dirty="0">
                <a:latin typeface="Century" pitchFamily="18" charset="0"/>
              </a:rPr>
              <a:t> → Sends battery status to the </a:t>
            </a:r>
            <a:r>
              <a:rPr lang="en-US" sz="2000" b="1" dirty="0">
                <a:latin typeface="Century" pitchFamily="18" charset="0"/>
              </a:rPr>
              <a:t>vehicle's ECU</a:t>
            </a:r>
            <a:r>
              <a:rPr lang="en-US" sz="2000" dirty="0">
                <a:latin typeface="Century" pitchFamily="18" charset="0"/>
              </a:rPr>
              <a:t>.</a:t>
            </a:r>
          </a:p>
          <a:p>
            <a:pPr marL="596646" indent="-514350">
              <a:buFont typeface="+mj-lt"/>
              <a:buAutoNum type="romanLcPeriod"/>
            </a:pPr>
            <a:r>
              <a:rPr lang="en-US" sz="2000" b="1" dirty="0">
                <a:latin typeface="Century" pitchFamily="18" charset="0"/>
              </a:rPr>
              <a:t>Smart Energy Systems</a:t>
            </a:r>
            <a:r>
              <a:rPr lang="en-US" sz="2000" dirty="0">
                <a:latin typeface="Century" pitchFamily="18" charset="0"/>
              </a:rPr>
              <a:t> → Connects with IoT devices via </a:t>
            </a:r>
            <a:r>
              <a:rPr lang="en-US" sz="2000" b="1" dirty="0">
                <a:latin typeface="Century" pitchFamily="18" charset="0"/>
              </a:rPr>
              <a:t>I2C, CAN Bus, UART, or Bluetooth</a:t>
            </a:r>
            <a:r>
              <a:rPr lang="en-US" sz="2000" dirty="0">
                <a:latin typeface="Century" pitchFamily="18" charset="0"/>
              </a:rPr>
              <a:t>.</a:t>
            </a:r>
          </a:p>
          <a:p>
            <a:pPr marL="596646" indent="-514350">
              <a:buFont typeface="+mj-lt"/>
              <a:buAutoNum type="romanLcPeriod"/>
            </a:pPr>
            <a:r>
              <a:rPr lang="en-US" sz="2000" b="1" dirty="0">
                <a:latin typeface="Century" pitchFamily="18" charset="0"/>
              </a:rPr>
              <a:t>Power Banks &amp; Laptops</a:t>
            </a:r>
            <a:r>
              <a:rPr lang="en-US" sz="2000" dirty="0">
                <a:latin typeface="Century" pitchFamily="18" charset="0"/>
              </a:rPr>
              <a:t> → Displays battery level on an LCD or LED indicator.</a:t>
            </a:r>
          </a:p>
          <a:p>
            <a:pPr marL="596646" indent="-514350">
              <a:buNone/>
            </a:pPr>
            <a:endParaRPr lang="en-IN" sz="2000" b="1" dirty="0">
              <a:latin typeface="Century" pitchFamily="18" charset="0"/>
            </a:endParaRPr>
          </a:p>
        </p:txBody>
      </p:sp>
      <p:sp>
        <p:nvSpPr>
          <p:cNvPr id="4" name="Slide Number Placeholder 3"/>
          <p:cNvSpPr>
            <a:spLocks noGrp="1"/>
          </p:cNvSpPr>
          <p:nvPr>
            <p:ph type="sldNum" sz="quarter" idx="12"/>
          </p:nvPr>
        </p:nvSpPr>
        <p:spPr/>
        <p:txBody>
          <a:bodyPr/>
          <a:lstStyle/>
          <a:p>
            <a:fld id="{D280C7F3-D3D7-4109-B9E0-FBC76616CE0E}"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285728"/>
            <a:ext cx="7498080" cy="1143000"/>
          </a:xfrm>
        </p:spPr>
        <p:txBody>
          <a:bodyPr>
            <a:normAutofit/>
          </a:bodyPr>
          <a:lstStyle/>
          <a:p>
            <a:r>
              <a:rPr lang="en-IN" sz="3200" dirty="0">
                <a:effectLst/>
                <a:latin typeface="Elephant" pitchFamily="18" charset="0"/>
              </a:rPr>
              <a:t>Configuration of Battery</a:t>
            </a:r>
            <a:endParaRPr lang="en-US" sz="3200" dirty="0">
              <a:effectLst/>
              <a:latin typeface="Elephant" pitchFamily="18" charset="0"/>
            </a:endParaRPr>
          </a:p>
        </p:txBody>
      </p:sp>
      <p:sp>
        <p:nvSpPr>
          <p:cNvPr id="3" name="Content Placeholder 2"/>
          <p:cNvSpPr>
            <a:spLocks noGrp="1"/>
          </p:cNvSpPr>
          <p:nvPr>
            <p:ph idx="1"/>
          </p:nvPr>
        </p:nvSpPr>
        <p:spPr>
          <a:xfrm>
            <a:off x="1428728" y="1785926"/>
            <a:ext cx="7498080" cy="4481530"/>
          </a:xfrm>
        </p:spPr>
        <p:txBody>
          <a:bodyPr>
            <a:normAutofit fontScale="62500" lnSpcReduction="20000"/>
          </a:bodyPr>
          <a:lstStyle/>
          <a:p>
            <a:pPr marL="596646" indent="-514350"/>
            <a:r>
              <a:rPr lang="en-US" dirty="0">
                <a:latin typeface="Century" pitchFamily="18" charset="0"/>
              </a:rPr>
              <a:t>Here, the term </a:t>
            </a:r>
            <a:r>
              <a:rPr lang="en-US" b="1" dirty="0">
                <a:latin typeface="Century" pitchFamily="18" charset="0"/>
              </a:rPr>
              <a:t>“Battery” </a:t>
            </a:r>
            <a:r>
              <a:rPr lang="en-US" dirty="0">
                <a:latin typeface="Century" pitchFamily="18" charset="0"/>
              </a:rPr>
              <a:t>implies the entire pack. Battery is  assembly of battery cells, electrically organized in a row x column matrix configuration to enable delivery of targeted range of voltage and current for a duration of time against expected load scenarios. There are different types of battery cells based on their shapes. They are:</a:t>
            </a:r>
          </a:p>
          <a:p>
            <a:pPr marL="596646" indent="-514350">
              <a:buNone/>
            </a:pPr>
            <a:endParaRPr lang="en-US" dirty="0">
              <a:latin typeface="Century" pitchFamily="18" charset="0"/>
            </a:endParaRPr>
          </a:p>
          <a:p>
            <a:pPr marL="596646" indent="-514350">
              <a:buFont typeface="+mj-lt"/>
              <a:buAutoNum type="alphaLcPeriod"/>
            </a:pPr>
            <a:r>
              <a:rPr lang="en-IN" dirty="0">
                <a:latin typeface="Century" pitchFamily="18" charset="0"/>
              </a:rPr>
              <a:t>Cylindrical cells.</a:t>
            </a:r>
          </a:p>
          <a:p>
            <a:pPr marL="596646" indent="-514350">
              <a:buFont typeface="+mj-lt"/>
              <a:buAutoNum type="alphaLcPeriod"/>
            </a:pPr>
            <a:r>
              <a:rPr lang="en-IN" dirty="0">
                <a:latin typeface="Century" pitchFamily="18" charset="0"/>
              </a:rPr>
              <a:t>Prismatic cells.</a:t>
            </a:r>
          </a:p>
          <a:p>
            <a:pPr marL="596646" indent="-514350">
              <a:buFont typeface="+mj-lt"/>
              <a:buAutoNum type="alphaLcPeriod"/>
            </a:pPr>
            <a:r>
              <a:rPr lang="en-IN" dirty="0">
                <a:latin typeface="Century" pitchFamily="18" charset="0"/>
              </a:rPr>
              <a:t>Pouch cells.</a:t>
            </a:r>
          </a:p>
          <a:p>
            <a:pPr marL="596646" indent="-514350">
              <a:buNone/>
            </a:pPr>
            <a:endParaRPr lang="en-IN" dirty="0">
              <a:latin typeface="Century" pitchFamily="18" charset="0"/>
            </a:endParaRPr>
          </a:p>
          <a:p>
            <a:pPr marL="596646" indent="-514350"/>
            <a:r>
              <a:rPr lang="en-IN" dirty="0">
                <a:latin typeface="Century" pitchFamily="18" charset="0"/>
              </a:rPr>
              <a:t>Tesla,Lucid,Rivian using cylindrical cells for their </a:t>
            </a:r>
            <a:r>
              <a:rPr lang="en-US" dirty="0">
                <a:latin typeface="Century" pitchFamily="18" charset="0"/>
              </a:rPr>
              <a:t>High power, better cooling features</a:t>
            </a:r>
            <a:r>
              <a:rPr lang="en-IN" dirty="0">
                <a:latin typeface="Century" pitchFamily="18" charset="0"/>
              </a:rPr>
              <a:t> whereas VW,BYD,BMW use prismatic cells because they are </a:t>
            </a:r>
            <a:r>
              <a:rPr lang="en-US" dirty="0">
                <a:latin typeface="Century" pitchFamily="18" charset="0"/>
              </a:rPr>
              <a:t>Compact, Cost-effective.</a:t>
            </a:r>
            <a:endParaRPr lang="en-IN" dirty="0">
              <a:latin typeface="Century" pitchFamily="18" charset="0"/>
            </a:endParaRPr>
          </a:p>
        </p:txBody>
      </p:sp>
      <p:sp>
        <p:nvSpPr>
          <p:cNvPr id="4" name="Slide Number Placeholder 3"/>
          <p:cNvSpPr>
            <a:spLocks noGrp="1"/>
          </p:cNvSpPr>
          <p:nvPr>
            <p:ph type="sldNum" sz="quarter" idx="12"/>
          </p:nvPr>
        </p:nvSpPr>
        <p:spPr/>
        <p:txBody>
          <a:bodyPr/>
          <a:lstStyle/>
          <a:p>
            <a:fld id="{D280C7F3-D3D7-4109-B9E0-FBC76616CE0E}"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8186766" cy="1162050"/>
          </a:xfrm>
        </p:spPr>
        <p:txBody>
          <a:bodyPr>
            <a:normAutofit/>
          </a:bodyPr>
          <a:lstStyle/>
          <a:p>
            <a:r>
              <a:rPr lang="en-IN" sz="3200" b="0" dirty="0">
                <a:effectLst/>
                <a:latin typeface="Elephant" pitchFamily="18" charset="0"/>
              </a:rPr>
              <a:t>Classification of CELLS</a:t>
            </a:r>
            <a:endParaRPr lang="en-US" sz="2800" b="0" dirty="0"/>
          </a:p>
        </p:txBody>
      </p:sp>
      <p:sp>
        <p:nvSpPr>
          <p:cNvPr id="3" name="Text Placeholder 2"/>
          <p:cNvSpPr>
            <a:spLocks noGrp="1"/>
          </p:cNvSpPr>
          <p:nvPr>
            <p:ph type="body" idx="2"/>
          </p:nvPr>
        </p:nvSpPr>
        <p:spPr>
          <a:xfrm>
            <a:off x="457200" y="1406964"/>
            <a:ext cx="8186766" cy="698500"/>
          </a:xfrm>
        </p:spPr>
        <p:txBody>
          <a:bodyPr>
            <a:normAutofit lnSpcReduction="10000"/>
          </a:bodyPr>
          <a:lstStyle/>
          <a:p>
            <a:pPr marL="596646" indent="-514350">
              <a:buFont typeface="+mj-lt"/>
              <a:buAutoNum type="alphaLcPeriod"/>
            </a:pPr>
            <a:r>
              <a:rPr lang="en-IN" dirty="0">
                <a:latin typeface="Century" pitchFamily="18" charset="0"/>
              </a:rPr>
              <a:t>Cylindrical cells.</a:t>
            </a:r>
          </a:p>
          <a:p>
            <a:pPr marL="596646" indent="-514350">
              <a:buFont typeface="+mj-lt"/>
              <a:buAutoNum type="alphaLcPeriod"/>
            </a:pPr>
            <a:r>
              <a:rPr lang="en-IN" dirty="0">
                <a:latin typeface="Century" pitchFamily="18" charset="0"/>
              </a:rPr>
              <a:t>Prismatic cells.</a:t>
            </a:r>
          </a:p>
          <a:p>
            <a:pPr marL="596646" indent="-514350">
              <a:buFont typeface="+mj-lt"/>
              <a:buAutoNum type="alphaLcPeriod"/>
            </a:pPr>
            <a:r>
              <a:rPr lang="en-IN" dirty="0">
                <a:latin typeface="Century" pitchFamily="18" charset="0"/>
              </a:rPr>
              <a:t>Pouch cells.</a:t>
            </a:r>
          </a:p>
          <a:p>
            <a:endParaRPr lang="en-US" dirty="0"/>
          </a:p>
        </p:txBody>
      </p:sp>
      <p:pic>
        <p:nvPicPr>
          <p:cNvPr id="6" name="Content Placeholder 5" descr="shapes battery.png"/>
          <p:cNvPicPr>
            <a:picLocks noGrp="1" noChangeAspect="1"/>
          </p:cNvPicPr>
          <p:nvPr>
            <p:ph sz="half" idx="1"/>
          </p:nvPr>
        </p:nvPicPr>
        <p:blipFill>
          <a:blip r:embed="rId2"/>
          <a:stretch>
            <a:fillRect/>
          </a:stretch>
        </p:blipFill>
        <p:spPr>
          <a:xfrm>
            <a:off x="428596" y="2134683"/>
            <a:ext cx="8286808" cy="3991480"/>
          </a:xfrm>
        </p:spPr>
      </p:pic>
      <p:sp>
        <p:nvSpPr>
          <p:cNvPr id="5" name="Slide Number Placeholder 4"/>
          <p:cNvSpPr>
            <a:spLocks noGrp="1"/>
          </p:cNvSpPr>
          <p:nvPr>
            <p:ph type="sldNum" sz="quarter" idx="12"/>
          </p:nvPr>
        </p:nvSpPr>
        <p:spPr/>
        <p:txBody>
          <a:bodyPr/>
          <a:lstStyle/>
          <a:p>
            <a:fld id="{D280C7F3-D3D7-4109-B9E0-FBC76616CE0E}"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ms2.png"/>
          <p:cNvPicPr>
            <a:picLocks noGrp="1" noChangeAspect="1"/>
          </p:cNvPicPr>
          <p:nvPr>
            <p:ph idx="1"/>
          </p:nvPr>
        </p:nvPicPr>
        <p:blipFill>
          <a:blip r:embed="rId2"/>
          <a:stretch>
            <a:fillRect/>
          </a:stretch>
        </p:blipFill>
        <p:spPr>
          <a:xfrm>
            <a:off x="1000125" y="0"/>
            <a:ext cx="8143875" cy="6858000"/>
          </a:xfrm>
        </p:spPr>
      </p:pic>
      <p:sp>
        <p:nvSpPr>
          <p:cNvPr id="3" name="Slide Number Placeholder 2"/>
          <p:cNvSpPr>
            <a:spLocks noGrp="1"/>
          </p:cNvSpPr>
          <p:nvPr>
            <p:ph type="sldNum" sz="quarter" idx="12"/>
          </p:nvPr>
        </p:nvSpPr>
        <p:spPr/>
        <p:txBody>
          <a:bodyPr/>
          <a:lstStyle/>
          <a:p>
            <a:fld id="{D280C7F3-D3D7-4109-B9E0-FBC76616CE0E}" type="slidenum">
              <a:rPr lang="en-US" smtClean="0"/>
              <a:pPr/>
              <a:t>9</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5140</TotalTime>
  <Words>1464</Words>
  <Application>Microsoft Office PowerPoint</Application>
  <PresentationFormat>On-screen Show (4:3)</PresentationFormat>
  <Paragraphs>125</Paragraphs>
  <Slides>19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Century</vt:lpstr>
      <vt:lpstr>Elephant</vt:lpstr>
      <vt:lpstr>Gill Sans MT</vt:lpstr>
      <vt:lpstr>Google Sans</vt:lpstr>
      <vt:lpstr>Lucida Handwriting</vt:lpstr>
      <vt:lpstr>Verdana</vt:lpstr>
      <vt:lpstr>Wingdings</vt:lpstr>
      <vt:lpstr>Wingdings 2</vt:lpstr>
      <vt:lpstr>Solstice</vt:lpstr>
      <vt:lpstr>Battery Management System(BMS)</vt:lpstr>
      <vt:lpstr>What is Battery Management System?</vt:lpstr>
      <vt:lpstr> Configuration of the BMS</vt:lpstr>
      <vt:lpstr>PowerPoint Presentation</vt:lpstr>
      <vt:lpstr>PowerPoint Presentation</vt:lpstr>
      <vt:lpstr>PowerPoint Presentation</vt:lpstr>
      <vt:lpstr>Configuration of Battery</vt:lpstr>
      <vt:lpstr>Classification of CELLS</vt:lpstr>
      <vt:lpstr>PowerPoint Presentation</vt:lpstr>
      <vt:lpstr>PowerPoint Presentation</vt:lpstr>
      <vt:lpstr>Electrical Management Protection</vt:lpstr>
      <vt:lpstr>PowerPoint Presentation</vt:lpstr>
      <vt:lpstr>PowerPoint Presentation</vt:lpstr>
      <vt:lpstr>Capacity Management</vt:lpstr>
      <vt:lpstr>Literature Survey</vt:lpstr>
      <vt:lpstr>Summary</vt:lpstr>
      <vt:lpstr>Conclusion</vt:lpstr>
      <vt:lpstr>Future Implementation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Battery Management System(BMS)</dc:title>
  <dc:creator>BhanuPrakash Gurram</dc:creator>
  <cp:lastModifiedBy>S Murugan Selvagandhi</cp:lastModifiedBy>
  <cp:revision>115</cp:revision>
  <dcterms:created xsi:type="dcterms:W3CDTF">2025-02-24T08:52:30Z</dcterms:created>
  <dcterms:modified xsi:type="dcterms:W3CDTF">2025-03-07T05:14:12Z</dcterms:modified>
</cp:coreProperties>
</file>