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DM Serif Display"/>
      <p:regular r:id="rId25"/>
      <p:italic r:id="rId26"/>
    </p:embeddedFont>
    <p:embeddedFont>
      <p:font typeface="Alegrey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66BEEB-E5FF-41BB-9D01-4E06C1A890CF}">
  <a:tblStyle styleId="{B566BEEB-E5FF-41BB-9D01-4E06C1A89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erifDisplay-italic.fntdata"/><Relationship Id="rId25" Type="http://schemas.openxmlformats.org/officeDocument/2006/relationships/font" Target="fonts/DMSerifDisplay-regular.fntdata"/><Relationship Id="rId28" Type="http://schemas.openxmlformats.org/officeDocument/2006/relationships/font" Target="fonts/Alegreya-bold.fntdata"/><Relationship Id="rId27" Type="http://schemas.openxmlformats.org/officeDocument/2006/relationships/font" Target="fonts/Alegrey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egrey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egrey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31800a65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31800a65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1800a65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1800a65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1800a65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1800a65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31800a65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31800a65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7f645218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7f645218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1800a6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1800a6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2a75a668_0_3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2a75a668_0_3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31800a65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31800a65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31800a65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31800a65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1800a65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31800a65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31800a65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31800a65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Amplified edges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31800a65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31800a6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3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TITLE_AND_TWO_COLUMNS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157" name="Google Shape;157;p26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9.jp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913100" y="2248278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Microarray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Hough Circle Application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1372313"/>
            <a:ext cx="34861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2"/>
          <p:cNvPicPr preferRelativeResize="0"/>
          <p:nvPr/>
        </p:nvPicPr>
        <p:blipFill rotWithShape="1">
          <a:blip r:embed="rId4">
            <a:alphaModFix/>
          </a:blip>
          <a:srcRect b="16627" l="22316" r="22333" t="13481"/>
          <a:stretch/>
        </p:blipFill>
        <p:spPr>
          <a:xfrm>
            <a:off x="803213" y="2283450"/>
            <a:ext cx="2723475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275" y="1602156"/>
            <a:ext cx="1721400" cy="26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Intensity Collection</a:t>
            </a:r>
            <a:endParaRPr/>
          </a:p>
        </p:txBody>
      </p:sp>
      <p:graphicFrame>
        <p:nvGraphicFramePr>
          <p:cNvPr id="331" name="Google Shape;331;p43"/>
          <p:cNvGraphicFramePr/>
          <p:nvPr/>
        </p:nvGraphicFramePr>
        <p:xfrm>
          <a:off x="5774525" y="13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{B566BEEB-E5FF-41BB-9D01-4E06C1A890CF}</a:tableStyleId>
              </a:tblPr>
              <a:tblGrid>
                <a:gridCol w="998950"/>
                <a:gridCol w="998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Sample number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Intensities of Q1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104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2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103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3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104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4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101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5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103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6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97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7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96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8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95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2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9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93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97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11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104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12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101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13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105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14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100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15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104</a:t>
                      </a:r>
                      <a:endParaRPr sz="900">
                        <a:latin typeface="Alegreya"/>
                        <a:ea typeface="Alegreya"/>
                        <a:cs typeface="Alegreya"/>
                        <a:sym typeface="Alegreya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91" y="2106463"/>
            <a:ext cx="2645484" cy="14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3740025" y="2601400"/>
            <a:ext cx="1198800" cy="4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>
            <a:off x="746125" y="2368900"/>
            <a:ext cx="232500" cy="232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use case: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Determining whether the observed reaction belongs in a known family of reactions.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Antibody level is comparable to the levels in patients who have had a Covid infection.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46" name="Google Shape;346;p45"/>
          <p:cNvSpPr txBox="1"/>
          <p:nvPr>
            <p:ph idx="4294967295" type="subTitle"/>
          </p:nvPr>
        </p:nvSpPr>
        <p:spPr>
          <a:xfrm>
            <a:off x="424575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Scanning Image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7" name="Google Shape;347;p45"/>
          <p:cNvSpPr txBox="1"/>
          <p:nvPr>
            <p:ph idx="4294967295" type="subTitle"/>
          </p:nvPr>
        </p:nvSpPr>
        <p:spPr>
          <a:xfrm>
            <a:off x="1888065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Noise Reduction</a:t>
            </a:r>
            <a:endParaRPr b="0" sz="13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8" name="Google Shape;348;p45"/>
          <p:cNvSpPr txBox="1"/>
          <p:nvPr>
            <p:ph idx="4294967295" type="subTitle"/>
          </p:nvPr>
        </p:nvSpPr>
        <p:spPr>
          <a:xfrm>
            <a:off x="3351568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Edge Detection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9" name="Google Shape;349;p45"/>
          <p:cNvSpPr txBox="1"/>
          <p:nvPr>
            <p:ph idx="4294967295" type="subTitle"/>
          </p:nvPr>
        </p:nvSpPr>
        <p:spPr>
          <a:xfrm>
            <a:off x="4808383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Hough Circle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350" name="Google Shape;350;p45"/>
          <p:cNvCxnSpPr>
            <a:stCxn id="351" idx="3"/>
          </p:cNvCxnSpPr>
          <p:nvPr/>
        </p:nvCxnSpPr>
        <p:spPr>
          <a:xfrm flipH="1" rot="10800000">
            <a:off x="1099062" y="2566604"/>
            <a:ext cx="1159800" cy="5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5"/>
          <p:cNvCxnSpPr>
            <a:endCxn id="353" idx="1"/>
          </p:cNvCxnSpPr>
          <p:nvPr/>
        </p:nvCxnSpPr>
        <p:spPr>
          <a:xfrm>
            <a:off x="2547975" y="2566529"/>
            <a:ext cx="1159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5"/>
          <p:cNvCxnSpPr>
            <a:endCxn id="355" idx="1"/>
          </p:cNvCxnSpPr>
          <p:nvPr/>
        </p:nvCxnSpPr>
        <p:spPr>
          <a:xfrm flipH="1" rot="10800000">
            <a:off x="4003813" y="2571779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" name="Google Shape;356;p45"/>
          <p:cNvGrpSpPr/>
          <p:nvPr/>
        </p:nvGrpSpPr>
        <p:grpSpPr>
          <a:xfrm>
            <a:off x="802701" y="2349662"/>
            <a:ext cx="296361" cy="444259"/>
            <a:chOff x="4055275" y="3473352"/>
            <a:chExt cx="855300" cy="898400"/>
          </a:xfrm>
        </p:grpSpPr>
        <p:sp>
          <p:nvSpPr>
            <p:cNvPr id="351" name="Google Shape;351;p45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5"/>
          <p:cNvGrpSpPr/>
          <p:nvPr/>
        </p:nvGrpSpPr>
        <p:grpSpPr>
          <a:xfrm>
            <a:off x="2254938" y="2344487"/>
            <a:ext cx="296361" cy="444259"/>
            <a:chOff x="4055275" y="3473352"/>
            <a:chExt cx="855300" cy="898400"/>
          </a:xfrm>
        </p:grpSpPr>
        <p:sp>
          <p:nvSpPr>
            <p:cNvPr id="360" name="Google Shape;360;p45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45"/>
          <p:cNvGrpSpPr/>
          <p:nvPr/>
        </p:nvGrpSpPr>
        <p:grpSpPr>
          <a:xfrm>
            <a:off x="3707175" y="2344487"/>
            <a:ext cx="296361" cy="444259"/>
            <a:chOff x="4055275" y="3473352"/>
            <a:chExt cx="855300" cy="898400"/>
          </a:xfrm>
        </p:grpSpPr>
        <p:sp>
          <p:nvSpPr>
            <p:cNvPr id="353" name="Google Shape;353;p45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45"/>
          <p:cNvGrpSpPr/>
          <p:nvPr/>
        </p:nvGrpSpPr>
        <p:grpSpPr>
          <a:xfrm>
            <a:off x="5159413" y="2349737"/>
            <a:ext cx="296361" cy="444259"/>
            <a:chOff x="4055275" y="3473352"/>
            <a:chExt cx="855300" cy="898400"/>
          </a:xfrm>
        </p:grpSpPr>
        <p:sp>
          <p:nvSpPr>
            <p:cNvPr id="355" name="Google Shape;355;p45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9" name="Google Shape;369;p45"/>
          <p:cNvCxnSpPr/>
          <p:nvPr/>
        </p:nvCxnSpPr>
        <p:spPr>
          <a:xfrm flipH="1" rot="10800000">
            <a:off x="5455678" y="2571780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" name="Google Shape;370;p45"/>
          <p:cNvGrpSpPr/>
          <p:nvPr/>
        </p:nvGrpSpPr>
        <p:grpSpPr>
          <a:xfrm>
            <a:off x="6611644" y="2349662"/>
            <a:ext cx="296361" cy="444259"/>
            <a:chOff x="4055275" y="3473352"/>
            <a:chExt cx="855300" cy="898400"/>
          </a:xfrm>
        </p:grpSpPr>
        <p:sp>
          <p:nvSpPr>
            <p:cNvPr id="371" name="Google Shape;371;p45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45"/>
          <p:cNvSpPr txBox="1"/>
          <p:nvPr>
            <p:ph idx="4294967295" type="subTitle"/>
          </p:nvPr>
        </p:nvSpPr>
        <p:spPr>
          <a:xfrm>
            <a:off x="6251887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Intensity Collection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375" name="Google Shape;375;p45"/>
          <p:cNvCxnSpPr/>
          <p:nvPr/>
        </p:nvCxnSpPr>
        <p:spPr>
          <a:xfrm flipH="1" rot="10800000">
            <a:off x="6907528" y="2571918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Google Shape;376;p45"/>
          <p:cNvGrpSpPr/>
          <p:nvPr/>
        </p:nvGrpSpPr>
        <p:grpSpPr>
          <a:xfrm>
            <a:off x="8063494" y="2349800"/>
            <a:ext cx="296361" cy="444259"/>
            <a:chOff x="4055275" y="3473352"/>
            <a:chExt cx="855300" cy="898400"/>
          </a:xfrm>
        </p:grpSpPr>
        <p:sp>
          <p:nvSpPr>
            <p:cNvPr id="377" name="Google Shape;377;p45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45"/>
          <p:cNvSpPr txBox="1"/>
          <p:nvPr>
            <p:ph idx="4294967295" type="subTitle"/>
          </p:nvPr>
        </p:nvSpPr>
        <p:spPr>
          <a:xfrm>
            <a:off x="7703937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Statistical Analysis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/>
          <p:nvPr/>
        </p:nvSpPr>
        <p:spPr>
          <a:xfrm>
            <a:off x="2160613" y="241502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"/>
          <p:cNvSpPr/>
          <p:nvPr/>
        </p:nvSpPr>
        <p:spPr>
          <a:xfrm>
            <a:off x="5540845" y="2343800"/>
            <a:ext cx="1931700" cy="289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Potential Research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87" name="Google Shape;387;p46"/>
          <p:cNvGrpSpPr/>
          <p:nvPr/>
        </p:nvGrpSpPr>
        <p:grpSpPr>
          <a:xfrm>
            <a:off x="5912022" y="1600813"/>
            <a:ext cx="515333" cy="555405"/>
            <a:chOff x="3555625" y="1536650"/>
            <a:chExt cx="540125" cy="582125"/>
          </a:xfrm>
        </p:grpSpPr>
        <p:sp>
          <p:nvSpPr>
            <p:cNvPr id="388" name="Google Shape;388;p46"/>
            <p:cNvSpPr/>
            <p:nvPr/>
          </p:nvSpPr>
          <p:spPr>
            <a:xfrm>
              <a:off x="3672800" y="1651325"/>
              <a:ext cx="303275" cy="467450"/>
            </a:xfrm>
            <a:custGeom>
              <a:rect b="b" l="l" r="r" t="t"/>
              <a:pathLst>
                <a:path extrusionOk="0" h="18698" w="12131">
                  <a:moveTo>
                    <a:pt x="6082" y="1050"/>
                  </a:moveTo>
                  <a:cubicBezTo>
                    <a:pt x="6143" y="1050"/>
                    <a:pt x="6205" y="1051"/>
                    <a:pt x="6266" y="1053"/>
                  </a:cubicBezTo>
                  <a:cubicBezTo>
                    <a:pt x="8998" y="1053"/>
                    <a:pt x="11279" y="3334"/>
                    <a:pt x="11279" y="6066"/>
                  </a:cubicBezTo>
                  <a:cubicBezTo>
                    <a:pt x="11279" y="8046"/>
                    <a:pt x="10251" y="9925"/>
                    <a:pt x="8672" y="11078"/>
                  </a:cubicBezTo>
                  <a:cubicBezTo>
                    <a:pt x="8472" y="11178"/>
                    <a:pt x="8472" y="11279"/>
                    <a:pt x="8472" y="11379"/>
                  </a:cubicBezTo>
                  <a:lnTo>
                    <a:pt x="8472" y="13584"/>
                  </a:lnTo>
                  <a:lnTo>
                    <a:pt x="3760" y="13584"/>
                  </a:lnTo>
                  <a:lnTo>
                    <a:pt x="3760" y="11379"/>
                  </a:lnTo>
                  <a:cubicBezTo>
                    <a:pt x="3760" y="11279"/>
                    <a:pt x="3660" y="11078"/>
                    <a:pt x="3560" y="11078"/>
                  </a:cubicBezTo>
                  <a:cubicBezTo>
                    <a:pt x="1880" y="9925"/>
                    <a:pt x="853" y="8046"/>
                    <a:pt x="853" y="6066"/>
                  </a:cubicBezTo>
                  <a:cubicBezTo>
                    <a:pt x="951" y="3294"/>
                    <a:pt x="3258" y="1050"/>
                    <a:pt x="6082" y="1050"/>
                  </a:cubicBezTo>
                  <a:close/>
                  <a:moveTo>
                    <a:pt x="8472" y="14512"/>
                  </a:moveTo>
                  <a:lnTo>
                    <a:pt x="8472" y="15665"/>
                  </a:lnTo>
                  <a:lnTo>
                    <a:pt x="3760" y="15665"/>
                  </a:lnTo>
                  <a:lnTo>
                    <a:pt x="3760" y="14512"/>
                  </a:lnTo>
                  <a:close/>
                  <a:moveTo>
                    <a:pt x="8046" y="16492"/>
                  </a:moveTo>
                  <a:lnTo>
                    <a:pt x="7118" y="17870"/>
                  </a:lnTo>
                  <a:lnTo>
                    <a:pt x="5013" y="17870"/>
                  </a:lnTo>
                  <a:lnTo>
                    <a:pt x="4086" y="16492"/>
                  </a:lnTo>
                  <a:close/>
                  <a:moveTo>
                    <a:pt x="6066" y="0"/>
                  </a:moveTo>
                  <a:cubicBezTo>
                    <a:pt x="2732" y="0"/>
                    <a:pt x="1" y="2707"/>
                    <a:pt x="1" y="6066"/>
                  </a:cubicBezTo>
                  <a:cubicBezTo>
                    <a:pt x="1" y="8246"/>
                    <a:pt x="1053" y="10351"/>
                    <a:pt x="2833" y="11604"/>
                  </a:cubicBezTo>
                  <a:lnTo>
                    <a:pt x="2833" y="16091"/>
                  </a:lnTo>
                  <a:cubicBezTo>
                    <a:pt x="2833" y="16091"/>
                    <a:pt x="2833" y="16191"/>
                    <a:pt x="2933" y="16191"/>
                  </a:cubicBezTo>
                  <a:lnTo>
                    <a:pt x="2933" y="16291"/>
                  </a:lnTo>
                  <a:lnTo>
                    <a:pt x="4387" y="18597"/>
                  </a:lnTo>
                  <a:cubicBezTo>
                    <a:pt x="4512" y="18697"/>
                    <a:pt x="4712" y="18697"/>
                    <a:pt x="4813" y="18697"/>
                  </a:cubicBezTo>
                  <a:lnTo>
                    <a:pt x="7319" y="18697"/>
                  </a:lnTo>
                  <a:cubicBezTo>
                    <a:pt x="7419" y="18697"/>
                    <a:pt x="7645" y="18697"/>
                    <a:pt x="7645" y="18597"/>
                  </a:cubicBezTo>
                  <a:lnTo>
                    <a:pt x="9199" y="16291"/>
                  </a:lnTo>
                  <a:lnTo>
                    <a:pt x="9199" y="16191"/>
                  </a:lnTo>
                  <a:lnTo>
                    <a:pt x="9299" y="16091"/>
                  </a:lnTo>
                  <a:lnTo>
                    <a:pt x="9299" y="11604"/>
                  </a:lnTo>
                  <a:cubicBezTo>
                    <a:pt x="11078" y="10351"/>
                    <a:pt x="12131" y="8246"/>
                    <a:pt x="12131" y="6066"/>
                  </a:cubicBezTo>
                  <a:cubicBezTo>
                    <a:pt x="12131" y="2707"/>
                    <a:pt x="9399" y="0"/>
                    <a:pt x="60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3819425" y="1700825"/>
              <a:ext cx="112175" cy="112175"/>
            </a:xfrm>
            <a:custGeom>
              <a:rect b="b" l="l" r="r" t="t"/>
              <a:pathLst>
                <a:path extrusionOk="0" h="4487" w="4487">
                  <a:moveTo>
                    <a:pt x="401" y="0"/>
                  </a:moveTo>
                  <a:cubicBezTo>
                    <a:pt x="201" y="0"/>
                    <a:pt x="0" y="226"/>
                    <a:pt x="0" y="426"/>
                  </a:cubicBezTo>
                  <a:cubicBezTo>
                    <a:pt x="0" y="627"/>
                    <a:pt x="201" y="852"/>
                    <a:pt x="401" y="852"/>
                  </a:cubicBezTo>
                  <a:cubicBezTo>
                    <a:pt x="2181" y="852"/>
                    <a:pt x="3659" y="2306"/>
                    <a:pt x="3659" y="4086"/>
                  </a:cubicBezTo>
                  <a:cubicBezTo>
                    <a:pt x="3659" y="4286"/>
                    <a:pt x="3860" y="4487"/>
                    <a:pt x="4060" y="4487"/>
                  </a:cubicBezTo>
                  <a:cubicBezTo>
                    <a:pt x="4286" y="4487"/>
                    <a:pt x="4487" y="4286"/>
                    <a:pt x="4487" y="4086"/>
                  </a:cubicBezTo>
                  <a:cubicBezTo>
                    <a:pt x="4487" y="1780"/>
                    <a:pt x="2707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3555625" y="1792300"/>
              <a:ext cx="99025" cy="20700"/>
            </a:xfrm>
            <a:custGeom>
              <a:rect b="b" l="l" r="r" t="t"/>
              <a:pathLst>
                <a:path extrusionOk="0" h="828" w="3961">
                  <a:moveTo>
                    <a:pt x="427" y="0"/>
                  </a:moveTo>
                  <a:cubicBezTo>
                    <a:pt x="101" y="0"/>
                    <a:pt x="1" y="201"/>
                    <a:pt x="1" y="427"/>
                  </a:cubicBezTo>
                  <a:cubicBezTo>
                    <a:pt x="1" y="627"/>
                    <a:pt x="101" y="828"/>
                    <a:pt x="427" y="828"/>
                  </a:cubicBezTo>
                  <a:lnTo>
                    <a:pt x="3560" y="828"/>
                  </a:lnTo>
                  <a:cubicBezTo>
                    <a:pt x="3760" y="828"/>
                    <a:pt x="3961" y="627"/>
                    <a:pt x="3961" y="427"/>
                  </a:cubicBezTo>
                  <a:cubicBezTo>
                    <a:pt x="3961" y="201"/>
                    <a:pt x="3760" y="0"/>
                    <a:pt x="35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3996750" y="1792300"/>
              <a:ext cx="99000" cy="20700"/>
            </a:xfrm>
            <a:custGeom>
              <a:rect b="b" l="l" r="r" t="t"/>
              <a:pathLst>
                <a:path extrusionOk="0" h="828" w="3960">
                  <a:moveTo>
                    <a:pt x="426" y="0"/>
                  </a:moveTo>
                  <a:cubicBezTo>
                    <a:pt x="100" y="0"/>
                    <a:pt x="0" y="201"/>
                    <a:pt x="0" y="427"/>
                  </a:cubicBezTo>
                  <a:cubicBezTo>
                    <a:pt x="0" y="627"/>
                    <a:pt x="100" y="828"/>
                    <a:pt x="426" y="828"/>
                  </a:cubicBezTo>
                  <a:lnTo>
                    <a:pt x="3559" y="828"/>
                  </a:lnTo>
                  <a:cubicBezTo>
                    <a:pt x="3759" y="828"/>
                    <a:pt x="3960" y="627"/>
                    <a:pt x="3960" y="427"/>
                  </a:cubicBezTo>
                  <a:cubicBezTo>
                    <a:pt x="3960" y="201"/>
                    <a:pt x="3759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3628950" y="1921025"/>
              <a:ext cx="80850" cy="76825"/>
            </a:xfrm>
            <a:custGeom>
              <a:rect b="b" l="l" r="r" t="t"/>
              <a:pathLst>
                <a:path extrusionOk="0" h="3073" w="3234">
                  <a:moveTo>
                    <a:pt x="2670" y="0"/>
                  </a:moveTo>
                  <a:cubicBezTo>
                    <a:pt x="2574" y="0"/>
                    <a:pt x="2471" y="24"/>
                    <a:pt x="2381" y="65"/>
                  </a:cubicBezTo>
                  <a:lnTo>
                    <a:pt x="201" y="2370"/>
                  </a:lnTo>
                  <a:cubicBezTo>
                    <a:pt x="0" y="2471"/>
                    <a:pt x="0" y="2796"/>
                    <a:pt x="100" y="2997"/>
                  </a:cubicBezTo>
                  <a:cubicBezTo>
                    <a:pt x="201" y="3047"/>
                    <a:pt x="332" y="3072"/>
                    <a:pt x="451" y="3072"/>
                  </a:cubicBezTo>
                  <a:cubicBezTo>
                    <a:pt x="570" y="3072"/>
                    <a:pt x="677" y="3047"/>
                    <a:pt x="727" y="2997"/>
                  </a:cubicBezTo>
                  <a:lnTo>
                    <a:pt x="827" y="2997"/>
                  </a:lnTo>
                  <a:lnTo>
                    <a:pt x="3008" y="691"/>
                  </a:lnTo>
                  <a:cubicBezTo>
                    <a:pt x="3233" y="591"/>
                    <a:pt x="3233" y="290"/>
                    <a:pt x="3008" y="190"/>
                  </a:cubicBezTo>
                  <a:cubicBezTo>
                    <a:pt x="2948" y="55"/>
                    <a:pt x="2815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3942225" y="1610125"/>
              <a:ext cx="78350" cy="75050"/>
            </a:xfrm>
            <a:custGeom>
              <a:rect b="b" l="l" r="r" t="t"/>
              <a:pathLst>
                <a:path extrusionOk="0" h="3002" w="3134">
                  <a:moveTo>
                    <a:pt x="2617" y="0"/>
                  </a:moveTo>
                  <a:cubicBezTo>
                    <a:pt x="2526" y="0"/>
                    <a:pt x="2444" y="32"/>
                    <a:pt x="2382" y="94"/>
                  </a:cubicBezTo>
                  <a:lnTo>
                    <a:pt x="101" y="2275"/>
                  </a:lnTo>
                  <a:cubicBezTo>
                    <a:pt x="1" y="2475"/>
                    <a:pt x="1" y="2701"/>
                    <a:pt x="101" y="2901"/>
                  </a:cubicBezTo>
                  <a:cubicBezTo>
                    <a:pt x="201" y="3002"/>
                    <a:pt x="301" y="3002"/>
                    <a:pt x="402" y="3002"/>
                  </a:cubicBezTo>
                  <a:cubicBezTo>
                    <a:pt x="502" y="3002"/>
                    <a:pt x="727" y="3002"/>
                    <a:pt x="727" y="2901"/>
                  </a:cubicBezTo>
                  <a:lnTo>
                    <a:pt x="2908" y="721"/>
                  </a:lnTo>
                  <a:cubicBezTo>
                    <a:pt x="3133" y="495"/>
                    <a:pt x="3133" y="195"/>
                    <a:pt x="2908" y="94"/>
                  </a:cubicBezTo>
                  <a:cubicBezTo>
                    <a:pt x="2808" y="32"/>
                    <a:pt x="2707" y="0"/>
                    <a:pt x="26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3942225" y="1920750"/>
              <a:ext cx="80850" cy="77950"/>
            </a:xfrm>
            <a:custGeom>
              <a:rect b="b" l="l" r="r" t="t"/>
              <a:pathLst>
                <a:path extrusionOk="0" h="3118" w="3234">
                  <a:moveTo>
                    <a:pt x="452" y="0"/>
                  </a:moveTo>
                  <a:cubicBezTo>
                    <a:pt x="333" y="0"/>
                    <a:pt x="201" y="25"/>
                    <a:pt x="101" y="76"/>
                  </a:cubicBezTo>
                  <a:cubicBezTo>
                    <a:pt x="1" y="201"/>
                    <a:pt x="1" y="502"/>
                    <a:pt x="101" y="702"/>
                  </a:cubicBezTo>
                  <a:lnTo>
                    <a:pt x="2382" y="2908"/>
                  </a:lnTo>
                  <a:cubicBezTo>
                    <a:pt x="2459" y="3032"/>
                    <a:pt x="2603" y="3117"/>
                    <a:pt x="2726" y="3117"/>
                  </a:cubicBezTo>
                  <a:cubicBezTo>
                    <a:pt x="2802" y="3117"/>
                    <a:pt x="2870" y="3084"/>
                    <a:pt x="2908" y="3008"/>
                  </a:cubicBezTo>
                  <a:cubicBezTo>
                    <a:pt x="3133" y="2908"/>
                    <a:pt x="3234" y="2582"/>
                    <a:pt x="3008" y="2482"/>
                  </a:cubicBezTo>
                  <a:lnTo>
                    <a:pt x="2908" y="2381"/>
                  </a:lnTo>
                  <a:lnTo>
                    <a:pt x="727" y="76"/>
                  </a:lnTo>
                  <a:cubicBezTo>
                    <a:pt x="677" y="25"/>
                    <a:pt x="571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3631450" y="1609125"/>
              <a:ext cx="75850" cy="75200"/>
            </a:xfrm>
            <a:custGeom>
              <a:rect b="b" l="l" r="r" t="t"/>
              <a:pathLst>
                <a:path extrusionOk="0" h="3008" w="3034">
                  <a:moveTo>
                    <a:pt x="425" y="0"/>
                  </a:moveTo>
                  <a:cubicBezTo>
                    <a:pt x="287" y="0"/>
                    <a:pt x="158" y="63"/>
                    <a:pt x="101" y="134"/>
                  </a:cubicBezTo>
                  <a:cubicBezTo>
                    <a:pt x="0" y="335"/>
                    <a:pt x="0" y="535"/>
                    <a:pt x="101" y="761"/>
                  </a:cubicBezTo>
                  <a:lnTo>
                    <a:pt x="2281" y="2941"/>
                  </a:lnTo>
                  <a:cubicBezTo>
                    <a:pt x="2375" y="2983"/>
                    <a:pt x="2464" y="3007"/>
                    <a:pt x="2550" y="3007"/>
                  </a:cubicBezTo>
                  <a:cubicBezTo>
                    <a:pt x="2673" y="3007"/>
                    <a:pt x="2790" y="2959"/>
                    <a:pt x="2908" y="2841"/>
                  </a:cubicBezTo>
                  <a:cubicBezTo>
                    <a:pt x="3033" y="2741"/>
                    <a:pt x="3033" y="2515"/>
                    <a:pt x="2908" y="2315"/>
                  </a:cubicBezTo>
                  <a:lnTo>
                    <a:pt x="727" y="134"/>
                  </a:lnTo>
                  <a:cubicBezTo>
                    <a:pt x="641" y="37"/>
                    <a:pt x="530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3813775" y="1536650"/>
              <a:ext cx="21325" cy="99025"/>
            </a:xfrm>
            <a:custGeom>
              <a:rect b="b" l="l" r="r" t="t"/>
              <a:pathLst>
                <a:path extrusionOk="0" h="3961" w="853">
                  <a:moveTo>
                    <a:pt x="427" y="1"/>
                  </a:moveTo>
                  <a:cubicBezTo>
                    <a:pt x="226" y="1"/>
                    <a:pt x="1" y="201"/>
                    <a:pt x="1" y="402"/>
                  </a:cubicBezTo>
                  <a:lnTo>
                    <a:pt x="1" y="3535"/>
                  </a:lnTo>
                  <a:cubicBezTo>
                    <a:pt x="1" y="3760"/>
                    <a:pt x="226" y="3961"/>
                    <a:pt x="427" y="3961"/>
                  </a:cubicBezTo>
                  <a:cubicBezTo>
                    <a:pt x="627" y="3961"/>
                    <a:pt x="853" y="3760"/>
                    <a:pt x="853" y="3535"/>
                  </a:cubicBezTo>
                  <a:lnTo>
                    <a:pt x="853" y="402"/>
                  </a:lnTo>
                  <a:cubicBezTo>
                    <a:pt x="853" y="201"/>
                    <a:pt x="627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46"/>
          <p:cNvSpPr/>
          <p:nvPr/>
        </p:nvSpPr>
        <p:spPr>
          <a:xfrm>
            <a:off x="2770852" y="1591544"/>
            <a:ext cx="527600" cy="498500"/>
          </a:xfrm>
          <a:custGeom>
            <a:rect b="b" l="l" r="r" t="t"/>
            <a:pathLst>
              <a:path extrusionOk="0" h="19940" w="21104">
                <a:moveTo>
                  <a:pt x="18171" y="1378"/>
                </a:moveTo>
                <a:lnTo>
                  <a:pt x="18171" y="2632"/>
                </a:lnTo>
                <a:cubicBezTo>
                  <a:pt x="18171" y="2832"/>
                  <a:pt x="18397" y="3033"/>
                  <a:pt x="18597" y="3033"/>
                </a:cubicBezTo>
                <a:lnTo>
                  <a:pt x="19851" y="3033"/>
                </a:lnTo>
                <a:lnTo>
                  <a:pt x="17244" y="5539"/>
                </a:lnTo>
                <a:lnTo>
                  <a:pt x="15565" y="5539"/>
                </a:lnTo>
                <a:lnTo>
                  <a:pt x="15565" y="3885"/>
                </a:lnTo>
                <a:lnTo>
                  <a:pt x="18171" y="1378"/>
                </a:lnTo>
                <a:close/>
                <a:moveTo>
                  <a:pt x="9926" y="10150"/>
                </a:moveTo>
                <a:cubicBezTo>
                  <a:pt x="10026" y="10150"/>
                  <a:pt x="10252" y="10150"/>
                  <a:pt x="10352" y="10251"/>
                </a:cubicBezTo>
                <a:lnTo>
                  <a:pt x="9625" y="10978"/>
                </a:lnTo>
                <a:cubicBezTo>
                  <a:pt x="9525" y="11178"/>
                  <a:pt x="9525" y="11404"/>
                  <a:pt x="9625" y="11504"/>
                </a:cubicBezTo>
                <a:cubicBezTo>
                  <a:pt x="9675" y="11604"/>
                  <a:pt x="9775" y="11654"/>
                  <a:pt x="9879" y="11654"/>
                </a:cubicBezTo>
                <a:cubicBezTo>
                  <a:pt x="9982" y="11654"/>
                  <a:pt x="10089" y="11604"/>
                  <a:pt x="10151" y="11504"/>
                </a:cubicBezTo>
                <a:lnTo>
                  <a:pt x="10978" y="10777"/>
                </a:lnTo>
                <a:cubicBezTo>
                  <a:pt x="10978" y="10978"/>
                  <a:pt x="11079" y="11078"/>
                  <a:pt x="11079" y="11278"/>
                </a:cubicBezTo>
                <a:cubicBezTo>
                  <a:pt x="11079" y="11905"/>
                  <a:pt x="10552" y="12431"/>
                  <a:pt x="9926" y="12431"/>
                </a:cubicBezTo>
                <a:cubicBezTo>
                  <a:pt x="9299" y="12431"/>
                  <a:pt x="8773" y="11905"/>
                  <a:pt x="8773" y="11278"/>
                </a:cubicBezTo>
                <a:cubicBezTo>
                  <a:pt x="8773" y="10652"/>
                  <a:pt x="9299" y="10150"/>
                  <a:pt x="9926" y="10150"/>
                </a:cubicBezTo>
                <a:close/>
                <a:moveTo>
                  <a:pt x="9879" y="6830"/>
                </a:moveTo>
                <a:cubicBezTo>
                  <a:pt x="10897" y="6830"/>
                  <a:pt x="11918" y="7168"/>
                  <a:pt x="12758" y="7845"/>
                </a:cubicBezTo>
                <a:lnTo>
                  <a:pt x="10978" y="9624"/>
                </a:lnTo>
                <a:cubicBezTo>
                  <a:pt x="10636" y="9435"/>
                  <a:pt x="10270" y="9339"/>
                  <a:pt x="9914" y="9339"/>
                </a:cubicBezTo>
                <a:cubicBezTo>
                  <a:pt x="9279" y="9339"/>
                  <a:pt x="8673" y="9641"/>
                  <a:pt x="8272" y="10251"/>
                </a:cubicBezTo>
                <a:cubicBezTo>
                  <a:pt x="7745" y="11078"/>
                  <a:pt x="7946" y="12331"/>
                  <a:pt x="8773" y="12857"/>
                </a:cubicBezTo>
                <a:cubicBezTo>
                  <a:pt x="9115" y="13083"/>
                  <a:pt x="9484" y="13185"/>
                  <a:pt x="9844" y="13185"/>
                </a:cubicBezTo>
                <a:cubicBezTo>
                  <a:pt x="10486" y="13185"/>
                  <a:pt x="11103" y="12861"/>
                  <a:pt x="11505" y="12331"/>
                </a:cubicBezTo>
                <a:cubicBezTo>
                  <a:pt x="11906" y="11704"/>
                  <a:pt x="11906" y="10877"/>
                  <a:pt x="11505" y="10251"/>
                </a:cubicBezTo>
                <a:lnTo>
                  <a:pt x="13284" y="8371"/>
                </a:lnTo>
                <a:lnTo>
                  <a:pt x="13284" y="8371"/>
                </a:lnTo>
                <a:cubicBezTo>
                  <a:pt x="14938" y="10251"/>
                  <a:pt x="14638" y="13058"/>
                  <a:pt x="12758" y="14737"/>
                </a:cubicBezTo>
                <a:cubicBezTo>
                  <a:pt x="11917" y="15432"/>
                  <a:pt x="10886" y="15776"/>
                  <a:pt x="9865" y="15776"/>
                </a:cubicBezTo>
                <a:cubicBezTo>
                  <a:pt x="8601" y="15776"/>
                  <a:pt x="7351" y="15250"/>
                  <a:pt x="6492" y="14211"/>
                </a:cubicBezTo>
                <a:cubicBezTo>
                  <a:pt x="4813" y="12231"/>
                  <a:pt x="5139" y="9399"/>
                  <a:pt x="7018" y="7845"/>
                </a:cubicBezTo>
                <a:cubicBezTo>
                  <a:pt x="7846" y="7168"/>
                  <a:pt x="8861" y="6830"/>
                  <a:pt x="9879" y="6830"/>
                </a:cubicBezTo>
                <a:close/>
                <a:moveTo>
                  <a:pt x="9825" y="3358"/>
                </a:moveTo>
                <a:cubicBezTo>
                  <a:pt x="11705" y="3358"/>
                  <a:pt x="13384" y="3985"/>
                  <a:pt x="14838" y="5138"/>
                </a:cubicBezTo>
                <a:lnTo>
                  <a:pt x="14838" y="5764"/>
                </a:lnTo>
                <a:lnTo>
                  <a:pt x="13284" y="7318"/>
                </a:lnTo>
                <a:cubicBezTo>
                  <a:pt x="12279" y="6462"/>
                  <a:pt x="11061" y="6037"/>
                  <a:pt x="9846" y="6037"/>
                </a:cubicBezTo>
                <a:cubicBezTo>
                  <a:pt x="8393" y="6037"/>
                  <a:pt x="6944" y="6644"/>
                  <a:pt x="5866" y="7845"/>
                </a:cubicBezTo>
                <a:cubicBezTo>
                  <a:pt x="3986" y="10025"/>
                  <a:pt x="4186" y="13283"/>
                  <a:pt x="6392" y="15263"/>
                </a:cubicBezTo>
                <a:cubicBezTo>
                  <a:pt x="7381" y="16116"/>
                  <a:pt x="8608" y="16536"/>
                  <a:pt x="9829" y="16536"/>
                </a:cubicBezTo>
                <a:cubicBezTo>
                  <a:pt x="11298" y="16536"/>
                  <a:pt x="12759" y="15928"/>
                  <a:pt x="13785" y="14737"/>
                </a:cubicBezTo>
                <a:cubicBezTo>
                  <a:pt x="15465" y="12757"/>
                  <a:pt x="15565" y="9825"/>
                  <a:pt x="13785" y="7845"/>
                </a:cubicBezTo>
                <a:lnTo>
                  <a:pt x="15364" y="6266"/>
                </a:lnTo>
                <a:lnTo>
                  <a:pt x="15991" y="6391"/>
                </a:lnTo>
                <a:cubicBezTo>
                  <a:pt x="17144" y="7744"/>
                  <a:pt x="17770" y="9524"/>
                  <a:pt x="17770" y="11278"/>
                </a:cubicBezTo>
                <a:cubicBezTo>
                  <a:pt x="17770" y="15664"/>
                  <a:pt x="14211" y="19223"/>
                  <a:pt x="9825" y="19223"/>
                </a:cubicBezTo>
                <a:cubicBezTo>
                  <a:pt x="5540" y="19223"/>
                  <a:pt x="2006" y="15664"/>
                  <a:pt x="2006" y="11278"/>
                </a:cubicBezTo>
                <a:cubicBezTo>
                  <a:pt x="2006" y="6892"/>
                  <a:pt x="5440" y="3358"/>
                  <a:pt x="9825" y="3358"/>
                </a:cubicBezTo>
                <a:close/>
                <a:moveTo>
                  <a:pt x="18497" y="0"/>
                </a:moveTo>
                <a:cubicBezTo>
                  <a:pt x="18397" y="0"/>
                  <a:pt x="18297" y="125"/>
                  <a:pt x="18171" y="226"/>
                </a:cubicBezTo>
                <a:lnTo>
                  <a:pt x="14838" y="3459"/>
                </a:lnTo>
                <a:cubicBezTo>
                  <a:pt x="14838" y="3559"/>
                  <a:pt x="14738" y="3659"/>
                  <a:pt x="14738" y="3759"/>
                </a:cubicBezTo>
                <a:lnTo>
                  <a:pt x="14738" y="4185"/>
                </a:lnTo>
                <a:cubicBezTo>
                  <a:pt x="13255" y="3146"/>
                  <a:pt x="11540" y="2642"/>
                  <a:pt x="9836" y="2642"/>
                </a:cubicBezTo>
                <a:cubicBezTo>
                  <a:pt x="7103" y="2642"/>
                  <a:pt x="4400" y="3937"/>
                  <a:pt x="2733" y="6391"/>
                </a:cubicBezTo>
                <a:cubicBezTo>
                  <a:pt x="1" y="10351"/>
                  <a:pt x="1054" y="15664"/>
                  <a:pt x="4913" y="18396"/>
                </a:cubicBezTo>
                <a:cubicBezTo>
                  <a:pt x="6444" y="19436"/>
                  <a:pt x="8185" y="19939"/>
                  <a:pt x="9905" y="19939"/>
                </a:cubicBezTo>
                <a:cubicBezTo>
                  <a:pt x="12661" y="19939"/>
                  <a:pt x="15361" y="18645"/>
                  <a:pt x="17044" y="16191"/>
                </a:cubicBezTo>
                <a:cubicBezTo>
                  <a:pt x="19024" y="13283"/>
                  <a:pt x="19024" y="9298"/>
                  <a:pt x="17044" y="6391"/>
                </a:cubicBezTo>
                <a:lnTo>
                  <a:pt x="17344" y="6391"/>
                </a:lnTo>
                <a:cubicBezTo>
                  <a:pt x="17445" y="6391"/>
                  <a:pt x="17545" y="6266"/>
                  <a:pt x="17670" y="6266"/>
                </a:cubicBezTo>
                <a:lnTo>
                  <a:pt x="21003" y="2932"/>
                </a:lnTo>
                <a:cubicBezTo>
                  <a:pt x="21104" y="2832"/>
                  <a:pt x="21104" y="2506"/>
                  <a:pt x="21003" y="2406"/>
                </a:cubicBezTo>
                <a:cubicBezTo>
                  <a:pt x="20903" y="2306"/>
                  <a:pt x="20803" y="2306"/>
                  <a:pt x="20678" y="2306"/>
                </a:cubicBezTo>
                <a:lnTo>
                  <a:pt x="18923" y="2206"/>
                </a:lnTo>
                <a:lnTo>
                  <a:pt x="18798" y="426"/>
                </a:lnTo>
                <a:cubicBezTo>
                  <a:pt x="18798" y="226"/>
                  <a:pt x="18698" y="0"/>
                  <a:pt x="18497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99" name="Google Shape;399;p46"/>
          <p:cNvSpPr/>
          <p:nvPr/>
        </p:nvSpPr>
        <p:spPr>
          <a:xfrm>
            <a:off x="2416924" y="2353825"/>
            <a:ext cx="1368300" cy="289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Future Goals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0" name="Google Shape;400;p46"/>
          <p:cNvSpPr/>
          <p:nvPr/>
        </p:nvSpPr>
        <p:spPr>
          <a:xfrm>
            <a:off x="5288500" y="2405000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2604175" y="3712700"/>
            <a:ext cx="723900" cy="626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402" name="Google Shape;402;p46"/>
          <p:cNvSpPr/>
          <p:nvPr/>
        </p:nvSpPr>
        <p:spPr>
          <a:xfrm>
            <a:off x="5735875" y="3778875"/>
            <a:ext cx="723900" cy="626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cxnSp>
        <p:nvCxnSpPr>
          <p:cNvPr id="403" name="Google Shape;403;p46"/>
          <p:cNvCxnSpPr>
            <a:stCxn id="385" idx="3"/>
            <a:endCxn id="401" idx="1"/>
          </p:cNvCxnSpPr>
          <p:nvPr/>
        </p:nvCxnSpPr>
        <p:spPr>
          <a:xfrm flipH="1" rot="-5400000">
            <a:off x="1799113" y="3039775"/>
            <a:ext cx="1443900" cy="5280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6"/>
          <p:cNvCxnSpPr>
            <a:stCxn id="400" idx="3"/>
            <a:endCxn id="402" idx="1"/>
          </p:cNvCxnSpPr>
          <p:nvPr/>
        </p:nvCxnSpPr>
        <p:spPr>
          <a:xfrm flipH="1" rot="-5400000">
            <a:off x="4890850" y="3065900"/>
            <a:ext cx="1520100" cy="5319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6"/>
          <p:cNvSpPr/>
          <p:nvPr/>
        </p:nvSpPr>
        <p:spPr>
          <a:xfrm>
            <a:off x="2160613" y="2891788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2160613" y="3368550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5288500" y="2881763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6"/>
          <p:cNvSpPr/>
          <p:nvPr/>
        </p:nvSpPr>
        <p:spPr>
          <a:xfrm>
            <a:off x="5288500" y="335852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5540851" y="2830600"/>
            <a:ext cx="2280600" cy="289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Broadening the use case beyond antibody testing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2416926" y="2820575"/>
            <a:ext cx="2280600" cy="289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Integrate individual scripts into one unified application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1" name="Google Shape;411;p46"/>
          <p:cNvSpPr/>
          <p:nvPr/>
        </p:nvSpPr>
        <p:spPr>
          <a:xfrm>
            <a:off x="2416926" y="3307350"/>
            <a:ext cx="2280600" cy="289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Develop a graphical user interface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5" name="Google Shape;195;p34"/>
          <p:cNvSpPr txBox="1"/>
          <p:nvPr>
            <p:ph idx="6" type="subTitle"/>
          </p:nvPr>
        </p:nvSpPr>
        <p:spPr>
          <a:xfrm>
            <a:off x="2290413" y="23917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is Microarray Analysis</a:t>
            </a:r>
            <a:endParaRPr sz="1800"/>
          </a:p>
        </p:txBody>
      </p:sp>
      <p:sp>
        <p:nvSpPr>
          <p:cNvPr id="196" name="Google Shape;196;p34"/>
          <p:cNvSpPr txBox="1"/>
          <p:nvPr>
            <p:ph idx="7" type="subTitle"/>
          </p:nvPr>
        </p:nvSpPr>
        <p:spPr>
          <a:xfrm>
            <a:off x="4739738" y="23917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Microarray Analysis Method</a:t>
            </a:r>
            <a:endParaRPr sz="1800"/>
          </a:p>
        </p:txBody>
      </p:sp>
      <p:sp>
        <p:nvSpPr>
          <p:cNvPr id="197" name="Google Shape;197;p34"/>
          <p:cNvSpPr txBox="1"/>
          <p:nvPr>
            <p:ph idx="8" type="subTitle"/>
          </p:nvPr>
        </p:nvSpPr>
        <p:spPr>
          <a:xfrm>
            <a:off x="4739738" y="39952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Takeaways</a:t>
            </a:r>
            <a:endParaRPr sz="1800"/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34"/>
          <p:cNvSpPr txBox="1"/>
          <p:nvPr>
            <p:ph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0" name="Google Shape;200;p34"/>
          <p:cNvSpPr txBox="1"/>
          <p:nvPr>
            <p:ph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1" name="Google Shape;201;p34"/>
          <p:cNvSpPr txBox="1"/>
          <p:nvPr>
            <p:ph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2" name="Google Shape;202;p34"/>
          <p:cNvSpPr txBox="1"/>
          <p:nvPr>
            <p:ph idx="14" type="subTitle"/>
          </p:nvPr>
        </p:nvSpPr>
        <p:spPr>
          <a:xfrm>
            <a:off x="2290413" y="3995280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Microarray Analysis Example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Microarray Analysis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98" y="1281725"/>
            <a:ext cx="3298398" cy="3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214" name="Google Shape;214;p36"/>
          <p:cNvSpPr txBox="1"/>
          <p:nvPr>
            <p:ph idx="4294967295" type="subTitle"/>
          </p:nvPr>
        </p:nvSpPr>
        <p:spPr>
          <a:xfrm>
            <a:off x="424575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Scanning Image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5" name="Google Shape;215;p36"/>
          <p:cNvSpPr txBox="1"/>
          <p:nvPr>
            <p:ph idx="4294967295" type="subTitle"/>
          </p:nvPr>
        </p:nvSpPr>
        <p:spPr>
          <a:xfrm>
            <a:off x="1888065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Noise Reduction</a:t>
            </a:r>
            <a:endParaRPr b="0" sz="13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6" name="Google Shape;216;p36"/>
          <p:cNvSpPr txBox="1"/>
          <p:nvPr>
            <p:ph idx="4294967295" type="subTitle"/>
          </p:nvPr>
        </p:nvSpPr>
        <p:spPr>
          <a:xfrm>
            <a:off x="3351568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Edge Detection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7" name="Google Shape;217;p36"/>
          <p:cNvSpPr txBox="1"/>
          <p:nvPr>
            <p:ph idx="4294967295" type="subTitle"/>
          </p:nvPr>
        </p:nvSpPr>
        <p:spPr>
          <a:xfrm>
            <a:off x="4808383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Hough Circle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18" name="Google Shape;218;p36"/>
          <p:cNvCxnSpPr>
            <a:stCxn id="219" idx="3"/>
          </p:cNvCxnSpPr>
          <p:nvPr/>
        </p:nvCxnSpPr>
        <p:spPr>
          <a:xfrm flipH="1" rot="10800000">
            <a:off x="1099062" y="2566604"/>
            <a:ext cx="1159800" cy="5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6"/>
          <p:cNvCxnSpPr>
            <a:endCxn id="221" idx="1"/>
          </p:cNvCxnSpPr>
          <p:nvPr/>
        </p:nvCxnSpPr>
        <p:spPr>
          <a:xfrm>
            <a:off x="2547975" y="2566529"/>
            <a:ext cx="1159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6"/>
          <p:cNvCxnSpPr>
            <a:endCxn id="223" idx="1"/>
          </p:cNvCxnSpPr>
          <p:nvPr/>
        </p:nvCxnSpPr>
        <p:spPr>
          <a:xfrm flipH="1" rot="10800000">
            <a:off x="4003813" y="2571779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" name="Google Shape;224;p36"/>
          <p:cNvGrpSpPr/>
          <p:nvPr/>
        </p:nvGrpSpPr>
        <p:grpSpPr>
          <a:xfrm>
            <a:off x="802701" y="2349662"/>
            <a:ext cx="296361" cy="444259"/>
            <a:chOff x="4055275" y="3473352"/>
            <a:chExt cx="855300" cy="898400"/>
          </a:xfrm>
        </p:grpSpPr>
        <p:sp>
          <p:nvSpPr>
            <p:cNvPr id="219" name="Google Shape;219;p36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6"/>
          <p:cNvGrpSpPr/>
          <p:nvPr/>
        </p:nvGrpSpPr>
        <p:grpSpPr>
          <a:xfrm>
            <a:off x="2254938" y="2344487"/>
            <a:ext cx="296361" cy="444259"/>
            <a:chOff x="4055275" y="3473352"/>
            <a:chExt cx="855300" cy="898400"/>
          </a:xfrm>
        </p:grpSpPr>
        <p:sp>
          <p:nvSpPr>
            <p:cNvPr id="228" name="Google Shape;228;p36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6"/>
          <p:cNvGrpSpPr/>
          <p:nvPr/>
        </p:nvGrpSpPr>
        <p:grpSpPr>
          <a:xfrm>
            <a:off x="3707175" y="2344487"/>
            <a:ext cx="296361" cy="444259"/>
            <a:chOff x="4055275" y="3473352"/>
            <a:chExt cx="855300" cy="898400"/>
          </a:xfrm>
        </p:grpSpPr>
        <p:sp>
          <p:nvSpPr>
            <p:cNvPr id="221" name="Google Shape;221;p36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36"/>
          <p:cNvGrpSpPr/>
          <p:nvPr/>
        </p:nvGrpSpPr>
        <p:grpSpPr>
          <a:xfrm>
            <a:off x="5159413" y="2349737"/>
            <a:ext cx="296361" cy="444259"/>
            <a:chOff x="4055275" y="3473352"/>
            <a:chExt cx="855300" cy="898400"/>
          </a:xfrm>
        </p:grpSpPr>
        <p:sp>
          <p:nvSpPr>
            <p:cNvPr id="223" name="Google Shape;223;p36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36"/>
          <p:cNvCxnSpPr/>
          <p:nvPr/>
        </p:nvCxnSpPr>
        <p:spPr>
          <a:xfrm flipH="1" rot="10800000">
            <a:off x="5455678" y="2571780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" name="Google Shape;238;p36"/>
          <p:cNvGrpSpPr/>
          <p:nvPr/>
        </p:nvGrpSpPr>
        <p:grpSpPr>
          <a:xfrm>
            <a:off x="6611644" y="2349662"/>
            <a:ext cx="296361" cy="444259"/>
            <a:chOff x="4055275" y="3473352"/>
            <a:chExt cx="855300" cy="898400"/>
          </a:xfrm>
        </p:grpSpPr>
        <p:sp>
          <p:nvSpPr>
            <p:cNvPr id="239" name="Google Shape;239;p36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36"/>
          <p:cNvSpPr txBox="1"/>
          <p:nvPr>
            <p:ph idx="4294967295" type="subTitle"/>
          </p:nvPr>
        </p:nvSpPr>
        <p:spPr>
          <a:xfrm>
            <a:off x="6251887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Intensity Collection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 flipH="1" rot="10800000">
            <a:off x="6907528" y="2571918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" name="Google Shape;244;p36"/>
          <p:cNvGrpSpPr/>
          <p:nvPr/>
        </p:nvGrpSpPr>
        <p:grpSpPr>
          <a:xfrm>
            <a:off x="8063494" y="2349800"/>
            <a:ext cx="296361" cy="444259"/>
            <a:chOff x="4055275" y="3473352"/>
            <a:chExt cx="855300" cy="898400"/>
          </a:xfrm>
        </p:grpSpPr>
        <p:sp>
          <p:nvSpPr>
            <p:cNvPr id="245" name="Google Shape;245;p36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6"/>
          <p:cNvSpPr txBox="1"/>
          <p:nvPr>
            <p:ph idx="4294967295" type="subTitle"/>
          </p:nvPr>
        </p:nvSpPr>
        <p:spPr>
          <a:xfrm>
            <a:off x="7703937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Statistical Analysis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Image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98" y="1288725"/>
            <a:ext cx="3298398" cy="3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Reduction-Gaussian Filter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4798" r="0" t="0"/>
          <a:stretch/>
        </p:blipFill>
        <p:spPr>
          <a:xfrm>
            <a:off x="700800" y="1659825"/>
            <a:ext cx="30829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88" y="3041700"/>
            <a:ext cx="2646000" cy="16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575" y="1452963"/>
            <a:ext cx="20955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Reduction-Gaussian Filter</a:t>
            </a:r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7071" l="0" r="0" t="0"/>
          <a:stretch/>
        </p:blipFill>
        <p:spPr>
          <a:xfrm>
            <a:off x="5826275" y="2152341"/>
            <a:ext cx="1476700" cy="1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500" y="2059263"/>
            <a:ext cx="2314000" cy="1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Detection-Sobel Kernel</a:t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0" y="1909450"/>
            <a:ext cx="31146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04" y="3648127"/>
            <a:ext cx="3258571" cy="6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700" y="1835900"/>
            <a:ext cx="4512775" cy="25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283" name="Google Shape;283;p41"/>
          <p:cNvSpPr txBox="1"/>
          <p:nvPr>
            <p:ph idx="4294967295" type="subTitle"/>
          </p:nvPr>
        </p:nvSpPr>
        <p:spPr>
          <a:xfrm>
            <a:off x="424575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Scanning Image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4" name="Google Shape;284;p41"/>
          <p:cNvSpPr txBox="1"/>
          <p:nvPr>
            <p:ph idx="4294967295" type="subTitle"/>
          </p:nvPr>
        </p:nvSpPr>
        <p:spPr>
          <a:xfrm>
            <a:off x="1888065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Noise Reduction</a:t>
            </a:r>
            <a:endParaRPr b="0" sz="13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5" name="Google Shape;285;p41"/>
          <p:cNvSpPr txBox="1"/>
          <p:nvPr>
            <p:ph idx="4294967295" type="subTitle"/>
          </p:nvPr>
        </p:nvSpPr>
        <p:spPr>
          <a:xfrm>
            <a:off x="3351568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Edge Detection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6" name="Google Shape;286;p41"/>
          <p:cNvSpPr txBox="1"/>
          <p:nvPr>
            <p:ph idx="4294967295" type="subTitle"/>
          </p:nvPr>
        </p:nvSpPr>
        <p:spPr>
          <a:xfrm>
            <a:off x="4808383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Hough Circle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87" name="Google Shape;287;p41"/>
          <p:cNvCxnSpPr>
            <a:stCxn id="288" idx="3"/>
          </p:cNvCxnSpPr>
          <p:nvPr/>
        </p:nvCxnSpPr>
        <p:spPr>
          <a:xfrm flipH="1" rot="10800000">
            <a:off x="1099062" y="2566604"/>
            <a:ext cx="1159800" cy="5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1"/>
          <p:cNvCxnSpPr>
            <a:endCxn id="290" idx="1"/>
          </p:cNvCxnSpPr>
          <p:nvPr/>
        </p:nvCxnSpPr>
        <p:spPr>
          <a:xfrm>
            <a:off x="2547975" y="2566529"/>
            <a:ext cx="1159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1"/>
          <p:cNvCxnSpPr>
            <a:endCxn id="292" idx="1"/>
          </p:cNvCxnSpPr>
          <p:nvPr/>
        </p:nvCxnSpPr>
        <p:spPr>
          <a:xfrm flipH="1" rot="10800000">
            <a:off x="4003813" y="2571779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" name="Google Shape;293;p41"/>
          <p:cNvGrpSpPr/>
          <p:nvPr/>
        </p:nvGrpSpPr>
        <p:grpSpPr>
          <a:xfrm>
            <a:off x="802701" y="2349662"/>
            <a:ext cx="296361" cy="444259"/>
            <a:chOff x="4055275" y="3473352"/>
            <a:chExt cx="855300" cy="898400"/>
          </a:xfrm>
        </p:grpSpPr>
        <p:sp>
          <p:nvSpPr>
            <p:cNvPr id="288" name="Google Shape;288;p41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1"/>
          <p:cNvGrpSpPr/>
          <p:nvPr/>
        </p:nvGrpSpPr>
        <p:grpSpPr>
          <a:xfrm>
            <a:off x="2254938" y="2344487"/>
            <a:ext cx="296361" cy="444259"/>
            <a:chOff x="4055275" y="3473352"/>
            <a:chExt cx="855300" cy="898400"/>
          </a:xfrm>
        </p:grpSpPr>
        <p:sp>
          <p:nvSpPr>
            <p:cNvPr id="297" name="Google Shape;297;p41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41"/>
          <p:cNvGrpSpPr/>
          <p:nvPr/>
        </p:nvGrpSpPr>
        <p:grpSpPr>
          <a:xfrm>
            <a:off x="3707175" y="2344487"/>
            <a:ext cx="296361" cy="444259"/>
            <a:chOff x="4055275" y="3473352"/>
            <a:chExt cx="855300" cy="898400"/>
          </a:xfrm>
        </p:grpSpPr>
        <p:sp>
          <p:nvSpPr>
            <p:cNvPr id="290" name="Google Shape;290;p41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41"/>
          <p:cNvGrpSpPr/>
          <p:nvPr/>
        </p:nvGrpSpPr>
        <p:grpSpPr>
          <a:xfrm>
            <a:off x="5159413" y="2349737"/>
            <a:ext cx="296361" cy="444259"/>
            <a:chOff x="4055275" y="3473352"/>
            <a:chExt cx="855300" cy="898400"/>
          </a:xfrm>
        </p:grpSpPr>
        <p:sp>
          <p:nvSpPr>
            <p:cNvPr id="292" name="Google Shape;292;p41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41"/>
          <p:cNvCxnSpPr/>
          <p:nvPr/>
        </p:nvCxnSpPr>
        <p:spPr>
          <a:xfrm flipH="1" rot="10800000">
            <a:off x="5455678" y="2571780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41"/>
          <p:cNvGrpSpPr/>
          <p:nvPr/>
        </p:nvGrpSpPr>
        <p:grpSpPr>
          <a:xfrm>
            <a:off x="6611644" y="2349662"/>
            <a:ext cx="296361" cy="444259"/>
            <a:chOff x="4055275" y="3473352"/>
            <a:chExt cx="855300" cy="898400"/>
          </a:xfrm>
        </p:grpSpPr>
        <p:sp>
          <p:nvSpPr>
            <p:cNvPr id="308" name="Google Shape;308;p41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41"/>
          <p:cNvSpPr txBox="1"/>
          <p:nvPr>
            <p:ph idx="4294967295" type="subTitle"/>
          </p:nvPr>
        </p:nvSpPr>
        <p:spPr>
          <a:xfrm>
            <a:off x="6251887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Intensity Collection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312" name="Google Shape;312;p41"/>
          <p:cNvCxnSpPr/>
          <p:nvPr/>
        </p:nvCxnSpPr>
        <p:spPr>
          <a:xfrm flipH="1" rot="10800000">
            <a:off x="6907528" y="2571918"/>
            <a:ext cx="11556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3" name="Google Shape;313;p41"/>
          <p:cNvGrpSpPr/>
          <p:nvPr/>
        </p:nvGrpSpPr>
        <p:grpSpPr>
          <a:xfrm>
            <a:off x="8063494" y="2349800"/>
            <a:ext cx="296361" cy="444259"/>
            <a:chOff x="4055275" y="3473352"/>
            <a:chExt cx="855300" cy="898400"/>
          </a:xfrm>
        </p:grpSpPr>
        <p:sp>
          <p:nvSpPr>
            <p:cNvPr id="314" name="Google Shape;314;p41"/>
            <p:cNvSpPr/>
            <p:nvPr/>
          </p:nvSpPr>
          <p:spPr>
            <a:xfrm>
              <a:off x="4055275" y="3494725"/>
              <a:ext cx="855300" cy="855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401781" y="43228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100231" y="3473352"/>
              <a:ext cx="4779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41"/>
          <p:cNvSpPr txBox="1"/>
          <p:nvPr>
            <p:ph idx="4294967295" type="subTitle"/>
          </p:nvPr>
        </p:nvSpPr>
        <p:spPr>
          <a:xfrm>
            <a:off x="7703937" y="3005371"/>
            <a:ext cx="1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Statistical Analysis</a:t>
            </a:r>
            <a:endParaRPr b="0" sz="1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