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8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1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8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83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95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67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9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89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94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FF300-7495-4B38-A8E1-D6FF9E492570}" type="datetimeFigureOut">
              <a:rPr lang="en-GB" smtClean="0"/>
              <a:t>29/01/2019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66F07-C384-43F3-9179-6346243B8F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1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ltdownattac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eltdownattack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meltdownattack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60225" y="6441145"/>
            <a:ext cx="6218127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References :</a:t>
            </a:r>
            <a:r>
              <a:rPr lang="en-US" sz="1200" u="sng" dirty="0">
                <a:hlinkClick r:id="rId2"/>
              </a:rPr>
              <a:t> </a:t>
            </a:r>
            <a:r>
              <a:rPr lang="en-US" sz="1050" u="sng" dirty="0"/>
              <a:t>https://docs.openshift.com/enterprise/3.1/install_config/aggregate_logging.html#deploying-the-efk-stack</a:t>
            </a: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8" name="Rounded Rectangle 7"/>
          <p:cNvSpPr/>
          <p:nvPr/>
        </p:nvSpPr>
        <p:spPr>
          <a:xfrm>
            <a:off x="228600" y="227716"/>
            <a:ext cx="11754134" cy="6175933"/>
          </a:xfrm>
          <a:prstGeom prst="roundRect">
            <a:avLst>
              <a:gd name="adj" fmla="val 173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7229" y="1952478"/>
            <a:ext cx="3773208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 smtClean="0">
                <a:latin typeface="+mj-lt"/>
                <a:cs typeface="Cordia New" panose="020B0304020202020204" pitchFamily="34" charset="-34"/>
              </a:rPr>
              <a:t>Logging </a:t>
            </a:r>
            <a:r>
              <a:rPr lang="en-US" sz="1500" b="1" dirty="0">
                <a:latin typeface="+mj-lt"/>
                <a:cs typeface="Cordia New" panose="020B0304020202020204" pitchFamily="34" charset="-34"/>
              </a:rPr>
              <a:t>architecture using EFK in </a:t>
            </a:r>
            <a:r>
              <a:rPr lang="en-US" sz="1500" b="1" dirty="0" err="1">
                <a:latin typeface="+mj-lt"/>
                <a:cs typeface="Cordia New" panose="020B0304020202020204" pitchFamily="34" charset="-34"/>
              </a:rPr>
              <a:t>OpenShift</a:t>
            </a:r>
            <a:endParaRPr lang="en-US" sz="1500" b="1" dirty="0" smtClean="0"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47936"/>
            <a:ext cx="11754134" cy="583829"/>
          </a:xfrm>
          <a:prstGeom prst="rect">
            <a:avLst/>
          </a:prstGeom>
          <a:noFill/>
          <a:effectLst/>
        </p:spPr>
        <p:txBody>
          <a:bodyPr wrap="square" tIns="36000" bIns="36000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Knowledge Nugget of the Day – EFK on </a:t>
            </a:r>
            <a:r>
              <a:rPr lang="en-US" sz="2800" b="1" dirty="0" err="1" smtClean="0">
                <a:ln/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Openshift</a:t>
            </a:r>
            <a:endParaRPr lang="en-US" sz="2800" b="1" dirty="0">
              <a:ln/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300" y="6452686"/>
            <a:ext cx="400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January, 2019 | Curator: Murugavel Ramamurthy (164016)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34" y="809471"/>
            <a:ext cx="1151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Modernization </a:t>
            </a:r>
            <a:r>
              <a:rPr lang="en-US" sz="2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&gt;&gt;</a:t>
            </a:r>
            <a:r>
              <a:rPr lang="en-US" sz="2000" b="1" dirty="0" smtClean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Emerging Technology Paradigms</a:t>
            </a:r>
            <a:endParaRPr lang="en-US" b="1" dirty="0">
              <a:solidFill>
                <a:srgbClr val="C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4300" y="1282940"/>
            <a:ext cx="11164392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+mj-lt"/>
                <a:cs typeface="Cordia New" panose="020B0304020202020204" pitchFamily="34" charset="-34"/>
              </a:rPr>
              <a:t>The EFK stack is a modified version of the ELK stack and is comprised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of </a:t>
            </a:r>
            <a:r>
              <a:rPr lang="en-US" sz="1500" b="1" dirty="0" err="1" smtClean="0">
                <a:latin typeface="+mj-lt"/>
                <a:cs typeface="Cordia New" panose="020B0304020202020204" pitchFamily="34" charset="-34"/>
              </a:rPr>
              <a:t>Elasticsearch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 (An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object store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to store logs), </a:t>
            </a:r>
            <a:r>
              <a:rPr lang="en-US" sz="1500" b="1" dirty="0" err="1" smtClean="0">
                <a:latin typeface="+mj-lt"/>
                <a:cs typeface="Cordia New" panose="020B0304020202020204" pitchFamily="34" charset="-34"/>
              </a:rPr>
              <a:t>Fluentd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(To gather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logs from nodes and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feed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them to </a:t>
            </a:r>
            <a:r>
              <a:rPr lang="en-US" sz="1500" dirty="0" err="1" smtClean="0">
                <a:latin typeface="+mj-lt"/>
                <a:cs typeface="Cordia New" panose="020B0304020202020204" pitchFamily="34" charset="-34"/>
              </a:rPr>
              <a:t>Elasticsearch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), </a:t>
            </a:r>
            <a:r>
              <a:rPr lang="en-US" sz="1500" b="1" dirty="0" err="1" smtClean="0">
                <a:latin typeface="+mj-lt"/>
                <a:cs typeface="Cordia New" panose="020B0304020202020204" pitchFamily="34" charset="-34"/>
              </a:rPr>
              <a:t>Kibana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 (A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web UI for </a:t>
            </a:r>
            <a:r>
              <a:rPr lang="en-US" sz="1500" dirty="0" err="1" smtClean="0">
                <a:latin typeface="+mj-lt"/>
                <a:cs typeface="Cordia New" panose="020B0304020202020204" pitchFamily="34" charset="-34"/>
              </a:rPr>
              <a:t>Elasticsearch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). </a:t>
            </a:r>
            <a:endParaRPr lang="en-US" sz="1500" dirty="0">
              <a:latin typeface="+mj-lt"/>
              <a:cs typeface="Cordia New" panose="020B0304020202020204" pitchFamily="34" charset="-34"/>
            </a:endParaRPr>
          </a:p>
        </p:txBody>
      </p:sp>
      <p:pic>
        <p:nvPicPr>
          <p:cNvPr id="13" name="Picture 12" descr="C:\Users\712148\Downloads\EFK_Arch_Pictur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34" y="2288113"/>
            <a:ext cx="5943600" cy="2564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34" y="4877758"/>
            <a:ext cx="5943600" cy="1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/>
          <p:cNvSpPr txBox="1"/>
          <p:nvPr/>
        </p:nvSpPr>
        <p:spPr>
          <a:xfrm>
            <a:off x="6689436" y="2259602"/>
            <a:ext cx="4896196" cy="35548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+mj-lt"/>
                <a:cs typeface="Cordia New" panose="020B0304020202020204" pitchFamily="34" charset="-34"/>
              </a:rPr>
              <a:t>The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diagrams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depicts the logging architecture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and flow using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EFK in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OpenShift</a:t>
            </a:r>
            <a:endParaRPr lang="en-US" sz="1500" dirty="0">
              <a:latin typeface="+mj-lt"/>
              <a:cs typeface="Cordia New" panose="020B0304020202020204" pitchFamily="34" charset="-34"/>
            </a:endParaRPr>
          </a:p>
          <a:p>
            <a:pPr algn="just"/>
            <a:endParaRPr lang="en-US" sz="1500" dirty="0">
              <a:latin typeface="+mj-lt"/>
              <a:cs typeface="Cordia New" panose="020B0304020202020204" pitchFamily="34" charset="-34"/>
            </a:endParaRPr>
          </a:p>
          <a:p>
            <a:pPr algn="just"/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For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ingesting logs,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Flutend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will be deployed as a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deamonset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on individual nodes where the logs are being generated. But Elastic and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Kibana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will be deployed together in a single container.  This is achieved through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Ansible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playbook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configuration. Detailed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guidelines of setting up EKF is available as a part of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OpenShift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documentation</a:t>
            </a:r>
          </a:p>
          <a:p>
            <a:pPr algn="just"/>
            <a:endParaRPr lang="en-US" sz="1500" dirty="0">
              <a:latin typeface="+mj-lt"/>
              <a:cs typeface="Cordia New" panose="020B0304020202020204" pitchFamily="34" charset="-34"/>
            </a:endParaRPr>
          </a:p>
          <a:p>
            <a:pPr algn="just"/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After deploying the above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in a cluster, the stack aggregates logs from all nodes and projects into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Elasticsearch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, and provides a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Kibana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UI to view any logs. Cluster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administrators will be able to view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all logs, but application developers can only view logs for projects they have permission to view. </a:t>
            </a:r>
          </a:p>
        </p:txBody>
      </p:sp>
    </p:spTree>
    <p:extLst>
      <p:ext uri="{BB962C8B-B14F-4D97-AF65-F5344CB8AC3E}">
        <p14:creationId xmlns:p14="http://schemas.microsoft.com/office/powerpoint/2010/main" val="1242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7716"/>
            <a:ext cx="11754134" cy="6175933"/>
          </a:xfrm>
          <a:prstGeom prst="roundRect">
            <a:avLst>
              <a:gd name="adj" fmla="val 173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646920" y="6543013"/>
            <a:ext cx="240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References :</a:t>
            </a:r>
            <a:r>
              <a:rPr lang="en-US" sz="1200" u="sng" dirty="0">
                <a:hlinkClick r:id="rId2"/>
              </a:rPr>
              <a:t> </a:t>
            </a:r>
            <a:r>
              <a:rPr lang="en-US" sz="1050" u="sng" dirty="0"/>
              <a:t>https://www.3scale.net</a:t>
            </a:r>
            <a:r>
              <a:rPr lang="en-US" sz="1050" u="sng" dirty="0" smtClean="0"/>
              <a:t>/</a:t>
            </a: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48733" y="1192691"/>
            <a:ext cx="11511169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+mj-lt"/>
                <a:cs typeface="Cordia New" panose="020B0304020202020204" pitchFamily="34" charset="-34"/>
              </a:rPr>
              <a:t>3scale is the API management platform which has built-in features to help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build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a more successful API program, including access control, rate limits, payment gateway integration, and developer experience tools. 3scale makes it easy to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open, control, distribute and monetize APIs.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47936"/>
            <a:ext cx="11754134" cy="583829"/>
          </a:xfrm>
          <a:prstGeom prst="rect">
            <a:avLst/>
          </a:prstGeom>
          <a:noFill/>
          <a:effectLst/>
        </p:spPr>
        <p:txBody>
          <a:bodyPr wrap="square" tIns="36000" bIns="36000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Knowledge Nugget of the Day – </a:t>
            </a:r>
            <a:r>
              <a:rPr lang="en-US" sz="2800" b="1" dirty="0" smtClean="0">
                <a:ln/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3Scale API gateway</a:t>
            </a:r>
            <a:endParaRPr lang="en-US" sz="2800" b="1" dirty="0">
              <a:ln/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300" y="6510877"/>
            <a:ext cx="400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January, 2019 | Curator: Murugavel Ramamurthy (164016)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34" y="809471"/>
            <a:ext cx="1151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Modernization </a:t>
            </a:r>
            <a:r>
              <a:rPr lang="en-US" sz="2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&gt;&gt;</a:t>
            </a:r>
            <a:r>
              <a:rPr lang="en-US" sz="2000" b="1" dirty="0" smtClean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Software Defined and Managed Infrastructure</a:t>
            </a:r>
            <a:endParaRPr lang="en-US" b="1" dirty="0">
              <a:solidFill>
                <a:srgbClr val="C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18" y="1974310"/>
            <a:ext cx="4604385" cy="43057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0800000" flipV="1">
            <a:off x="5539251" y="1886053"/>
            <a:ext cx="6320650" cy="44781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 smtClean="0">
                <a:latin typeface="+mj-lt"/>
                <a:cs typeface="Cordia New" panose="020B0304020202020204" pitchFamily="34" charset="-34"/>
              </a:rPr>
              <a:t>Features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 smtClean="0">
                <a:latin typeface="+mj-lt"/>
                <a:cs typeface="Cordia New" panose="020B0304020202020204" pitchFamily="34" charset="-34"/>
              </a:rPr>
              <a:t>API traffic control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 : Helps in protecting backend API servers with strict traffic control on incoming and outgoing traffic. Multiple options available for traffic control – from open source gateways to a hosted cloud service, plugins, and CDN options.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 smtClean="0">
                <a:latin typeface="+mj-lt"/>
                <a:cs typeface="Cordia New" panose="020B0304020202020204" pitchFamily="34" charset="-34"/>
              </a:rPr>
              <a:t>Deployment </a:t>
            </a:r>
            <a:r>
              <a:rPr lang="en-US" sz="1500" b="1" dirty="0">
                <a:latin typeface="+mj-lt"/>
                <a:cs typeface="Cordia New" panose="020B0304020202020204" pitchFamily="34" charset="-34"/>
              </a:rPr>
              <a:t>overview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: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Multiple gateway deployment options like APICAST self-managed, Amazon API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Gateway are available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Access Control &amp; </a:t>
            </a:r>
            <a:r>
              <a:rPr lang="en-US" sz="1500" b="1" dirty="0" smtClean="0">
                <a:latin typeface="+mj-lt"/>
                <a:cs typeface="Cordia New" panose="020B0304020202020204" pitchFamily="34" charset="-34"/>
              </a:rPr>
              <a:t>Security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: Secures the API with Authentication patterns like </a:t>
            </a:r>
            <a:r>
              <a:rPr lang="en-US" sz="1500" dirty="0" err="1" smtClean="0">
                <a:latin typeface="+mj-lt"/>
                <a:cs typeface="Cordia New" panose="020B0304020202020204" pitchFamily="34" charset="-34"/>
              </a:rPr>
              <a:t>Oauth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. Also has access control features to restrict access to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specific endpoints. </a:t>
            </a:r>
            <a:endParaRPr lang="en-US" sz="1500" dirty="0" smtClean="0">
              <a:latin typeface="+mj-lt"/>
              <a:cs typeface="Cordia New" panose="020B0304020202020204" pitchFamily="34" charset="-34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 smtClean="0">
                <a:latin typeface="+mj-lt"/>
                <a:cs typeface="Cordia New" panose="020B0304020202020204" pitchFamily="34" charset="-34"/>
              </a:rPr>
              <a:t>Rate Limits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: Has application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plans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that allows to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set rate limits for API usage and control traffic flow for groups of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developers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Developer </a:t>
            </a:r>
            <a:r>
              <a:rPr lang="en-US" sz="1500" b="1" dirty="0" smtClean="0">
                <a:latin typeface="+mj-lt"/>
                <a:cs typeface="Cordia New" panose="020B0304020202020204" pitchFamily="34" charset="-34"/>
              </a:rPr>
              <a:t>portal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Active Docs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: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By adding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a Swagger-compliant specification to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API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,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the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interactive documentation is immediately available for developers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Analytics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: 3scale allows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us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to define the metrics and methods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for each endpoint that needs tracking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Monetization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: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Helps define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and set up pricing rules for application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plans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Dashboard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: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Provides insight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into API services, traffic, developer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engagement</a:t>
            </a:r>
            <a:endParaRPr lang="en-US" sz="1500" dirty="0">
              <a:latin typeface="+mj-lt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416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7716"/>
            <a:ext cx="11754134" cy="6175933"/>
          </a:xfrm>
          <a:prstGeom prst="roundRect">
            <a:avLst>
              <a:gd name="adj" fmla="val 1739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64937" y="6407825"/>
            <a:ext cx="379496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References :</a:t>
            </a:r>
            <a:r>
              <a:rPr lang="en-US" sz="1200" u="sng" dirty="0">
                <a:hlinkClick r:id="rId2"/>
              </a:rPr>
              <a:t> </a:t>
            </a:r>
            <a:r>
              <a:rPr lang="en-US" sz="1050" u="sng" dirty="0"/>
              <a:t>https://www.redhat.com/en/technologies/jboss-middleware/business-rules/</a:t>
            </a:r>
            <a:r>
              <a:rPr lang="en-US" sz="1050" dirty="0" smtClean="0"/>
              <a:t> 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48733" y="1192691"/>
            <a:ext cx="1151116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+mj-lt"/>
                <a:cs typeface="Cordia New" panose="020B0304020202020204" pitchFamily="34" charset="-34"/>
              </a:rPr>
              <a:t>Red Hat Decision Manager is a powerful, scalable, open source business rule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management solution. It provides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strong support for enterprise users in formulating and implementing business logic and developing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applications based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on the use of automated business decisions. Red Hat Decision </a:t>
            </a:r>
            <a:r>
              <a:rPr lang="en-US" sz="1500">
                <a:latin typeface="+mj-lt"/>
                <a:cs typeface="Cordia New" panose="020B0304020202020204" pitchFamily="34" charset="-34"/>
              </a:rPr>
              <a:t>Manager </a:t>
            </a:r>
            <a:r>
              <a:rPr lang="en-US" sz="1500" smtClean="0">
                <a:latin typeface="+mj-lt"/>
                <a:cs typeface="Cordia New" panose="020B0304020202020204" pitchFamily="34" charset="-34"/>
              </a:rPr>
              <a:t>fully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collaborates with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Red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Hat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OpenShift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 Container Platform to ensure that its applications can work seamlessly in any infrastructure environment, hybrid-cloud implementation.</a:t>
            </a:r>
            <a:endParaRPr lang="en-US" sz="1500" dirty="0" smtClean="0"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247936"/>
            <a:ext cx="11754134" cy="583829"/>
          </a:xfrm>
          <a:prstGeom prst="rect">
            <a:avLst/>
          </a:prstGeom>
          <a:noFill/>
          <a:effectLst/>
        </p:spPr>
        <p:txBody>
          <a:bodyPr wrap="square" tIns="36000" bIns="36000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/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Knowledge Nugget of the Day – </a:t>
            </a:r>
            <a:r>
              <a:rPr lang="en-US" sz="2800" b="1" dirty="0" err="1" smtClean="0">
                <a:ln/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RedHat</a:t>
            </a:r>
            <a:r>
              <a:rPr lang="en-US" sz="2800" b="1" dirty="0" smtClean="0">
                <a:ln/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800" b="1" dirty="0" err="1" smtClean="0">
                <a:ln/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DecisionManager</a:t>
            </a:r>
            <a:endParaRPr lang="en-US" sz="2800" b="1" dirty="0">
              <a:ln/>
              <a:solidFill>
                <a:srgbClr val="0070C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300" y="6510877"/>
            <a:ext cx="4000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January, 2019 </a:t>
            </a:r>
            <a:r>
              <a:rPr lang="en-US" sz="1050" dirty="0" smtClean="0"/>
              <a:t>| Curator: Murugavel Ramamurthy (164016)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34" y="809471"/>
            <a:ext cx="1151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Modernization </a:t>
            </a:r>
            <a:r>
              <a:rPr lang="en-US" sz="2000" b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&gt;&gt;</a:t>
            </a:r>
            <a:r>
              <a:rPr lang="en-US" sz="2000" b="1" dirty="0" smtClean="0">
                <a:solidFill>
                  <a:srgbClr val="00B0F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Webscale</a:t>
            </a:r>
            <a:r>
              <a:rPr lang="en-US" sz="2000" b="1" dirty="0">
                <a:solidFill>
                  <a:srgbClr val="C0000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IT Architecture</a:t>
            </a:r>
            <a:endParaRPr lang="en-US" b="1" dirty="0">
              <a:solidFill>
                <a:srgbClr val="C00000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3" name="TextBox 12"/>
          <p:cNvSpPr txBox="1"/>
          <p:nvPr/>
        </p:nvSpPr>
        <p:spPr>
          <a:xfrm rot="10800000" flipV="1">
            <a:off x="4921778" y="2271279"/>
            <a:ext cx="6703004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1500" b="1" dirty="0" smtClean="0">
                <a:latin typeface="+mj-lt"/>
                <a:cs typeface="Cordia New" panose="020B0304020202020204" pitchFamily="34" charset="-34"/>
              </a:rPr>
              <a:t>Features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 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Automate decision </a:t>
            </a:r>
            <a:r>
              <a:rPr lang="en-US" sz="1500" b="1" dirty="0">
                <a:latin typeface="+mj-lt"/>
                <a:cs typeface="Cordia New" panose="020B0304020202020204" pitchFamily="34" charset="-34"/>
              </a:rPr>
              <a:t>making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: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Has a highly scalable rules engine derived from the Drools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that helps in  evaluating business rules to draw conclusions from live data. CEP (Complex event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processing)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extensions from the Drools Fusion project add the ability to process time-based constraints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providing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real-time decision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making.</a:t>
            </a:r>
            <a:endParaRPr lang="en-US" sz="1500" dirty="0" smtClean="0">
              <a:latin typeface="+mj-lt"/>
              <a:cs typeface="Cordia New" panose="020B0304020202020204" pitchFamily="34" charset="-34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Optimize resources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: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Has inbuilt toolkit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designed to help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Java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developers construct applications that solve complex scheduling and resource optimization problems.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It uses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the BRMS rules engine to quickly find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solutions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to problems that are otherwise extremely difficult, time-consuming, and expensive to solve</a:t>
            </a:r>
            <a:endParaRPr lang="en-US" sz="1500" dirty="0" smtClean="0">
              <a:latin typeface="+mj-lt"/>
              <a:cs typeface="Cordia New" panose="020B0304020202020204" pitchFamily="34" charset="-34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Empower business analysts and IT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: supports a business-friendly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UI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for quick definition and simplified changes of sophisticated business knowledge for business applications governance.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Usage of  simple metaphors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such as decision tables, scorecards, and domain-specific languages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helps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IT and business users quickly create and change business rules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. </a:t>
            </a:r>
            <a:endParaRPr lang="en-US" sz="1500" dirty="0" smtClean="0">
              <a:latin typeface="+mj-lt"/>
              <a:cs typeface="Cordia New" panose="020B0304020202020204" pitchFamily="34" charset="-34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500" b="1" dirty="0">
                <a:latin typeface="+mj-lt"/>
                <a:cs typeface="Cordia New" panose="020B0304020202020204" pitchFamily="34" charset="-34"/>
              </a:rPr>
              <a:t>Optimized for cloud and containers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: Provides support 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for </a:t>
            </a:r>
            <a:r>
              <a:rPr lang="en-US" sz="1500" dirty="0" err="1">
                <a:latin typeface="+mj-lt"/>
                <a:cs typeface="Cordia New" panose="020B0304020202020204" pitchFamily="34" charset="-34"/>
              </a:rPr>
              <a:t>on-premise</a:t>
            </a:r>
            <a:r>
              <a:rPr lang="en-US" sz="1500" dirty="0">
                <a:latin typeface="+mj-lt"/>
                <a:cs typeface="Cordia New" panose="020B0304020202020204" pitchFamily="34" charset="-34"/>
              </a:rPr>
              <a:t>; virtual; or in private, public, and hybrid </a:t>
            </a:r>
            <a:r>
              <a:rPr lang="en-US" sz="1500" dirty="0" smtClean="0">
                <a:latin typeface="+mj-lt"/>
                <a:cs typeface="Cordia New" panose="020B0304020202020204" pitchFamily="34" charset="-34"/>
              </a:rPr>
              <a:t>clouds.</a:t>
            </a:r>
            <a:endParaRPr lang="en-US" sz="1500" dirty="0" smtClean="0">
              <a:latin typeface="+mj-lt"/>
              <a:cs typeface="Cordia New" panose="020B0304020202020204" pitchFamily="34" charset="-34"/>
            </a:endParaRPr>
          </a:p>
        </p:txBody>
      </p:sp>
      <p:pic>
        <p:nvPicPr>
          <p:cNvPr id="1026" name="Picture 2" descr="Red Hat Decision Manager ke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1" y="4340275"/>
            <a:ext cx="4304817" cy="192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pmworkshop.gitlab.io/rhdm/images/rhdm-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00" y="2190838"/>
            <a:ext cx="3705178" cy="21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7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730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Dinkar (Cognizant)</dc:creator>
  <cp:lastModifiedBy>Ramamurthy, Murugavel (Cognizant)</cp:lastModifiedBy>
  <cp:revision>90</cp:revision>
  <dcterms:created xsi:type="dcterms:W3CDTF">2018-01-05T17:30:29Z</dcterms:created>
  <dcterms:modified xsi:type="dcterms:W3CDTF">2019-01-29T10:18:47Z</dcterms:modified>
</cp:coreProperties>
</file>