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9"/>
  </p:notesMasterIdLst>
  <p:sldIdLst>
    <p:sldId id="256" r:id="rId2"/>
    <p:sldId id="263" r:id="rId3"/>
    <p:sldId id="289" r:id="rId4"/>
    <p:sldId id="290" r:id="rId5"/>
    <p:sldId id="291" r:id="rId6"/>
    <p:sldId id="292" r:id="rId7"/>
    <p:sldId id="286" r:id="rId8"/>
  </p:sldIdLst>
  <p:sldSz cx="9144000" cy="6858000" type="screen4x3"/>
  <p:notesSz cx="6858000" cy="9144000"/>
  <p:custDataLst>
    <p:tags r:id="rId11"/>
  </p:custDataLst>
  <p:defaultTextStyle>
    <a:defPPr>
      <a:defRPr lang="ko-KR"/>
    </a:defPPr>
    <a:lvl1pPr marL="0" algn="l" defTabSz="914032" rtl="0" eaLnBrk="1" latinLnBrk="1" hangingPunct="1">
      <a:defRPr sz="1800" kern="1200">
        <a:solidFill>
          <a:schemeClr val="tx1"/>
        </a:solidFill>
        <a:latin typeface="+mn-lt"/>
        <a:ea typeface="+mn-ea"/>
        <a:cs typeface="+mn-cs"/>
      </a:defRPr>
    </a:lvl1pPr>
    <a:lvl2pPr marL="457020" algn="l" defTabSz="914032" rtl="0" eaLnBrk="1" latinLnBrk="1" hangingPunct="1">
      <a:defRPr sz="1800" kern="1200">
        <a:solidFill>
          <a:schemeClr val="tx1"/>
        </a:solidFill>
        <a:latin typeface="+mn-lt"/>
        <a:ea typeface="+mn-ea"/>
        <a:cs typeface="+mn-cs"/>
      </a:defRPr>
    </a:lvl2pPr>
    <a:lvl3pPr marL="914032" algn="l" defTabSz="914032" rtl="0" eaLnBrk="1" latinLnBrk="1" hangingPunct="1">
      <a:defRPr sz="1800" kern="1200">
        <a:solidFill>
          <a:schemeClr val="tx1"/>
        </a:solidFill>
        <a:latin typeface="+mn-lt"/>
        <a:ea typeface="+mn-ea"/>
        <a:cs typeface="+mn-cs"/>
      </a:defRPr>
    </a:lvl3pPr>
    <a:lvl4pPr marL="1371052" algn="l" defTabSz="914032" rtl="0" eaLnBrk="1" latinLnBrk="1" hangingPunct="1">
      <a:defRPr sz="1800" kern="1200">
        <a:solidFill>
          <a:schemeClr val="tx1"/>
        </a:solidFill>
        <a:latin typeface="+mn-lt"/>
        <a:ea typeface="+mn-ea"/>
        <a:cs typeface="+mn-cs"/>
      </a:defRPr>
    </a:lvl4pPr>
    <a:lvl5pPr marL="1828068" algn="l" defTabSz="914032" rtl="0" eaLnBrk="1" latinLnBrk="1" hangingPunct="1">
      <a:defRPr sz="1800" kern="1200">
        <a:solidFill>
          <a:schemeClr val="tx1"/>
        </a:solidFill>
        <a:latin typeface="+mn-lt"/>
        <a:ea typeface="+mn-ea"/>
        <a:cs typeface="+mn-cs"/>
      </a:defRPr>
    </a:lvl5pPr>
    <a:lvl6pPr marL="2285088" algn="l" defTabSz="914032" rtl="0" eaLnBrk="1" latinLnBrk="1" hangingPunct="1">
      <a:defRPr sz="1800" kern="1200">
        <a:solidFill>
          <a:schemeClr val="tx1"/>
        </a:solidFill>
        <a:latin typeface="+mn-lt"/>
        <a:ea typeface="+mn-ea"/>
        <a:cs typeface="+mn-cs"/>
      </a:defRPr>
    </a:lvl6pPr>
    <a:lvl7pPr marL="2742100" algn="l" defTabSz="914032" rtl="0" eaLnBrk="1" latinLnBrk="1" hangingPunct="1">
      <a:defRPr sz="1800" kern="1200">
        <a:solidFill>
          <a:schemeClr val="tx1"/>
        </a:solidFill>
        <a:latin typeface="+mn-lt"/>
        <a:ea typeface="+mn-ea"/>
        <a:cs typeface="+mn-cs"/>
      </a:defRPr>
    </a:lvl7pPr>
    <a:lvl8pPr marL="3199120" algn="l" defTabSz="914032" rtl="0" eaLnBrk="1" latinLnBrk="1" hangingPunct="1">
      <a:defRPr sz="1800" kern="1200">
        <a:solidFill>
          <a:schemeClr val="tx1"/>
        </a:solidFill>
        <a:latin typeface="+mn-lt"/>
        <a:ea typeface="+mn-ea"/>
        <a:cs typeface="+mn-cs"/>
      </a:defRPr>
    </a:lvl8pPr>
    <a:lvl9pPr marL="3656138" algn="l" defTabSz="914032"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30AB6BE4-7DBD-444B-8EFC-A9802810A431}">
          <p14:sldIdLst>
            <p14:sldId id="256"/>
            <p14:sldId id="263"/>
            <p14:sldId id="289"/>
            <p14:sldId id="290"/>
            <p14:sldId id="291"/>
            <p14:sldId id="292"/>
            <p14:sldId id="286"/>
          </p14:sldIdLst>
        </p14:section>
        <p14:section name="제목 없는 구역" id="{C45AA902-E7A7-4EF6-9B64-CC68638D70DA}">
          <p14:sldIdLst/>
        </p14:section>
        <p14:section name="제목 없는 구역" id="{A8C9CCD2-792A-485C-8D15-E78BDAD0661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98"/>
    <a:srgbClr val="6DD9FF"/>
    <a:srgbClr val="00A5E3"/>
    <a:srgbClr val="8BE1FF"/>
    <a:srgbClr val="0C5CA4"/>
    <a:srgbClr val="09467D"/>
    <a:srgbClr val="087DB8"/>
    <a:srgbClr val="098ED1"/>
    <a:srgbClr val="0563D5"/>
    <a:srgbClr val="0067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32" autoAdjust="0"/>
    <p:restoredTop sz="98727" autoAdjust="0"/>
  </p:normalViewPr>
  <p:slideViewPr>
    <p:cSldViewPr>
      <p:cViewPr>
        <p:scale>
          <a:sx n="90" d="100"/>
          <a:sy n="90" d="100"/>
        </p:scale>
        <p:origin x="-4328" y="-2168"/>
      </p:cViewPr>
      <p:guideLst>
        <p:guide orient="horz" pos="4020"/>
        <p:guide pos="158"/>
      </p:guideLst>
    </p:cSldViewPr>
  </p:slideViewPr>
  <p:outlineViewPr>
    <p:cViewPr>
      <p:scale>
        <a:sx n="33" d="100"/>
        <a:sy n="33" d="100"/>
      </p:scale>
      <p:origin x="0" y="0"/>
    </p:cViewPr>
  </p:outlin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ags" Target="tags/tag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2948AF-D334-4855-90D1-BB7050D538A1}" type="datetimeFigureOut">
              <a:rPr lang="ko-KR" altLang="en-US" smtClean="0"/>
              <a:pPr/>
              <a:t>15/05/2012</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F5A0B5-70EA-4E22-834C-CD5B3A5C624D}" type="slidenum">
              <a:rPr lang="ko-KR" altLang="en-US" smtClean="0"/>
              <a:pPr/>
              <a:t>‹#›</a:t>
            </a:fld>
            <a:endParaRPr lang="ko-KR" altLang="en-US"/>
          </a:p>
        </p:txBody>
      </p:sp>
    </p:spTree>
    <p:extLst>
      <p:ext uri="{BB962C8B-B14F-4D97-AF65-F5344CB8AC3E}">
        <p14:creationId xmlns:p14="http://schemas.microsoft.com/office/powerpoint/2010/main" val="2658141361"/>
      </p:ext>
    </p:extLst>
  </p:cSld>
  <p:clrMap bg1="lt1" tx1="dk1" bg2="lt2" tx2="dk2" accent1="accent1" accent2="accent2" accent3="accent3" accent4="accent4" accent5="accent5" accent6="accent6" hlink="hlink" folHlink="folHlink"/>
  <p:notesStyle>
    <a:lvl1pPr marL="0" algn="l" defTabSz="914032" rtl="0" eaLnBrk="1" latinLnBrk="1" hangingPunct="1">
      <a:defRPr sz="1200" kern="1200">
        <a:solidFill>
          <a:schemeClr val="tx1"/>
        </a:solidFill>
        <a:latin typeface="+mn-lt"/>
        <a:ea typeface="+mn-ea"/>
        <a:cs typeface="+mn-cs"/>
      </a:defRPr>
    </a:lvl1pPr>
    <a:lvl2pPr marL="457020" algn="l" defTabSz="914032" rtl="0" eaLnBrk="1" latinLnBrk="1" hangingPunct="1">
      <a:defRPr sz="1200" kern="1200">
        <a:solidFill>
          <a:schemeClr val="tx1"/>
        </a:solidFill>
        <a:latin typeface="+mn-lt"/>
        <a:ea typeface="+mn-ea"/>
        <a:cs typeface="+mn-cs"/>
      </a:defRPr>
    </a:lvl2pPr>
    <a:lvl3pPr marL="914032" algn="l" defTabSz="914032" rtl="0" eaLnBrk="1" latinLnBrk="1" hangingPunct="1">
      <a:defRPr sz="1200" kern="1200">
        <a:solidFill>
          <a:schemeClr val="tx1"/>
        </a:solidFill>
        <a:latin typeface="+mn-lt"/>
        <a:ea typeface="+mn-ea"/>
        <a:cs typeface="+mn-cs"/>
      </a:defRPr>
    </a:lvl3pPr>
    <a:lvl4pPr marL="1371052" algn="l" defTabSz="914032" rtl="0" eaLnBrk="1" latinLnBrk="1" hangingPunct="1">
      <a:defRPr sz="1200" kern="1200">
        <a:solidFill>
          <a:schemeClr val="tx1"/>
        </a:solidFill>
        <a:latin typeface="+mn-lt"/>
        <a:ea typeface="+mn-ea"/>
        <a:cs typeface="+mn-cs"/>
      </a:defRPr>
    </a:lvl4pPr>
    <a:lvl5pPr marL="1828068" algn="l" defTabSz="914032" rtl="0" eaLnBrk="1" latinLnBrk="1" hangingPunct="1">
      <a:defRPr sz="1200" kern="1200">
        <a:solidFill>
          <a:schemeClr val="tx1"/>
        </a:solidFill>
        <a:latin typeface="+mn-lt"/>
        <a:ea typeface="+mn-ea"/>
        <a:cs typeface="+mn-cs"/>
      </a:defRPr>
    </a:lvl5pPr>
    <a:lvl6pPr marL="2285088" algn="l" defTabSz="914032" rtl="0" eaLnBrk="1" latinLnBrk="1" hangingPunct="1">
      <a:defRPr sz="1200" kern="1200">
        <a:solidFill>
          <a:schemeClr val="tx1"/>
        </a:solidFill>
        <a:latin typeface="+mn-lt"/>
        <a:ea typeface="+mn-ea"/>
        <a:cs typeface="+mn-cs"/>
      </a:defRPr>
    </a:lvl6pPr>
    <a:lvl7pPr marL="2742100" algn="l" defTabSz="914032" rtl="0" eaLnBrk="1" latinLnBrk="1" hangingPunct="1">
      <a:defRPr sz="1200" kern="1200">
        <a:solidFill>
          <a:schemeClr val="tx1"/>
        </a:solidFill>
        <a:latin typeface="+mn-lt"/>
        <a:ea typeface="+mn-ea"/>
        <a:cs typeface="+mn-cs"/>
      </a:defRPr>
    </a:lvl7pPr>
    <a:lvl8pPr marL="3199120" algn="l" defTabSz="914032" rtl="0" eaLnBrk="1" latinLnBrk="1" hangingPunct="1">
      <a:defRPr sz="1200" kern="1200">
        <a:solidFill>
          <a:schemeClr val="tx1"/>
        </a:solidFill>
        <a:latin typeface="+mn-lt"/>
        <a:ea typeface="+mn-ea"/>
        <a:cs typeface="+mn-cs"/>
      </a:defRPr>
    </a:lvl8pPr>
    <a:lvl9pPr marL="3656138" algn="l" defTabSz="914032"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B1348978-FE51-4C50-B7AC-D060D2704F30}" type="slidenum">
              <a:rPr lang="ko-KR" altLang="en-US" smtClean="0"/>
              <a:pPr/>
              <a:t>2</a:t>
            </a:fld>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B1348978-FE51-4C50-B7AC-D060D2704F30}" type="slidenum">
              <a:rPr lang="ko-KR" altLang="en-US" smtClean="0"/>
              <a:pPr/>
              <a:t>3</a:t>
            </a:fld>
            <a:endParaRPr lang="ko-K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B1348978-FE51-4C50-B7AC-D060D2704F30}" type="slidenum">
              <a:rPr lang="ko-KR" altLang="en-US" smtClean="0"/>
              <a:pPr/>
              <a:t>4</a:t>
            </a:fld>
            <a:endParaRPr lang="ko-K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B1348978-FE51-4C50-B7AC-D060D2704F30}" type="slidenum">
              <a:rPr lang="ko-KR" altLang="en-US" smtClean="0"/>
              <a:pPr/>
              <a:t>5</a:t>
            </a:fld>
            <a:endParaRPr lang="ko-KR"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B1348978-FE51-4C50-B7AC-D060D2704F30}" type="slidenum">
              <a:rPr lang="ko-KR" altLang="en-US" smtClean="0"/>
              <a:pPr/>
              <a:t>6</a:t>
            </a:fld>
            <a:endParaRPr lang="ko-KR"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This is all I have today</a:t>
            </a:r>
            <a:r>
              <a:rPr lang="en-US" altLang="ko-KR" baseline="0" dirty="0" smtClean="0"/>
              <a:t>. </a:t>
            </a:r>
          </a:p>
          <a:p>
            <a:endParaRPr lang="en-US" altLang="ko-KR" baseline="0" dirty="0" smtClean="0"/>
          </a:p>
          <a:p>
            <a:r>
              <a:rPr lang="en-US" altLang="ko-KR" dirty="0" smtClean="0"/>
              <a:t>Samsung Apps cannot guarantee you that we</a:t>
            </a:r>
            <a:r>
              <a:rPr lang="en-US" altLang="ko-KR" baseline="0" dirty="0" smtClean="0"/>
              <a:t> will help you to become suddenly profitable, </a:t>
            </a:r>
            <a:r>
              <a:rPr lang="en-US" altLang="ko-KR" b="1" baseline="0" dirty="0" smtClean="0"/>
              <a:t>but we can guarantee you that we will support you to make you to be a global player with our marketing support. </a:t>
            </a:r>
          </a:p>
          <a:p>
            <a:endParaRPr lang="en-US" altLang="ko-KR" b="1" baseline="0" dirty="0" smtClean="0"/>
          </a:p>
          <a:p>
            <a:r>
              <a:rPr lang="en-US" altLang="ko-KR" b="1" baseline="0" dirty="0" smtClean="0"/>
              <a:t>Samsung Apps is of a new gateway to the globe and </a:t>
            </a:r>
            <a:r>
              <a:rPr lang="en-US" altLang="ko-KR" b="0" baseline="0" dirty="0" smtClean="0"/>
              <a:t>w</a:t>
            </a:r>
            <a:r>
              <a:rPr lang="en-US" altLang="ko-KR" baseline="0" dirty="0" smtClean="0"/>
              <a:t>e want to build up the long-term relationship with sellers, so we promise that once developers decide to be Samsung Apps sellers, </a:t>
            </a:r>
            <a:r>
              <a:rPr lang="en-US" altLang="ko-KR" baseline="0" smtClean="0"/>
              <a:t>we will do </a:t>
            </a:r>
            <a:r>
              <a:rPr lang="en-US" altLang="ko-KR" baseline="0" dirty="0" smtClean="0"/>
              <a:t>our best to brighten our sellers! </a:t>
            </a:r>
            <a:r>
              <a:rPr lang="en-US" altLang="ko-KR" dirty="0" smtClean="0"/>
              <a:t>Yes,</a:t>
            </a:r>
            <a:r>
              <a:rPr lang="en-US" altLang="ko-KR" baseline="0" dirty="0" smtClean="0"/>
              <a:t> We Can!!! </a:t>
            </a:r>
          </a:p>
          <a:p>
            <a:endParaRPr lang="en-US" altLang="ko-KR" baseline="0" dirty="0" smtClean="0"/>
          </a:p>
          <a:p>
            <a:r>
              <a:rPr lang="en-US" altLang="ko-KR" baseline="0" dirty="0" smtClean="0"/>
              <a:t>Thank you.</a:t>
            </a:r>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F0F5A0B5-70EA-4E22-834C-CD5B3A5C624D}" type="slidenum">
              <a:rPr lang="ko-KR" altLang="en-US" smtClean="0">
                <a:solidFill>
                  <a:prstClr val="black"/>
                </a:solidFill>
              </a:rPr>
              <a:pPr/>
              <a:t>7</a:t>
            </a:fld>
            <a:endParaRPr lang="ko-KR"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표지">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a:prstGeom prst="rect">
            <a:avLst/>
          </a:prstGeo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356B7594-4ABB-4C91-8C2D-A18CF37019E6}"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챕터">
    <p:spTree>
      <p:nvGrpSpPr>
        <p:cNvPr id="1" name=""/>
        <p:cNvGrpSpPr/>
        <p:nvPr/>
      </p:nvGrpSpPr>
      <p:grpSpPr>
        <a:xfrm>
          <a:off x="0" y="0"/>
          <a:ext cx="0" cy="0"/>
          <a:chOff x="0" y="0"/>
          <a:chExt cx="0" cy="0"/>
        </a:xfrm>
      </p:grpSpPr>
      <p:sp>
        <p:nvSpPr>
          <p:cNvPr id="3" name="직사각형 2"/>
          <p:cNvSpPr/>
          <p:nvPr userDrawn="1"/>
        </p:nvSpPr>
        <p:spPr>
          <a:xfrm>
            <a:off x="0" y="-27380"/>
            <a:ext cx="9144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4" rIns="91404" bIns="45704" rtlCol="0" anchor="ctr"/>
          <a:lstStyle/>
          <a:p>
            <a:pPr algn="ctr"/>
            <a:endParaRPr lang="ko-KR" altLang="en-US">
              <a:solidFill>
                <a:schemeClr val="tx2"/>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 descr="C:\Users\User\Desktop\제목 없음-3 사본.PNG"/>
          <p:cNvPicPr>
            <a:picLocks noChangeAspect="1" noChangeArrowheads="1"/>
          </p:cNvPicPr>
          <p:nvPr userDrawn="1"/>
        </p:nvPicPr>
        <p:blipFill>
          <a:blip r:embed="rId5" cstate="screen">
            <a:extLst>
              <a:ext uri="{28A0092B-C50C-407E-A947-70E740481C1C}">
                <a14:useLocalDpi xmlns:a14="http://schemas.microsoft.com/office/drawing/2010/main"/>
              </a:ext>
            </a:extLst>
          </a:blip>
          <a:srcRect/>
          <a:stretch>
            <a:fillRect/>
          </a:stretch>
        </p:blipFill>
        <p:spPr bwMode="auto">
          <a:xfrm>
            <a:off x="8257099" y="6487715"/>
            <a:ext cx="697550" cy="2813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250825" y="6542777"/>
            <a:ext cx="4835624" cy="321986"/>
          </a:xfrm>
          <a:prstGeom prst="rect">
            <a:avLst/>
          </a:prstGeom>
          <a:noFill/>
        </p:spPr>
        <p:txBody>
          <a:bodyPr wrap="square" lIns="0" tIns="0" rIns="0" bIns="0" rtlCol="0">
            <a:noAutofit/>
          </a:bodyPr>
          <a:lstStyle/>
          <a:p>
            <a:pPr marL="220575" indent="-220575">
              <a:lnSpc>
                <a:spcPct val="120000"/>
              </a:lnSpc>
            </a:pPr>
            <a:r>
              <a:rPr lang="en-US" altLang="ko-KR" sz="900" dirty="0">
                <a:solidFill>
                  <a:prstClr val="white">
                    <a:lumMod val="65000"/>
                  </a:prstClr>
                </a:solidFill>
                <a:latin typeface="Samsung Imagination Modern" pitchFamily="50" charset="0"/>
                <a:ea typeface="나눔고딕" pitchFamily="50" charset="-127"/>
              </a:rPr>
              <a:t>Copyright © 1995-2012 SAMSUNG All rights reserved</a:t>
            </a:r>
          </a:p>
        </p:txBody>
      </p:sp>
      <p:sp>
        <p:nvSpPr>
          <p:cNvPr id="9" name="제목 개체 틀 8"/>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Tree>
  </p:cSld>
  <p:clrMap bg1="lt1" tx1="dk1" bg2="lt2" tx2="dk2" accent1="accent1" accent2="accent2" accent3="accent3" accent4="accent4" accent5="accent5" accent6="accent6" hlink="hlink" folHlink="folHlink"/>
  <p:sldLayoutIdLst>
    <p:sldLayoutId id="2147483661" r:id="rId1"/>
    <p:sldLayoutId id="2147483739" r:id="rId2"/>
    <p:sldLayoutId id="2147483741" r:id="rId3"/>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ctr" defTabSz="914032" rtl="0" eaLnBrk="1" latinLnBrk="1" hangingPunct="1">
        <a:spcBef>
          <a:spcPct val="0"/>
        </a:spcBef>
        <a:buNone/>
        <a:defRPr sz="4400" kern="1200">
          <a:solidFill>
            <a:schemeClr val="tx1"/>
          </a:solidFill>
          <a:latin typeface="+mj-lt"/>
          <a:ea typeface="+mj-ea"/>
          <a:cs typeface="+mj-cs"/>
        </a:defRPr>
      </a:lvl1pPr>
    </p:titleStyle>
    <p:bodyStyle>
      <a:lvl1pPr marL="342760" indent="-342760" algn="l" defTabSz="914032"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650" indent="-285638" algn="l" defTabSz="914032"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2540" indent="-228508" algn="l" defTabSz="914032"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599560" indent="-228508" algn="l" defTabSz="914032"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6579" indent="-228508" algn="l" defTabSz="914032"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3592" indent="-228508" algn="l" defTabSz="914032"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0612" indent="-228508" algn="l" defTabSz="914032"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7628" indent="-228508" algn="l" defTabSz="914032"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4648" indent="-228508" algn="l" defTabSz="914032"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032" rtl="0" eaLnBrk="1" latinLnBrk="1" hangingPunct="1">
        <a:defRPr sz="1800" kern="1200">
          <a:solidFill>
            <a:schemeClr val="tx1"/>
          </a:solidFill>
          <a:latin typeface="+mn-lt"/>
          <a:ea typeface="+mn-ea"/>
          <a:cs typeface="+mn-cs"/>
        </a:defRPr>
      </a:lvl1pPr>
      <a:lvl2pPr marL="457020" algn="l" defTabSz="914032" rtl="0" eaLnBrk="1" latinLnBrk="1" hangingPunct="1">
        <a:defRPr sz="1800" kern="1200">
          <a:solidFill>
            <a:schemeClr val="tx1"/>
          </a:solidFill>
          <a:latin typeface="+mn-lt"/>
          <a:ea typeface="+mn-ea"/>
          <a:cs typeface="+mn-cs"/>
        </a:defRPr>
      </a:lvl2pPr>
      <a:lvl3pPr marL="914032" algn="l" defTabSz="914032" rtl="0" eaLnBrk="1" latinLnBrk="1" hangingPunct="1">
        <a:defRPr sz="1800" kern="1200">
          <a:solidFill>
            <a:schemeClr val="tx1"/>
          </a:solidFill>
          <a:latin typeface="+mn-lt"/>
          <a:ea typeface="+mn-ea"/>
          <a:cs typeface="+mn-cs"/>
        </a:defRPr>
      </a:lvl3pPr>
      <a:lvl4pPr marL="1371052" algn="l" defTabSz="914032" rtl="0" eaLnBrk="1" latinLnBrk="1" hangingPunct="1">
        <a:defRPr sz="1800" kern="1200">
          <a:solidFill>
            <a:schemeClr val="tx1"/>
          </a:solidFill>
          <a:latin typeface="+mn-lt"/>
          <a:ea typeface="+mn-ea"/>
          <a:cs typeface="+mn-cs"/>
        </a:defRPr>
      </a:lvl4pPr>
      <a:lvl5pPr marL="1828068" algn="l" defTabSz="914032" rtl="0" eaLnBrk="1" latinLnBrk="1" hangingPunct="1">
        <a:defRPr sz="1800" kern="1200">
          <a:solidFill>
            <a:schemeClr val="tx1"/>
          </a:solidFill>
          <a:latin typeface="+mn-lt"/>
          <a:ea typeface="+mn-ea"/>
          <a:cs typeface="+mn-cs"/>
        </a:defRPr>
      </a:lvl5pPr>
      <a:lvl6pPr marL="2285088" algn="l" defTabSz="914032" rtl="0" eaLnBrk="1" latinLnBrk="1" hangingPunct="1">
        <a:defRPr sz="1800" kern="1200">
          <a:solidFill>
            <a:schemeClr val="tx1"/>
          </a:solidFill>
          <a:latin typeface="+mn-lt"/>
          <a:ea typeface="+mn-ea"/>
          <a:cs typeface="+mn-cs"/>
        </a:defRPr>
      </a:lvl6pPr>
      <a:lvl7pPr marL="2742100" algn="l" defTabSz="914032" rtl="0" eaLnBrk="1" latinLnBrk="1" hangingPunct="1">
        <a:defRPr sz="1800" kern="1200">
          <a:solidFill>
            <a:schemeClr val="tx1"/>
          </a:solidFill>
          <a:latin typeface="+mn-lt"/>
          <a:ea typeface="+mn-ea"/>
          <a:cs typeface="+mn-cs"/>
        </a:defRPr>
      </a:lvl7pPr>
      <a:lvl8pPr marL="3199120" algn="l" defTabSz="914032" rtl="0" eaLnBrk="1" latinLnBrk="1" hangingPunct="1">
        <a:defRPr sz="1800" kern="1200">
          <a:solidFill>
            <a:schemeClr val="tx1"/>
          </a:solidFill>
          <a:latin typeface="+mn-lt"/>
          <a:ea typeface="+mn-ea"/>
          <a:cs typeface="+mn-cs"/>
        </a:defRPr>
      </a:lvl8pPr>
      <a:lvl9pPr marL="3656138" algn="l" defTabSz="914032"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g"/><Relationship Id="rId5" Type="http://schemas.openxmlformats.org/officeDocument/2006/relationships/image" Target="../media/image7.jpg"/><Relationship Id="rId6" Type="http://schemas.openxmlformats.org/officeDocument/2006/relationships/image" Target="../media/image8.jpg"/><Relationship Id="rId7" Type="http://schemas.openxmlformats.org/officeDocument/2006/relationships/image" Target="../media/image9.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0\Desktop\그림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913" y="0"/>
            <a:ext cx="9332913" cy="6918325"/>
          </a:xfrm>
          <a:prstGeom prst="rect">
            <a:avLst/>
          </a:prstGeom>
          <a:noFill/>
          <a:extLst>
            <a:ext uri="{909E8E84-426E-40dd-AFC4-6F175D3DCCD1}">
              <a14:hiddenFill xmlns:a14="http://schemas.microsoft.com/office/drawing/2010/main">
                <a:solidFill>
                  <a:srgbClr val="FFFFFF"/>
                </a:solidFill>
              </a14:hiddenFill>
            </a:ext>
          </a:extLst>
        </p:spPr>
      </p:pic>
      <p:sp>
        <p:nvSpPr>
          <p:cNvPr id="43" name="직사각형 42"/>
          <p:cNvSpPr/>
          <p:nvPr/>
        </p:nvSpPr>
        <p:spPr>
          <a:xfrm>
            <a:off x="4032448" y="4653136"/>
            <a:ext cx="4320480" cy="261610"/>
          </a:xfrm>
          <a:prstGeom prst="rect">
            <a:avLst/>
          </a:prstGeom>
        </p:spPr>
        <p:txBody>
          <a:bodyPr wrap="square">
            <a:spAutoFit/>
          </a:bodyPr>
          <a:lstStyle/>
          <a:p>
            <a:r>
              <a:rPr lang="en-US" altLang="ko-KR" sz="1100" dirty="0" err="1" smtClean="0">
                <a:solidFill>
                  <a:schemeClr val="tx1">
                    <a:lumMod val="50000"/>
                    <a:lumOff val="50000"/>
                  </a:schemeClr>
                </a:solidFill>
                <a:latin typeface="+mn-ea"/>
              </a:rPr>
              <a:t>com.bees</a:t>
            </a:r>
            <a:endParaRPr lang="en-US" altLang="ko-KR" sz="1100" dirty="0" smtClean="0">
              <a:solidFill>
                <a:schemeClr val="tx1">
                  <a:lumMod val="50000"/>
                  <a:lumOff val="50000"/>
                </a:schemeClr>
              </a:solidFill>
              <a:latin typeface="+mn-ea"/>
            </a:endParaRPr>
          </a:p>
        </p:txBody>
      </p:sp>
      <p:sp>
        <p:nvSpPr>
          <p:cNvPr id="44" name="직사각형 43"/>
          <p:cNvSpPr/>
          <p:nvPr/>
        </p:nvSpPr>
        <p:spPr>
          <a:xfrm>
            <a:off x="4032448" y="5229200"/>
            <a:ext cx="4572000" cy="261610"/>
          </a:xfrm>
          <a:prstGeom prst="rect">
            <a:avLst/>
          </a:prstGeom>
        </p:spPr>
        <p:txBody>
          <a:bodyPr>
            <a:spAutoFit/>
          </a:bodyPr>
          <a:lstStyle/>
          <a:p>
            <a:r>
              <a:rPr lang="en-US" altLang="ko-KR" sz="1100" dirty="0" err="1" smtClean="0">
                <a:solidFill>
                  <a:schemeClr val="tx1">
                    <a:lumMod val="50000"/>
                    <a:lumOff val="50000"/>
                  </a:schemeClr>
                </a:solidFill>
                <a:latin typeface="+mn-ea"/>
              </a:rPr>
              <a:t>m.bhantooa@btinternet.com</a:t>
            </a:r>
            <a:endParaRPr lang="ko-KR" altLang="en-US" sz="1100" dirty="0">
              <a:solidFill>
                <a:schemeClr val="tx1">
                  <a:lumMod val="50000"/>
                  <a:lumOff val="50000"/>
                </a:schemeClr>
              </a:solidFill>
              <a:latin typeface="+mn-ea"/>
            </a:endParaRPr>
          </a:p>
        </p:txBody>
      </p:sp>
      <p:sp>
        <p:nvSpPr>
          <p:cNvPr id="45" name="직사각형 44"/>
          <p:cNvSpPr/>
          <p:nvPr/>
        </p:nvSpPr>
        <p:spPr>
          <a:xfrm>
            <a:off x="4032448" y="5759678"/>
            <a:ext cx="4572000" cy="261610"/>
          </a:xfrm>
          <a:prstGeom prst="rect">
            <a:avLst/>
          </a:prstGeom>
        </p:spPr>
        <p:txBody>
          <a:bodyPr>
            <a:spAutoFit/>
          </a:bodyPr>
          <a:lstStyle/>
          <a:p>
            <a:r>
              <a:rPr lang="en-US" altLang="ko-KR" sz="1100" dirty="0" smtClean="0">
                <a:solidFill>
                  <a:schemeClr val="tx1">
                    <a:lumMod val="50000"/>
                    <a:lumOff val="50000"/>
                  </a:schemeClr>
                </a:solidFill>
                <a:latin typeface="+mn-ea"/>
              </a:rPr>
              <a:t>Destiny Technologies</a:t>
            </a:r>
            <a:endParaRPr lang="ko-KR" altLang="en-US" sz="1100" dirty="0">
              <a:solidFill>
                <a:schemeClr val="tx1">
                  <a:lumMod val="50000"/>
                  <a:lumOff val="50000"/>
                </a:schemeClr>
              </a:solidFill>
              <a:latin typeface="+mn-ea"/>
            </a:endParaRPr>
          </a:p>
        </p:txBody>
      </p:sp>
      <p:sp>
        <p:nvSpPr>
          <p:cNvPr id="46" name="직사각형 45"/>
          <p:cNvSpPr/>
          <p:nvPr/>
        </p:nvSpPr>
        <p:spPr>
          <a:xfrm>
            <a:off x="4042165" y="4077072"/>
            <a:ext cx="4320480" cy="430887"/>
          </a:xfrm>
          <a:prstGeom prst="rect">
            <a:avLst/>
          </a:prstGeom>
        </p:spPr>
        <p:txBody>
          <a:bodyPr wrap="square">
            <a:spAutoFit/>
          </a:bodyPr>
          <a:lstStyle/>
          <a:p>
            <a:r>
              <a:rPr lang="en-US" altLang="ko-KR" sz="1100" dirty="0" smtClean="0">
                <a:solidFill>
                  <a:schemeClr val="tx1">
                    <a:lumMod val="50000"/>
                    <a:lumOff val="50000"/>
                  </a:schemeClr>
                </a:solidFill>
                <a:latin typeface="+mn-ea"/>
              </a:rPr>
              <a:t>Bees</a:t>
            </a:r>
          </a:p>
          <a:p>
            <a:endParaRPr lang="ko-KR" altLang="en-US" sz="1100" dirty="0">
              <a:solidFill>
                <a:schemeClr val="tx1">
                  <a:lumMod val="50000"/>
                  <a:lumOff val="50000"/>
                </a:schemeClr>
              </a:solidFill>
              <a:latin typeface="+mn-ea"/>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0\Desktop\그림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67813" cy="6418263"/>
          </a:xfrm>
          <a:prstGeom prst="rect">
            <a:avLst/>
          </a:prstGeom>
          <a:noFill/>
          <a:extLst>
            <a:ext uri="{909E8E84-426E-40dd-AFC4-6F175D3DCCD1}">
              <a14:hiddenFill xmlns:a14="http://schemas.microsoft.com/office/drawing/2010/main">
                <a:solidFill>
                  <a:srgbClr val="FFFFFF"/>
                </a:solidFill>
              </a14:hiddenFill>
            </a:ext>
          </a:extLst>
        </p:spPr>
      </p:pic>
      <p:sp>
        <p:nvSpPr>
          <p:cNvPr id="46" name="직사각형 45"/>
          <p:cNvSpPr/>
          <p:nvPr/>
        </p:nvSpPr>
        <p:spPr>
          <a:xfrm>
            <a:off x="3851920" y="1799238"/>
            <a:ext cx="4320480" cy="261610"/>
          </a:xfrm>
          <a:prstGeom prst="rect">
            <a:avLst/>
          </a:prstGeom>
        </p:spPr>
        <p:txBody>
          <a:bodyPr wrap="square">
            <a:spAutoFit/>
          </a:bodyPr>
          <a:lstStyle/>
          <a:p>
            <a:r>
              <a:rPr lang="en-US" altLang="ko-KR" sz="1100" dirty="0" err="1" smtClean="0">
                <a:solidFill>
                  <a:schemeClr val="tx1">
                    <a:lumMod val="50000"/>
                    <a:lumOff val="50000"/>
                  </a:schemeClr>
                </a:solidFill>
                <a:latin typeface="+mn-ea"/>
              </a:rPr>
              <a:t>com.bees</a:t>
            </a:r>
            <a:endParaRPr lang="en-US" altLang="ko-KR" sz="1100" dirty="0" smtClean="0">
              <a:solidFill>
                <a:schemeClr val="tx1">
                  <a:lumMod val="50000"/>
                  <a:lumOff val="50000"/>
                </a:schemeClr>
              </a:solidFill>
              <a:latin typeface="+mn-ea"/>
            </a:endParaRPr>
          </a:p>
        </p:txBody>
      </p:sp>
      <p:sp>
        <p:nvSpPr>
          <p:cNvPr id="47" name="직사각형 46"/>
          <p:cNvSpPr/>
          <p:nvPr/>
        </p:nvSpPr>
        <p:spPr>
          <a:xfrm>
            <a:off x="3851920" y="2348880"/>
            <a:ext cx="4572000" cy="261610"/>
          </a:xfrm>
          <a:prstGeom prst="rect">
            <a:avLst/>
          </a:prstGeom>
        </p:spPr>
        <p:txBody>
          <a:bodyPr>
            <a:spAutoFit/>
          </a:bodyPr>
          <a:lstStyle/>
          <a:p>
            <a:r>
              <a:rPr lang="en-US" altLang="ko-KR" sz="1100" dirty="0" err="1" smtClean="0">
                <a:solidFill>
                  <a:schemeClr val="tx1">
                    <a:lumMod val="50000"/>
                    <a:lumOff val="50000"/>
                  </a:schemeClr>
                </a:solidFill>
                <a:latin typeface="+mn-ea"/>
              </a:rPr>
              <a:t>m.bhantooa@btinternet.com</a:t>
            </a:r>
            <a:endParaRPr lang="ko-KR" altLang="en-US" sz="1100" dirty="0">
              <a:solidFill>
                <a:schemeClr val="tx1">
                  <a:lumMod val="50000"/>
                  <a:lumOff val="50000"/>
                </a:schemeClr>
              </a:solidFill>
              <a:latin typeface="+mn-ea"/>
            </a:endParaRPr>
          </a:p>
        </p:txBody>
      </p:sp>
      <p:sp>
        <p:nvSpPr>
          <p:cNvPr id="48" name="직사각형 47"/>
          <p:cNvSpPr/>
          <p:nvPr/>
        </p:nvSpPr>
        <p:spPr>
          <a:xfrm>
            <a:off x="3851920" y="2924944"/>
            <a:ext cx="4572000" cy="261610"/>
          </a:xfrm>
          <a:prstGeom prst="rect">
            <a:avLst/>
          </a:prstGeom>
        </p:spPr>
        <p:txBody>
          <a:bodyPr>
            <a:spAutoFit/>
          </a:bodyPr>
          <a:lstStyle/>
          <a:p>
            <a:r>
              <a:rPr lang="en-US" altLang="ko-KR" sz="1100" dirty="0" smtClean="0">
                <a:solidFill>
                  <a:schemeClr val="tx1">
                    <a:lumMod val="50000"/>
                    <a:lumOff val="50000"/>
                  </a:schemeClr>
                </a:solidFill>
                <a:latin typeface="+mn-ea"/>
              </a:rPr>
              <a:t>Destiny Technologies</a:t>
            </a:r>
            <a:endParaRPr lang="ko-KR" altLang="en-US" sz="1100" dirty="0">
              <a:solidFill>
                <a:schemeClr val="tx1">
                  <a:lumMod val="50000"/>
                  <a:lumOff val="50000"/>
                </a:schemeClr>
              </a:solidFill>
              <a:latin typeface="+mn-ea"/>
            </a:endParaRPr>
          </a:p>
        </p:txBody>
      </p:sp>
      <p:sp>
        <p:nvSpPr>
          <p:cNvPr id="49" name="직사각형 48"/>
          <p:cNvSpPr/>
          <p:nvPr/>
        </p:nvSpPr>
        <p:spPr>
          <a:xfrm>
            <a:off x="3861637" y="1209382"/>
            <a:ext cx="4320480" cy="261610"/>
          </a:xfrm>
          <a:prstGeom prst="rect">
            <a:avLst/>
          </a:prstGeom>
        </p:spPr>
        <p:txBody>
          <a:bodyPr wrap="square">
            <a:spAutoFit/>
          </a:bodyPr>
          <a:lstStyle/>
          <a:p>
            <a:r>
              <a:rPr lang="en-US" altLang="ko-KR" sz="1100" dirty="0" smtClean="0">
                <a:solidFill>
                  <a:schemeClr val="tx1">
                    <a:lumMod val="50000"/>
                    <a:lumOff val="50000"/>
                  </a:schemeClr>
                </a:solidFill>
                <a:latin typeface="+mn-ea"/>
              </a:rPr>
              <a:t>Be</a:t>
            </a:r>
            <a:r>
              <a:rPr lang="en-US" altLang="ko-KR" sz="1100" dirty="0" smtClean="0">
                <a:solidFill>
                  <a:schemeClr val="tx1">
                    <a:lumMod val="50000"/>
                    <a:lumOff val="50000"/>
                  </a:schemeClr>
                </a:solidFill>
                <a:latin typeface="+mn-ea"/>
              </a:rPr>
              <a:t>es</a:t>
            </a:r>
            <a:endParaRPr lang="en-US" altLang="ko-KR" sz="1100" dirty="0" smtClean="0">
              <a:solidFill>
                <a:schemeClr val="tx1">
                  <a:lumMod val="50000"/>
                  <a:lumOff val="50000"/>
                </a:schemeClr>
              </a:solidFill>
              <a:latin typeface="+mn-ea"/>
            </a:endParaRPr>
          </a:p>
        </p:txBody>
      </p:sp>
      <p:sp>
        <p:nvSpPr>
          <p:cNvPr id="7" name="직사각형 6"/>
          <p:cNvSpPr/>
          <p:nvPr/>
        </p:nvSpPr>
        <p:spPr>
          <a:xfrm>
            <a:off x="2483768" y="3717032"/>
            <a:ext cx="5688632" cy="2123658"/>
          </a:xfrm>
          <a:prstGeom prst="rect">
            <a:avLst/>
          </a:prstGeom>
        </p:spPr>
        <p:txBody>
          <a:bodyPr wrap="square">
            <a:spAutoFit/>
          </a:bodyPr>
          <a:lstStyle/>
          <a:p>
            <a:r>
              <a:rPr lang="en-US" altLang="ko-KR" sz="1100" dirty="0" smtClean="0">
                <a:solidFill>
                  <a:schemeClr val="tx1">
                    <a:lumMod val="50000"/>
                    <a:lumOff val="50000"/>
                  </a:schemeClr>
                </a:solidFill>
                <a:latin typeface="+mn-ea"/>
              </a:rPr>
              <a:t>Bees is a location aware application that locates a user and tells him what events are happening around him. Event are fetched from the industry leader Eventful. The user’s geolocation and other search filters are applied and a rich set of events are pulled back. Those events are then precisely laid on a map which form part of the application’s home screen. To get more information about a certain event the user can simply tap an event and go to the list screen. There he can add the event to the device</a:t>
            </a:r>
            <a:r>
              <a:rPr lang="en-US" altLang="ko-KR" sz="1100" dirty="0" smtClean="0">
                <a:solidFill>
                  <a:schemeClr val="tx1">
                    <a:lumMod val="50000"/>
                    <a:lumOff val="50000"/>
                  </a:schemeClr>
                </a:solidFill>
                <a:latin typeface="+mn-ea"/>
              </a:rPr>
              <a:t>’s calendar, share the event using share intents or make a door to door journey to the event’s location. </a:t>
            </a:r>
          </a:p>
          <a:p>
            <a:endParaRPr lang="en-US" altLang="ko-KR" sz="1100" dirty="0">
              <a:solidFill>
                <a:schemeClr val="tx1">
                  <a:lumMod val="50000"/>
                  <a:lumOff val="50000"/>
                </a:schemeClr>
              </a:solidFill>
              <a:latin typeface="+mn-ea"/>
            </a:endParaRPr>
          </a:p>
          <a:p>
            <a:r>
              <a:rPr lang="en-US" altLang="ko-KR" sz="1100" dirty="0" smtClean="0">
                <a:solidFill>
                  <a:schemeClr val="tx1">
                    <a:lumMod val="50000"/>
                    <a:lumOff val="50000"/>
                  </a:schemeClr>
                </a:solidFill>
                <a:latin typeface="+mn-ea"/>
              </a:rPr>
              <a:t>To narrow down searches that are relevant to a user he can edit the search filters on the list screen. Filters include date, category, sorting algorithm and proximity radius of search. Events returned are usually in hundreds and as such all results are paginated in batches of 30. The user can navigate to the next page by using the download more button.</a:t>
            </a:r>
            <a:endParaRPr lang="ko-KR" altLang="en-US" sz="1100" dirty="0">
              <a:solidFill>
                <a:schemeClr val="tx1">
                  <a:lumMod val="50000"/>
                  <a:lumOff val="50000"/>
                </a:schemeClr>
              </a:solidFill>
              <a:latin typeface="+mn-ea"/>
            </a:endParaRPr>
          </a:p>
        </p:txBody>
      </p:sp>
      <p:pic>
        <p:nvPicPr>
          <p:cNvPr id="3" name="Picture 2" descr="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1196752"/>
            <a:ext cx="1728192" cy="172819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6" y="0"/>
            <a:ext cx="9166600" cy="652145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SC20120514-14105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764704"/>
            <a:ext cx="3960440" cy="2475275"/>
          </a:xfrm>
          <a:prstGeom prst="rect">
            <a:avLst/>
          </a:prstGeom>
        </p:spPr>
      </p:pic>
      <p:pic>
        <p:nvPicPr>
          <p:cNvPr id="3" name="Picture 2" descr="SC20120515-11451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4008" y="764704"/>
            <a:ext cx="3960440" cy="2475275"/>
          </a:xfrm>
          <a:prstGeom prst="rect">
            <a:avLst/>
          </a:prstGeom>
        </p:spPr>
      </p:pic>
      <p:pic>
        <p:nvPicPr>
          <p:cNvPr id="4" name="Picture 3" descr="SC20120515-114540.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544" y="3429000"/>
            <a:ext cx="3960440" cy="2475275"/>
          </a:xfrm>
          <a:prstGeom prst="rect">
            <a:avLst/>
          </a:prstGeom>
        </p:spPr>
      </p:pic>
      <p:pic>
        <p:nvPicPr>
          <p:cNvPr id="5" name="Picture 4" descr="SC20120515-124612.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44008" y="3429000"/>
            <a:ext cx="3960440" cy="2475275"/>
          </a:xfrm>
          <a:prstGeom prst="rect">
            <a:avLst/>
          </a:prstGeom>
        </p:spPr>
      </p:pic>
    </p:spTree>
    <p:extLst>
      <p:ext uri="{BB962C8B-B14F-4D97-AF65-F5344CB8AC3E}">
        <p14:creationId xmlns:p14="http://schemas.microsoft.com/office/powerpoint/2010/main" val="417379808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0\Desktop\그림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67813" cy="6418263"/>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p:cNvSpPr/>
          <p:nvPr/>
        </p:nvSpPr>
        <p:spPr>
          <a:xfrm>
            <a:off x="2483768" y="3717032"/>
            <a:ext cx="5688632" cy="261610"/>
          </a:xfrm>
          <a:prstGeom prst="rect">
            <a:avLst/>
          </a:prstGeom>
        </p:spPr>
        <p:txBody>
          <a:bodyPr wrap="square">
            <a:spAutoFit/>
          </a:bodyPr>
          <a:lstStyle/>
          <a:p>
            <a:r>
              <a:rPr lang="en-US" altLang="ko-KR" sz="1100" dirty="0" err="1" smtClean="0">
                <a:solidFill>
                  <a:schemeClr val="tx1">
                    <a:lumMod val="50000"/>
                    <a:lumOff val="50000"/>
                  </a:schemeClr>
                </a:solidFill>
                <a:latin typeface="+mn-ea"/>
              </a:rPr>
              <a:t>Differentiality</a:t>
            </a:r>
            <a:endParaRPr lang="ko-KR" altLang="en-US" sz="1100" dirty="0">
              <a:solidFill>
                <a:schemeClr val="tx1">
                  <a:lumMod val="50000"/>
                  <a:lumOff val="50000"/>
                </a:schemeClr>
              </a:solidFill>
              <a:latin typeface="+mn-ea"/>
            </a:endParaRPr>
          </a:p>
        </p:txBody>
      </p:sp>
      <p:sp>
        <p:nvSpPr>
          <p:cNvPr id="4" name="직사각형 3"/>
          <p:cNvSpPr/>
          <p:nvPr/>
        </p:nvSpPr>
        <p:spPr>
          <a:xfrm>
            <a:off x="2483768" y="908720"/>
            <a:ext cx="5688632" cy="1615827"/>
          </a:xfrm>
          <a:prstGeom prst="rect">
            <a:avLst/>
          </a:prstGeom>
        </p:spPr>
        <p:txBody>
          <a:bodyPr wrap="square">
            <a:spAutoFit/>
          </a:bodyPr>
          <a:lstStyle/>
          <a:p>
            <a:r>
              <a:rPr lang="en-US" altLang="ko-KR" sz="1100" dirty="0" smtClean="0">
                <a:solidFill>
                  <a:schemeClr val="tx1">
                    <a:lumMod val="50000"/>
                    <a:lumOff val="50000"/>
                  </a:schemeClr>
                </a:solidFill>
                <a:latin typeface="+mn-ea"/>
              </a:rPr>
              <a:t>Application gives relevant event information to the user. Being location aware it can quickly pull out events that affects the immediate vicinity of the user. Bees is fun and easy to use. The events data is rich and complete as opposed to other event providers. The map view brings all the events into context and the user gets a bird’s eye view of everything interesting happening around him. Eventful data covers the whole of Europe and America and as such the target market for the application sales is huge. </a:t>
            </a:r>
          </a:p>
          <a:p>
            <a:r>
              <a:rPr lang="en-US" altLang="ko-KR" sz="1100" dirty="0" smtClean="0">
                <a:solidFill>
                  <a:schemeClr val="tx1">
                    <a:lumMod val="50000"/>
                    <a:lumOff val="50000"/>
                  </a:schemeClr>
                </a:solidFill>
                <a:latin typeface="+mn-ea"/>
              </a:rPr>
              <a:t>Bees is one of it’s kind in the tablet applications. It is precise, targeted and easy to use. The user has an array of options to play around with events such as saving, sharing and navigating to.</a:t>
            </a:r>
            <a:endParaRPr lang="ko-KR" altLang="en-US" sz="1100" dirty="0">
              <a:solidFill>
                <a:schemeClr val="tx1">
                  <a:lumMod val="50000"/>
                  <a:lumOff val="50000"/>
                </a:schemeClr>
              </a:solidFill>
              <a:latin typeface="+mn-ea"/>
            </a:endParaRPr>
          </a:p>
        </p:txBody>
      </p:sp>
    </p:spTree>
    <p:extLst>
      <p:ext uri="{BB962C8B-B14F-4D97-AF65-F5344CB8AC3E}">
        <p14:creationId xmlns:p14="http://schemas.microsoft.com/office/powerpoint/2010/main" val="357512410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0\Desktop\그림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67813" cy="6418263"/>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p:cNvSpPr/>
          <p:nvPr/>
        </p:nvSpPr>
        <p:spPr>
          <a:xfrm>
            <a:off x="2483768" y="3717032"/>
            <a:ext cx="5688632" cy="261610"/>
          </a:xfrm>
          <a:prstGeom prst="rect">
            <a:avLst/>
          </a:prstGeom>
        </p:spPr>
        <p:txBody>
          <a:bodyPr wrap="square">
            <a:spAutoFit/>
          </a:bodyPr>
          <a:lstStyle/>
          <a:p>
            <a:r>
              <a:rPr lang="en-US" altLang="ko-KR" sz="1100" dirty="0" smtClean="0">
                <a:solidFill>
                  <a:schemeClr val="tx1">
                    <a:lumMod val="50000"/>
                    <a:lumOff val="50000"/>
                  </a:schemeClr>
                </a:solidFill>
                <a:latin typeface="+mn-ea"/>
              </a:rPr>
              <a:t>Advantages and Values</a:t>
            </a:r>
            <a:endParaRPr lang="ko-KR" altLang="en-US" sz="1100" dirty="0">
              <a:solidFill>
                <a:schemeClr val="tx1">
                  <a:lumMod val="50000"/>
                  <a:lumOff val="50000"/>
                </a:schemeClr>
              </a:solidFill>
              <a:latin typeface="+mn-ea"/>
            </a:endParaRPr>
          </a:p>
        </p:txBody>
      </p:sp>
      <p:sp>
        <p:nvSpPr>
          <p:cNvPr id="4" name="직사각형 3"/>
          <p:cNvSpPr/>
          <p:nvPr/>
        </p:nvSpPr>
        <p:spPr>
          <a:xfrm>
            <a:off x="2483768" y="908720"/>
            <a:ext cx="5688632" cy="261610"/>
          </a:xfrm>
          <a:prstGeom prst="rect">
            <a:avLst/>
          </a:prstGeom>
        </p:spPr>
        <p:txBody>
          <a:bodyPr wrap="square">
            <a:spAutoFit/>
          </a:bodyPr>
          <a:lstStyle/>
          <a:p>
            <a:r>
              <a:rPr lang="en-US" altLang="ko-KR" sz="1100" dirty="0" smtClean="0">
                <a:solidFill>
                  <a:schemeClr val="tx1">
                    <a:lumMod val="50000"/>
                    <a:lumOff val="50000"/>
                  </a:schemeClr>
                </a:solidFill>
                <a:latin typeface="+mn-ea"/>
              </a:rPr>
              <a:t>Application Objective and Motive</a:t>
            </a:r>
            <a:endParaRPr lang="ko-KR" altLang="en-US" sz="1100" dirty="0">
              <a:solidFill>
                <a:schemeClr val="tx1">
                  <a:lumMod val="50000"/>
                  <a:lumOff val="50000"/>
                </a:schemeClr>
              </a:solidFill>
              <a:latin typeface="+mn-ea"/>
            </a:endParaRPr>
          </a:p>
        </p:txBody>
      </p:sp>
    </p:spTree>
    <p:extLst>
      <p:ext uri="{BB962C8B-B14F-4D97-AF65-F5344CB8AC3E}">
        <p14:creationId xmlns:p14="http://schemas.microsoft.com/office/powerpoint/2010/main" val="260883278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0\Desktop\그림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67813" cy="3608388"/>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p:cNvSpPr/>
          <p:nvPr/>
        </p:nvSpPr>
        <p:spPr>
          <a:xfrm>
            <a:off x="2483768" y="908720"/>
            <a:ext cx="5688632" cy="261610"/>
          </a:xfrm>
          <a:prstGeom prst="rect">
            <a:avLst/>
          </a:prstGeom>
        </p:spPr>
        <p:txBody>
          <a:bodyPr wrap="square">
            <a:spAutoFit/>
          </a:bodyPr>
          <a:lstStyle/>
          <a:p>
            <a:r>
              <a:rPr lang="en-US" altLang="ko-KR" sz="1100" dirty="0" smtClean="0">
                <a:solidFill>
                  <a:schemeClr val="tx1">
                    <a:lumMod val="50000"/>
                    <a:lumOff val="50000"/>
                  </a:schemeClr>
                </a:solidFill>
                <a:latin typeface="+mn-ea"/>
              </a:rPr>
              <a:t>In the Making</a:t>
            </a:r>
            <a:endParaRPr lang="ko-KR" altLang="en-US" sz="1100" dirty="0">
              <a:solidFill>
                <a:schemeClr val="tx1">
                  <a:lumMod val="50000"/>
                  <a:lumOff val="50000"/>
                </a:schemeClr>
              </a:solidFill>
              <a:latin typeface="+mn-ea"/>
            </a:endParaRPr>
          </a:p>
        </p:txBody>
      </p:sp>
    </p:spTree>
    <p:extLst>
      <p:ext uri="{BB962C8B-B14F-4D97-AF65-F5344CB8AC3E}">
        <p14:creationId xmlns:p14="http://schemas.microsoft.com/office/powerpoint/2010/main" val="422715909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0\Desktop\그림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96" y="-25930"/>
            <a:ext cx="9197976" cy="691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194239"/>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7.0&quot;&gt;&lt;object type=&quot;1&quot; unique_id=&quot;10001&quot;&gt;&lt;object type=&quot;2&quot; unique_id=&quot;13739&quot;&gt;&lt;object type=&quot;3&quot; unique_id=&quot;13740&quot;&gt;&lt;property id=&quot;20148&quot; value=&quot;5&quot;/&gt;&lt;property id=&quot;20300&quot; value=&quot;Slide 1&quot;/&gt;&lt;property id=&quot;20307&quot; value=&quot;256&quot;/&gt;&lt;/object&gt;&lt;object type=&quot;3&quot; unique_id=&quot;13741&quot;&gt;&lt;property id=&quot;20148&quot; value=&quot;5&quot;/&gt;&lt;property id=&quot;20300&quot; value=&quot;Slide 2&quot;/&gt;&lt;property id=&quot;20307&quot; value=&quot;257&quot;/&gt;&lt;/object&gt;&lt;object type=&quot;3&quot; unique_id=&quot;13742&quot;&gt;&lt;property id=&quot;20148&quot; value=&quot;5&quot;/&gt;&lt;property id=&quot;20300&quot; value=&quot;Slide 3&quot;/&gt;&lt;property id=&quot;20307&quot; value=&quot;258&quot;/&gt;&lt;/object&gt;&lt;object type=&quot;3&quot; unique_id=&quot;13743&quot;&gt;&lt;property id=&quot;20148&quot; value=&quot;5&quot;/&gt;&lt;property id=&quot;20300&quot; value=&quot;Slide 4&quot;/&gt;&lt;property id=&quot;20307&quot; value=&quot;259&quot;/&gt;&lt;/object&gt;&lt;object type=&quot;3&quot; unique_id=&quot;13744&quot;&gt;&lt;property id=&quot;20148&quot; value=&quot;5&quot;/&gt;&lt;property id=&quot;20300&quot; value=&quot;Slide 5&quot;/&gt;&lt;property id=&quot;20307&quot; value=&quot;260&quot;/&gt;&lt;/object&gt;&lt;object type=&quot;3&quot; unique_id=&quot;13745&quot;&gt;&lt;property id=&quot;20148&quot; value=&quot;5&quot;/&gt;&lt;property id=&quot;20300&quot; value=&quot;Slide 6&quot;/&gt;&lt;property id=&quot;20307&quot; value=&quot;261&quot;/&gt;&lt;/object&gt;&lt;object type=&quot;3&quot; unique_id=&quot;13746&quot;&gt;&lt;property id=&quot;20148&quot; value=&quot;5&quot;/&gt;&lt;property id=&quot;20300&quot; value=&quot;Slide 7&quot;/&gt;&lt;property id=&quot;20307&quot; value=&quot;262&quot;/&gt;&lt;/object&gt;&lt;object type=&quot;3&quot; unique_id=&quot;13747&quot;&gt;&lt;property id=&quot;20148&quot; value=&quot;5&quot;/&gt;&lt;property id=&quot;20300&quot; value=&quot;Slide 8&quot;/&gt;&lt;property id=&quot;20307&quot; value=&quot;263&quot;/&gt;&lt;/object&gt;&lt;object type=&quot;3&quot; unique_id=&quot;13748&quot;&gt;&lt;property id=&quot;20148&quot; value=&quot;5&quot;/&gt;&lt;property id=&quot;20300&quot; value=&quot;Slide 9&quot;/&gt;&lt;property id=&quot;20307&quot; value=&quot;264&quot;/&gt;&lt;/object&gt;&lt;object type=&quot;3&quot; unique_id=&quot;13749&quot;&gt;&lt;property id=&quot;20148&quot; value=&quot;5&quot;/&gt;&lt;property id=&quot;20300&quot; value=&quot;Slide 10&quot;/&gt;&lt;property id=&quot;20307&quot; value=&quot;265&quot;/&gt;&lt;/object&gt;&lt;object type=&quot;3&quot; unique_id=&quot;13750&quot;&gt;&lt;property id=&quot;20148&quot; value=&quot;5&quot;/&gt;&lt;property id=&quot;20300&quot; value=&quot;Slide 11&quot;/&gt;&lt;property id=&quot;20307&quot; value=&quot;266&quot;/&gt;&lt;/object&gt;&lt;object type=&quot;3&quot; unique_id=&quot;13751&quot;&gt;&lt;property id=&quot;20148&quot; value=&quot;5&quot;/&gt;&lt;property id=&quot;20300&quot; value=&quot;Slide 12&quot;/&gt;&lt;property id=&quot;20307&quot; value=&quot;267&quot;/&gt;&lt;/object&gt;&lt;object type=&quot;3&quot; unique_id=&quot;13753&quot;&gt;&lt;property id=&quot;20148&quot; value=&quot;5&quot;/&gt;&lt;property id=&quot;20300&quot; value=&quot;Slide 13&quot;/&gt;&lt;property id=&quot;20307&quot; value=&quot;269&quot;/&gt;&lt;/object&gt;&lt;object type=&quot;3&quot; unique_id=&quot;13754&quot;&gt;&lt;property id=&quot;20148&quot; value=&quot;5&quot;/&gt;&lt;property id=&quot;20300&quot; value=&quot;Slide 14&quot;/&gt;&lt;property id=&quot;20307&quot; value=&quot;270&quot;/&gt;&lt;/object&gt;&lt;object type=&quot;3&quot; unique_id=&quot;13755&quot;&gt;&lt;property id=&quot;20148&quot; value=&quot;5&quot;/&gt;&lt;property id=&quot;20300&quot; value=&quot;Slide 15&quot;/&gt;&lt;property id=&quot;20307&quot; value=&quot;271&quot;/&gt;&lt;/object&gt;&lt;object type=&quot;3&quot; unique_id=&quot;13756&quot;&gt;&lt;property id=&quot;20148&quot; value=&quot;5&quot;/&gt;&lt;property id=&quot;20300&quot; value=&quot;Slide 17&quot;/&gt;&lt;property id=&quot;20307&quot; value=&quot;272&quot;/&gt;&lt;/object&gt;&lt;object type=&quot;3&quot; unique_id=&quot;13757&quot;&gt;&lt;property id=&quot;20148&quot; value=&quot;5&quot;/&gt;&lt;property id=&quot;20300&quot; value=&quot;Slide 18&quot;/&gt;&lt;property id=&quot;20307&quot; value=&quot;273&quot;/&gt;&lt;/object&gt;&lt;object type=&quot;3&quot; unique_id=&quot;13758&quot;&gt;&lt;property id=&quot;20148&quot; value=&quot;5&quot;/&gt;&lt;property id=&quot;20300&quot; value=&quot;Slide 19&quot;/&gt;&lt;property id=&quot;20307&quot; value=&quot;274&quot;/&gt;&lt;/object&gt;&lt;object type=&quot;3&quot; unique_id=&quot;13759&quot;&gt;&lt;property id=&quot;20148&quot; value=&quot;5&quot;/&gt;&lt;property id=&quot;20300&quot; value=&quot;Slide 20&quot;/&gt;&lt;property id=&quot;20307&quot; value=&quot;275&quot;/&gt;&lt;/object&gt;&lt;object type=&quot;3&quot; unique_id=&quot;13760&quot;&gt;&lt;property id=&quot;20148&quot; value=&quot;5&quot;/&gt;&lt;property id=&quot;20300&quot; value=&quot;Slide 21&quot;/&gt;&lt;property id=&quot;20307&quot; value=&quot;276&quot;/&gt;&lt;/object&gt;&lt;object type=&quot;3&quot; unique_id=&quot;13761&quot;&gt;&lt;property id=&quot;20148&quot; value=&quot;5&quot;/&gt;&lt;property id=&quot;20300&quot; value=&quot;Slide 22&quot;/&gt;&lt;property id=&quot;20307&quot; value=&quot;277&quot;/&gt;&lt;/object&gt;&lt;object type=&quot;3&quot; unique_id=&quot;13762&quot;&gt;&lt;property id=&quot;20148&quot; value=&quot;5&quot;/&gt;&lt;property id=&quot;20300&quot; value=&quot;Slide 23&quot;/&gt;&lt;property id=&quot;20307&quot; value=&quot;278&quot;/&gt;&lt;/object&gt;&lt;object type=&quot;3&quot; unique_id=&quot;13763&quot;&gt;&lt;property id=&quot;20148&quot; value=&quot;5&quot;/&gt;&lt;property id=&quot;20300&quot; value=&quot;Slide 24&quot;/&gt;&lt;property id=&quot;20307&quot; value=&quot;279&quot;/&gt;&lt;/object&gt;&lt;object type=&quot;3&quot; unique_id=&quot;13764&quot;&gt;&lt;property id=&quot;20148&quot; value=&quot;5&quot;/&gt;&lt;property id=&quot;20300&quot; value=&quot;Slide 25&quot;/&gt;&lt;property id=&quot;20307&quot; value=&quot;280&quot;/&gt;&lt;/object&gt;&lt;object type=&quot;3&quot; unique_id=&quot;13765&quot;&gt;&lt;property id=&quot;20148&quot; value=&quot;5&quot;/&gt;&lt;property id=&quot;20300&quot; value=&quot;Slide 26&quot;/&gt;&lt;property id=&quot;20307&quot; value=&quot;281&quot;/&gt;&lt;/object&gt;&lt;object type=&quot;3&quot; unique_id=&quot;13766&quot;&gt;&lt;property id=&quot;20148&quot; value=&quot;5&quot;/&gt;&lt;property id=&quot;20300&quot; value=&quot;Slide 27&quot;/&gt;&lt;property id=&quot;20307&quot; value=&quot;282&quot;/&gt;&lt;/object&gt;&lt;object type=&quot;3&quot; unique_id=&quot;13767&quot;&gt;&lt;property id=&quot;20148&quot; value=&quot;5&quot;/&gt;&lt;property id=&quot;20300&quot; value=&quot;Slide 28&quot;/&gt;&lt;property id=&quot;20307&quot; value=&quot;283&quot;/&gt;&lt;/object&gt;&lt;object type=&quot;3&quot; unique_id=&quot;13768&quot;&gt;&lt;property id=&quot;20148&quot; value=&quot;5&quot;/&gt;&lt;property id=&quot;20300&quot; value=&quot;Slide 29&quot;/&gt;&lt;property id=&quot;20307&quot; value=&quot;284&quot;/&gt;&lt;/object&gt;&lt;object type=&quot;3&quot; unique_id=&quot;13769&quot;&gt;&lt;property id=&quot;20148&quot; value=&quot;5&quot;/&gt;&lt;property id=&quot;20300&quot; value=&quot;Slide 30&quot;/&gt;&lt;property id=&quot;20307&quot; value=&quot;285&quot;/&gt;&lt;/object&gt;&lt;object type=&quot;3&quot; unique_id=&quot;13770&quot;&gt;&lt;property id=&quot;20148&quot; value=&quot;5&quot;/&gt;&lt;property id=&quot;20300&quot; value=&quot;Slide 31&quot;/&gt;&lt;property id=&quot;20307&quot; value=&quot;286&quot;/&gt;&lt;/object&gt;&lt;object type=&quot;3&quot; unique_id=&quot;13904&quot;&gt;&lt;property id=&quot;20148&quot; value=&quot;5&quot;/&gt;&lt;property id=&quot;20300&quot; value=&quot;Slide 16&quot;/&gt;&lt;property id=&quot;20307&quot; value=&quot;288&quot;/&gt;&lt;/object&gt;&lt;/object&gt;&lt;object type=&quot;8&quot; unique_id=&quot;13803&quot;&gt;&lt;/object&gt;&lt;/object&gt;&lt;/database&gt;"/>
  <p:tag name="SECTOMILLISECCONVERTED" val="1"/>
</p:tagLst>
</file>

<file path=ppt/theme/theme1.xml><?xml version="1.0" encoding="utf-8"?>
<a:theme xmlns:a="http://schemas.openxmlformats.org/drawingml/2006/main" name="표지">
  <a:themeElements>
    <a:clrScheme name="사용자 지정 1">
      <a:dk1>
        <a:sysClr val="windowText" lastClr="000000"/>
      </a:dk1>
      <a:lt1>
        <a:sysClr val="window" lastClr="FFFFFF"/>
      </a:lt1>
      <a:dk2>
        <a:srgbClr val="004098"/>
      </a:dk2>
      <a:lt2>
        <a:srgbClr val="EEECE1"/>
      </a:lt2>
      <a:accent1>
        <a:srgbClr val="00A5E3"/>
      </a:accent1>
      <a:accent2>
        <a:srgbClr val="0BA7AB"/>
      </a:accent2>
      <a:accent3>
        <a:srgbClr val="9BBB59"/>
      </a:accent3>
      <a:accent4>
        <a:srgbClr val="694DB9"/>
      </a:accent4>
      <a:accent5>
        <a:srgbClr val="2085FB"/>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13597</TotalTime>
  <Words>455</Words>
  <Application>Microsoft Macintosh PowerPoint</Application>
  <PresentationFormat>On-screen Show (4:3)</PresentationFormat>
  <Paragraphs>30</Paragraphs>
  <Slides>7</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맑은 고딕</vt:lpstr>
      <vt:lpstr>나눔고딕</vt:lpstr>
      <vt:lpstr>표지</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Windows 사용자</dc:creator>
  <cp:lastModifiedBy>Murvin Bhantooa</cp:lastModifiedBy>
  <cp:revision>1205</cp:revision>
  <dcterms:created xsi:type="dcterms:W3CDTF">2011-10-12T08:12:30Z</dcterms:created>
  <dcterms:modified xsi:type="dcterms:W3CDTF">2012-05-15T14:15:50Z</dcterms:modified>
</cp:coreProperties>
</file>