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D4C965-3360-4EB9-919F-F9CDEFF97F91}" type="datetimeFigureOut">
              <a:rPr lang="en-GB" smtClean="0"/>
              <a:t>27/07/2013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573309-F39C-498E-9C01-DB5C15979F7C}"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D4C965-3360-4EB9-919F-F9CDEFF97F91}" type="datetimeFigureOut">
              <a:rPr lang="en-GB" smtClean="0"/>
              <a:t>27/07/2013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573309-F39C-498E-9C01-DB5C15979F7C}"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4D4C965-3360-4EB9-919F-F9CDEFF97F91}" type="datetimeFigureOut">
              <a:rPr lang="en-GB" smtClean="0"/>
              <a:t>27/07/2013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573309-F39C-498E-9C01-DB5C15979F7C}" type="slidenum">
              <a:rPr lang="en-GB" smtClean="0"/>
              <a:t>‹#›</a:t>
            </a:fld>
            <a:endParaRPr lang="en-GB"/>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D4C965-3360-4EB9-919F-F9CDEFF97F91}" type="datetimeFigureOut">
              <a:rPr lang="en-GB" smtClean="0"/>
              <a:t>27/07/2013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573309-F39C-498E-9C01-DB5C15979F7C}" type="slidenum">
              <a:rPr lang="en-GB" smtClean="0"/>
              <a:t>‹#›</a:t>
            </a:fld>
            <a:endParaRPr lang="en-GB"/>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D4C965-3360-4EB9-919F-F9CDEFF97F91}" type="datetimeFigureOut">
              <a:rPr lang="en-GB" smtClean="0"/>
              <a:t>27/07/2013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573309-F39C-498E-9C01-DB5C15979F7C}"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4D4C965-3360-4EB9-919F-F9CDEFF97F91}" type="datetimeFigureOut">
              <a:rPr lang="en-GB" smtClean="0"/>
              <a:t>27/07/2013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573309-F39C-498E-9C01-DB5C15979F7C}" type="slidenum">
              <a:rPr lang="en-GB" smtClean="0"/>
              <a:t>‹#›</a:t>
            </a:fld>
            <a:endParaRPr lang="en-GB"/>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4C965-3360-4EB9-919F-F9CDEFF97F91}" type="datetimeFigureOut">
              <a:rPr lang="en-GB" smtClean="0"/>
              <a:t>27/07/2013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B573309-F39C-498E-9C01-DB5C15979F7C}"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D4C965-3360-4EB9-919F-F9CDEFF97F91}" type="datetimeFigureOut">
              <a:rPr lang="en-GB" smtClean="0"/>
              <a:t>27/07/2013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B573309-F39C-498E-9C01-DB5C15979F7C}"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4D4C965-3360-4EB9-919F-F9CDEFF97F91}" type="datetimeFigureOut">
              <a:rPr lang="en-GB" smtClean="0"/>
              <a:t>27/07/2013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B573309-F39C-498E-9C01-DB5C15979F7C}"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4D4C965-3360-4EB9-919F-F9CDEFF97F91}" type="datetimeFigureOut">
              <a:rPr lang="en-GB" smtClean="0"/>
              <a:t>27/07/2013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573309-F39C-498E-9C01-DB5C15979F7C}" type="slidenum">
              <a:rPr lang="en-GB" smtClean="0"/>
              <a:t>‹#›</a:t>
            </a:fld>
            <a:endParaRPr lang="en-GB"/>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D4C965-3360-4EB9-919F-F9CDEFF97F91}" type="datetimeFigureOut">
              <a:rPr lang="en-GB" smtClean="0"/>
              <a:t>27/07/2013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573309-F39C-498E-9C01-DB5C15979F7C}" type="slidenum">
              <a:rPr lang="en-GB" smtClean="0"/>
              <a:t>‹#›</a:t>
            </a:fld>
            <a:endParaRPr lang="en-GB"/>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4D4C965-3360-4EB9-919F-F9CDEFF97F91}" type="datetimeFigureOut">
              <a:rPr lang="en-GB" smtClean="0"/>
              <a:t>27/07/2013</a:t>
            </a:fld>
            <a:endParaRPr lang="en-GB"/>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GB"/>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B573309-F39C-498E-9C01-DB5C15979F7C}" type="slidenum">
              <a:rPr lang="en-GB" smtClean="0"/>
              <a:t>‹#›</a:t>
            </a:fld>
            <a:endParaRPr lang="en-GB"/>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19872" y="692696"/>
            <a:ext cx="5036096" cy="736166"/>
          </a:xfrm>
        </p:spPr>
        <p:txBody>
          <a:bodyPr>
            <a:normAutofit fontScale="90000"/>
          </a:bodyPr>
          <a:lstStyle/>
          <a:p>
            <a:r>
              <a:rPr lang="en-GB" b="1" dirty="0" smtClean="0">
                <a:solidFill>
                  <a:schemeClr val="bg1"/>
                </a:solidFill>
                <a:latin typeface="Arial" pitchFamily="34" charset="0"/>
                <a:cs typeface="Arial" pitchFamily="34" charset="0"/>
              </a:rPr>
              <a:t>Sweet Tracker</a:t>
            </a:r>
            <a:endParaRPr lang="en-GB" b="1" dirty="0">
              <a:solidFill>
                <a:schemeClr val="bg1"/>
              </a:solidFill>
              <a:latin typeface="Arial" pitchFamily="34" charset="0"/>
              <a:cs typeface="Arial" pitchFamily="34" charset="0"/>
            </a:endParaRPr>
          </a:p>
        </p:txBody>
      </p:sp>
      <p:sp>
        <p:nvSpPr>
          <p:cNvPr id="3" name="Subtitle 2"/>
          <p:cNvSpPr>
            <a:spLocks noGrp="1"/>
          </p:cNvSpPr>
          <p:nvPr>
            <p:ph type="subTitle" idx="1"/>
          </p:nvPr>
        </p:nvSpPr>
        <p:spPr>
          <a:xfrm>
            <a:off x="3419872" y="2085120"/>
            <a:ext cx="4968552" cy="3792152"/>
          </a:xfrm>
        </p:spPr>
        <p:txBody>
          <a:bodyPr/>
          <a:lstStyle/>
          <a:p>
            <a:r>
              <a:rPr lang="en-GB" sz="1800" dirty="0" smtClean="0">
                <a:solidFill>
                  <a:schemeClr val="tx1">
                    <a:lumMod val="75000"/>
                    <a:lumOff val="25000"/>
                  </a:schemeClr>
                </a:solidFill>
                <a:latin typeface="Arial" pitchFamily="34" charset="0"/>
                <a:cs typeface="Arial" pitchFamily="34" charset="0"/>
              </a:rPr>
              <a:t>Sweet Tracker is a blood sugar monitoring application designed to allow users to efficiently record their sugar levels, visualize the levels variations and effectively monitor their progress.</a:t>
            </a:r>
          </a:p>
          <a:p>
            <a:r>
              <a:rPr lang="en-GB" sz="1800" dirty="0" smtClean="0">
                <a:solidFill>
                  <a:schemeClr val="tx1">
                    <a:lumMod val="75000"/>
                    <a:lumOff val="25000"/>
                  </a:schemeClr>
                </a:solidFill>
                <a:latin typeface="Arial" pitchFamily="34" charset="0"/>
                <a:cs typeface="Arial" pitchFamily="34" charset="0"/>
              </a:rPr>
              <a:t>The application is secured via an optional PIN lock, supports 2 general themes and is translated in 5 languages.</a:t>
            </a:r>
          </a:p>
          <a:p>
            <a:r>
              <a:rPr lang="en-GB" sz="1800" dirty="0" smtClean="0">
                <a:solidFill>
                  <a:schemeClr val="tx1">
                    <a:lumMod val="75000"/>
                    <a:lumOff val="25000"/>
                  </a:schemeClr>
                </a:solidFill>
                <a:latin typeface="Arial" pitchFamily="34" charset="0"/>
                <a:cs typeface="Arial" pitchFamily="34" charset="0"/>
              </a:rPr>
              <a:t>Sweet Tracker is a brand new application created for the </a:t>
            </a:r>
            <a:r>
              <a:rPr lang="en-GB" sz="1800" dirty="0" err="1" smtClean="0">
                <a:solidFill>
                  <a:schemeClr val="tx1">
                    <a:lumMod val="75000"/>
                    <a:lumOff val="25000"/>
                  </a:schemeClr>
                </a:solidFill>
                <a:latin typeface="Arial" pitchFamily="34" charset="0"/>
                <a:cs typeface="Arial" pitchFamily="34" charset="0"/>
              </a:rPr>
              <a:t>Asha</a:t>
            </a:r>
            <a:r>
              <a:rPr lang="en-GB" sz="1800" dirty="0" smtClean="0">
                <a:solidFill>
                  <a:schemeClr val="tx1">
                    <a:lumMod val="75000"/>
                    <a:lumOff val="25000"/>
                  </a:schemeClr>
                </a:solidFill>
                <a:latin typeface="Arial" pitchFamily="34" charset="0"/>
                <a:cs typeface="Arial" pitchFamily="34" charset="0"/>
              </a:rPr>
              <a:t> Developer Competition. My motivation was to get the best performing and visually appealing application of its kind on the market place.</a:t>
            </a:r>
          </a:p>
          <a:p>
            <a:endParaRPr lang="en-GB"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651" y="548680"/>
            <a:ext cx="1296144" cy="129614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916832"/>
            <a:ext cx="4229100" cy="4300538"/>
          </a:xfrm>
          <a:prstGeom prst="rect">
            <a:avLst/>
          </a:prstGeom>
        </p:spPr>
      </p:pic>
    </p:spTree>
    <p:extLst>
      <p:ext uri="{BB962C8B-B14F-4D97-AF65-F5344CB8AC3E}">
        <p14:creationId xmlns:p14="http://schemas.microsoft.com/office/powerpoint/2010/main" val="898748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Arial" pitchFamily="34" charset="0"/>
                <a:cs typeface="Arial" pitchFamily="34" charset="0"/>
              </a:rPr>
              <a:t>At a Glance</a:t>
            </a:r>
            <a:endParaRPr lang="en-GB" b="1" dirty="0">
              <a:latin typeface="Arial" pitchFamily="34" charset="0"/>
              <a:cs typeface="Arial" pitchFamily="34" charset="0"/>
            </a:endParaRPr>
          </a:p>
        </p:txBody>
      </p:sp>
      <p:sp>
        <p:nvSpPr>
          <p:cNvPr id="4" name="TextBox 3"/>
          <p:cNvSpPr txBox="1"/>
          <p:nvPr/>
        </p:nvSpPr>
        <p:spPr>
          <a:xfrm>
            <a:off x="3563888" y="2780928"/>
            <a:ext cx="5328592" cy="1815882"/>
          </a:xfrm>
          <a:prstGeom prst="rect">
            <a:avLst/>
          </a:prstGeom>
          <a:noFill/>
        </p:spPr>
        <p:txBody>
          <a:bodyPr wrap="square" rtlCol="0">
            <a:spAutoFit/>
          </a:bodyPr>
          <a:lstStyle/>
          <a:p>
            <a:r>
              <a:rPr lang="en-GB" sz="1400" dirty="0" smtClean="0">
                <a:solidFill>
                  <a:schemeClr val="tx1">
                    <a:lumMod val="75000"/>
                    <a:lumOff val="25000"/>
                  </a:schemeClr>
                </a:solidFill>
                <a:latin typeface="Arial" pitchFamily="34" charset="0"/>
                <a:cs typeface="Arial" pitchFamily="34" charset="0"/>
              </a:rPr>
              <a:t>The home screen is loaded  right after the application’s splash screen finishes. In case a PIN lock is set a dialog will appear prompting the user to authenticate before going any further. By default the lock is off.</a:t>
            </a:r>
          </a:p>
          <a:p>
            <a:r>
              <a:rPr lang="en-GB" sz="1400" dirty="0" smtClean="0">
                <a:solidFill>
                  <a:schemeClr val="tx1">
                    <a:lumMod val="75000"/>
                    <a:lumOff val="25000"/>
                  </a:schemeClr>
                </a:solidFill>
                <a:latin typeface="Arial" pitchFamily="34" charset="0"/>
                <a:cs typeface="Arial" pitchFamily="34" charset="0"/>
              </a:rPr>
              <a:t>This screen contains the application’s main menu. A central point where everything else is accessible. Here the user can add an entry through the calendar, edit the settings, get help to understand the app and view monthly graphs of all entries.</a:t>
            </a:r>
            <a:endParaRPr lang="en-GB" sz="1400" dirty="0">
              <a:solidFill>
                <a:schemeClr val="tx1">
                  <a:lumMod val="75000"/>
                  <a:lumOff val="25000"/>
                </a:schemeClr>
              </a:solidFill>
              <a:latin typeface="Arial" pitchFamily="34" charset="0"/>
              <a:cs typeface="Arial" pitchFamily="34" charset="0"/>
            </a:endParaRPr>
          </a:p>
        </p:txBody>
      </p:sp>
      <p:sp>
        <p:nvSpPr>
          <p:cNvPr id="5" name="TextBox 4"/>
          <p:cNvSpPr txBox="1"/>
          <p:nvPr/>
        </p:nvSpPr>
        <p:spPr>
          <a:xfrm>
            <a:off x="683568" y="6361386"/>
            <a:ext cx="8208912" cy="276999"/>
          </a:xfrm>
          <a:prstGeom prst="rect">
            <a:avLst/>
          </a:prstGeom>
          <a:noFill/>
        </p:spPr>
        <p:txBody>
          <a:bodyPr wrap="square" rtlCol="0">
            <a:spAutoFit/>
          </a:bodyPr>
          <a:lstStyle/>
          <a:p>
            <a:r>
              <a:rPr lang="en-GB" sz="1200" dirty="0" err="1" smtClean="0">
                <a:solidFill>
                  <a:schemeClr val="tx1">
                    <a:lumMod val="50000"/>
                    <a:lumOff val="50000"/>
                  </a:schemeClr>
                </a:solidFill>
                <a:latin typeface="Arial" pitchFamily="34" charset="0"/>
              </a:rPr>
              <a:t>Murvin</a:t>
            </a:r>
            <a:r>
              <a:rPr lang="en-GB" sz="1200" dirty="0" smtClean="0">
                <a:solidFill>
                  <a:schemeClr val="tx1">
                    <a:lumMod val="50000"/>
                    <a:lumOff val="50000"/>
                  </a:schemeClr>
                </a:solidFill>
                <a:latin typeface="Arial" pitchFamily="34" charset="0"/>
              </a:rPr>
              <a:t> </a:t>
            </a:r>
            <a:r>
              <a:rPr lang="en-GB" sz="1200" dirty="0" err="1" smtClean="0">
                <a:solidFill>
                  <a:schemeClr val="tx1">
                    <a:lumMod val="50000"/>
                    <a:lumOff val="50000"/>
                  </a:schemeClr>
                </a:solidFill>
                <a:latin typeface="Arial" pitchFamily="34" charset="0"/>
              </a:rPr>
              <a:t>Bhantooa</a:t>
            </a:r>
            <a:r>
              <a:rPr lang="en-GB" sz="1200" dirty="0" smtClean="0">
                <a:solidFill>
                  <a:schemeClr val="tx1">
                    <a:lumMod val="50000"/>
                    <a:lumOff val="50000"/>
                  </a:schemeClr>
                </a:solidFill>
                <a:latin typeface="Arial" pitchFamily="34" charset="0"/>
              </a:rPr>
              <a:t>							</a:t>
            </a:r>
            <a:endParaRPr lang="en-GB" sz="1200" dirty="0">
              <a:solidFill>
                <a:schemeClr val="tx1">
                  <a:lumMod val="50000"/>
                  <a:lumOff val="50000"/>
                </a:schemeClr>
              </a:solidFill>
              <a:latin typeface="Arial"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888" y="6256045"/>
            <a:ext cx="487680" cy="48768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978496"/>
            <a:ext cx="2914650" cy="4114800"/>
          </a:xfrm>
          <a:prstGeom prst="rect">
            <a:avLst/>
          </a:prstGeom>
        </p:spPr>
      </p:pic>
    </p:spTree>
    <p:extLst>
      <p:ext uri="{BB962C8B-B14F-4D97-AF65-F5344CB8AC3E}">
        <p14:creationId xmlns:p14="http://schemas.microsoft.com/office/powerpoint/2010/main" val="2395452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Arial" pitchFamily="34" charset="0"/>
                <a:cs typeface="Arial" pitchFamily="34" charset="0"/>
              </a:rPr>
              <a:t>Calendar View</a:t>
            </a:r>
            <a:endParaRPr lang="en-GB" b="1" dirty="0">
              <a:latin typeface="Arial" pitchFamily="34" charset="0"/>
              <a:cs typeface="Arial" pitchFamily="34" charset="0"/>
            </a:endParaRPr>
          </a:p>
        </p:txBody>
      </p:sp>
      <p:sp>
        <p:nvSpPr>
          <p:cNvPr id="5" name="TextBox 4"/>
          <p:cNvSpPr txBox="1"/>
          <p:nvPr/>
        </p:nvSpPr>
        <p:spPr>
          <a:xfrm>
            <a:off x="251520" y="6361386"/>
            <a:ext cx="8640960" cy="276999"/>
          </a:xfrm>
          <a:prstGeom prst="rect">
            <a:avLst/>
          </a:prstGeom>
          <a:noFill/>
        </p:spPr>
        <p:txBody>
          <a:bodyPr wrap="square" rtlCol="0">
            <a:spAutoFit/>
          </a:bodyPr>
          <a:lstStyle/>
          <a:p>
            <a:r>
              <a:rPr lang="en-GB" sz="1200" dirty="0" err="1" smtClean="0">
                <a:solidFill>
                  <a:schemeClr val="tx1">
                    <a:lumMod val="50000"/>
                    <a:lumOff val="50000"/>
                  </a:schemeClr>
                </a:solidFill>
                <a:latin typeface="Arial" pitchFamily="34" charset="0"/>
              </a:rPr>
              <a:t>Murvin</a:t>
            </a:r>
            <a:r>
              <a:rPr lang="en-GB" sz="1200" dirty="0" smtClean="0">
                <a:solidFill>
                  <a:schemeClr val="tx1">
                    <a:lumMod val="50000"/>
                    <a:lumOff val="50000"/>
                  </a:schemeClr>
                </a:solidFill>
                <a:latin typeface="Arial" pitchFamily="34" charset="0"/>
              </a:rPr>
              <a:t> </a:t>
            </a:r>
            <a:r>
              <a:rPr lang="en-GB" sz="1200" dirty="0" err="1" smtClean="0">
                <a:solidFill>
                  <a:schemeClr val="tx1">
                    <a:lumMod val="50000"/>
                    <a:lumOff val="50000"/>
                  </a:schemeClr>
                </a:solidFill>
                <a:latin typeface="Arial" pitchFamily="34" charset="0"/>
              </a:rPr>
              <a:t>Bhantooa</a:t>
            </a:r>
            <a:r>
              <a:rPr lang="en-GB" sz="1200" dirty="0" smtClean="0">
                <a:solidFill>
                  <a:schemeClr val="tx1">
                    <a:lumMod val="50000"/>
                    <a:lumOff val="50000"/>
                  </a:schemeClr>
                </a:solidFill>
                <a:latin typeface="Arial" pitchFamily="34" charset="0"/>
              </a:rPr>
              <a:t>							</a:t>
            </a:r>
            <a:endParaRPr lang="en-GB" sz="1200" dirty="0">
              <a:solidFill>
                <a:schemeClr val="tx1">
                  <a:lumMod val="50000"/>
                  <a:lumOff val="50000"/>
                </a:schemeClr>
              </a:solidFill>
              <a:latin typeface="Arial" pitchFamily="34" charset="0"/>
            </a:endParaRPr>
          </a:p>
        </p:txBody>
      </p:sp>
      <p:sp>
        <p:nvSpPr>
          <p:cNvPr id="7" name="TextBox 6"/>
          <p:cNvSpPr txBox="1"/>
          <p:nvPr/>
        </p:nvSpPr>
        <p:spPr>
          <a:xfrm>
            <a:off x="3347864" y="2708920"/>
            <a:ext cx="5544616" cy="369332"/>
          </a:xfrm>
          <a:prstGeom prst="rect">
            <a:avLst/>
          </a:prstGeom>
          <a:noFill/>
        </p:spPr>
        <p:txBody>
          <a:bodyPr wrap="square" rtlCol="0">
            <a:spAutoFit/>
          </a:bodyPr>
          <a:lstStyle/>
          <a:p>
            <a:r>
              <a:rPr lang="en-GB" dirty="0" smtClean="0"/>
              <a:t>The calendar view…</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988840"/>
            <a:ext cx="2914650" cy="4114800"/>
          </a:xfrm>
          <a:prstGeom prst="rect">
            <a:avLst/>
          </a:prstGeom>
        </p:spPr>
      </p:pic>
    </p:spTree>
    <p:extLst>
      <p:ext uri="{BB962C8B-B14F-4D97-AF65-F5344CB8AC3E}">
        <p14:creationId xmlns:p14="http://schemas.microsoft.com/office/powerpoint/2010/main" val="1129475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Arial" pitchFamily="34" charset="0"/>
                <a:cs typeface="Arial" pitchFamily="34" charset="0"/>
              </a:rPr>
              <a:t>Adding an entry</a:t>
            </a:r>
            <a:endParaRPr lang="en-GB" b="1" dirty="0">
              <a:latin typeface="Arial" pitchFamily="34" charset="0"/>
              <a:cs typeface="Arial" pitchFamily="34" charset="0"/>
            </a:endParaRPr>
          </a:p>
        </p:txBody>
      </p:sp>
      <p:sp>
        <p:nvSpPr>
          <p:cNvPr id="5" name="TextBox 4"/>
          <p:cNvSpPr txBox="1"/>
          <p:nvPr/>
        </p:nvSpPr>
        <p:spPr>
          <a:xfrm>
            <a:off x="251520" y="6361386"/>
            <a:ext cx="8640960" cy="276999"/>
          </a:xfrm>
          <a:prstGeom prst="rect">
            <a:avLst/>
          </a:prstGeom>
          <a:noFill/>
        </p:spPr>
        <p:txBody>
          <a:bodyPr wrap="square" rtlCol="0">
            <a:spAutoFit/>
          </a:bodyPr>
          <a:lstStyle/>
          <a:p>
            <a:r>
              <a:rPr lang="en-GB" sz="1200" dirty="0" err="1" smtClean="0">
                <a:solidFill>
                  <a:schemeClr val="tx1">
                    <a:lumMod val="50000"/>
                    <a:lumOff val="50000"/>
                  </a:schemeClr>
                </a:solidFill>
                <a:latin typeface="Arial" pitchFamily="34" charset="0"/>
              </a:rPr>
              <a:t>Murvin</a:t>
            </a:r>
            <a:r>
              <a:rPr lang="en-GB" sz="1200" dirty="0" smtClean="0">
                <a:solidFill>
                  <a:schemeClr val="tx1">
                    <a:lumMod val="50000"/>
                    <a:lumOff val="50000"/>
                  </a:schemeClr>
                </a:solidFill>
                <a:latin typeface="Arial" pitchFamily="34" charset="0"/>
              </a:rPr>
              <a:t> </a:t>
            </a:r>
            <a:r>
              <a:rPr lang="en-GB" sz="1200" dirty="0" err="1" smtClean="0">
                <a:solidFill>
                  <a:schemeClr val="tx1">
                    <a:lumMod val="50000"/>
                    <a:lumOff val="50000"/>
                  </a:schemeClr>
                </a:solidFill>
                <a:latin typeface="Arial" pitchFamily="34" charset="0"/>
              </a:rPr>
              <a:t>Bhantooa</a:t>
            </a:r>
            <a:r>
              <a:rPr lang="en-GB" sz="1200" dirty="0" smtClean="0">
                <a:solidFill>
                  <a:schemeClr val="tx1">
                    <a:lumMod val="50000"/>
                    <a:lumOff val="50000"/>
                  </a:schemeClr>
                </a:solidFill>
                <a:latin typeface="Arial" pitchFamily="34" charset="0"/>
              </a:rPr>
              <a:t>							</a:t>
            </a:r>
            <a:endParaRPr lang="en-GB" sz="1200" dirty="0">
              <a:solidFill>
                <a:schemeClr val="tx1">
                  <a:lumMod val="50000"/>
                  <a:lumOff val="50000"/>
                </a:schemeClr>
              </a:solidFill>
              <a:latin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0790"/>
            <a:ext cx="4229100" cy="4300538"/>
          </a:xfrm>
          <a:prstGeom prst="rect">
            <a:avLst/>
          </a:prstGeom>
        </p:spPr>
      </p:pic>
      <p:sp>
        <p:nvSpPr>
          <p:cNvPr id="7" name="TextBox 6"/>
          <p:cNvSpPr txBox="1"/>
          <p:nvPr/>
        </p:nvSpPr>
        <p:spPr>
          <a:xfrm>
            <a:off x="4355976" y="2708920"/>
            <a:ext cx="4536504" cy="369332"/>
          </a:xfrm>
          <a:prstGeom prst="rect">
            <a:avLst/>
          </a:prstGeom>
          <a:noFill/>
        </p:spPr>
        <p:txBody>
          <a:bodyPr wrap="square" rtlCol="0">
            <a:spAutoFit/>
          </a:bodyPr>
          <a:lstStyle/>
          <a:p>
            <a:r>
              <a:rPr lang="en-GB" dirty="0" smtClean="0"/>
              <a:t>The calendar view…</a:t>
            </a:r>
            <a:endParaRPr lang="en-GB" dirty="0"/>
          </a:p>
        </p:txBody>
      </p:sp>
    </p:spTree>
    <p:extLst>
      <p:ext uri="{BB962C8B-B14F-4D97-AF65-F5344CB8AC3E}">
        <p14:creationId xmlns:p14="http://schemas.microsoft.com/office/powerpoint/2010/main" val="1683641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Arial" pitchFamily="34" charset="0"/>
                <a:cs typeface="Arial" pitchFamily="34" charset="0"/>
              </a:rPr>
              <a:t>Visualisations</a:t>
            </a:r>
            <a:endParaRPr lang="en-GB" b="1" dirty="0">
              <a:latin typeface="Arial" pitchFamily="34" charset="0"/>
              <a:cs typeface="Arial" pitchFamily="34" charset="0"/>
            </a:endParaRPr>
          </a:p>
        </p:txBody>
      </p:sp>
      <p:sp>
        <p:nvSpPr>
          <p:cNvPr id="5" name="TextBox 4"/>
          <p:cNvSpPr txBox="1"/>
          <p:nvPr/>
        </p:nvSpPr>
        <p:spPr>
          <a:xfrm>
            <a:off x="251520" y="6361386"/>
            <a:ext cx="8640960" cy="276999"/>
          </a:xfrm>
          <a:prstGeom prst="rect">
            <a:avLst/>
          </a:prstGeom>
          <a:noFill/>
        </p:spPr>
        <p:txBody>
          <a:bodyPr wrap="square" rtlCol="0">
            <a:spAutoFit/>
          </a:bodyPr>
          <a:lstStyle/>
          <a:p>
            <a:r>
              <a:rPr lang="en-GB" sz="1200" dirty="0" err="1" smtClean="0">
                <a:solidFill>
                  <a:schemeClr val="tx1">
                    <a:lumMod val="50000"/>
                    <a:lumOff val="50000"/>
                  </a:schemeClr>
                </a:solidFill>
                <a:latin typeface="Arial" pitchFamily="34" charset="0"/>
              </a:rPr>
              <a:t>Murvin</a:t>
            </a:r>
            <a:r>
              <a:rPr lang="en-GB" sz="1200" dirty="0" smtClean="0">
                <a:solidFill>
                  <a:schemeClr val="tx1">
                    <a:lumMod val="50000"/>
                    <a:lumOff val="50000"/>
                  </a:schemeClr>
                </a:solidFill>
                <a:latin typeface="Arial" pitchFamily="34" charset="0"/>
              </a:rPr>
              <a:t> </a:t>
            </a:r>
            <a:r>
              <a:rPr lang="en-GB" sz="1200" dirty="0" err="1" smtClean="0">
                <a:solidFill>
                  <a:schemeClr val="tx1">
                    <a:lumMod val="50000"/>
                    <a:lumOff val="50000"/>
                  </a:schemeClr>
                </a:solidFill>
                <a:latin typeface="Arial" pitchFamily="34" charset="0"/>
              </a:rPr>
              <a:t>Bhantooa</a:t>
            </a:r>
            <a:r>
              <a:rPr lang="en-GB" sz="1200" dirty="0" smtClean="0">
                <a:solidFill>
                  <a:schemeClr val="tx1">
                    <a:lumMod val="50000"/>
                    <a:lumOff val="50000"/>
                  </a:schemeClr>
                </a:solidFill>
                <a:latin typeface="Arial" pitchFamily="34" charset="0"/>
              </a:rPr>
              <a:t>							</a:t>
            </a:r>
            <a:endParaRPr lang="en-GB" sz="1200" dirty="0">
              <a:solidFill>
                <a:schemeClr val="tx1">
                  <a:lumMod val="50000"/>
                  <a:lumOff val="50000"/>
                </a:schemeClr>
              </a:solidFill>
              <a:latin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0790"/>
            <a:ext cx="4229100" cy="4300538"/>
          </a:xfrm>
          <a:prstGeom prst="rect">
            <a:avLst/>
          </a:prstGeom>
        </p:spPr>
      </p:pic>
      <p:sp>
        <p:nvSpPr>
          <p:cNvPr id="7" name="TextBox 6"/>
          <p:cNvSpPr txBox="1"/>
          <p:nvPr/>
        </p:nvSpPr>
        <p:spPr>
          <a:xfrm>
            <a:off x="4355976" y="2708920"/>
            <a:ext cx="4536504" cy="369332"/>
          </a:xfrm>
          <a:prstGeom prst="rect">
            <a:avLst/>
          </a:prstGeom>
          <a:noFill/>
        </p:spPr>
        <p:txBody>
          <a:bodyPr wrap="square" rtlCol="0">
            <a:spAutoFit/>
          </a:bodyPr>
          <a:lstStyle/>
          <a:p>
            <a:r>
              <a:rPr lang="en-GB" dirty="0" smtClean="0"/>
              <a:t>The calendar view…</a:t>
            </a:r>
            <a:endParaRPr lang="en-GB" dirty="0"/>
          </a:p>
        </p:txBody>
      </p:sp>
    </p:spTree>
    <p:extLst>
      <p:ext uri="{BB962C8B-B14F-4D97-AF65-F5344CB8AC3E}">
        <p14:creationId xmlns:p14="http://schemas.microsoft.com/office/powerpoint/2010/main" val="28695069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68</TotalTime>
  <Words>202</Words>
  <Application>Microsoft Office PowerPoint</Application>
  <PresentationFormat>On-screen Show (4:3)</PresentationFormat>
  <Paragraphs>17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Waveform</vt:lpstr>
      <vt:lpstr>Sweet Tracker</vt:lpstr>
      <vt:lpstr>At a Glance</vt:lpstr>
      <vt:lpstr>Calendar View</vt:lpstr>
      <vt:lpstr>Adding an entry</vt:lpstr>
      <vt:lpstr>Visualisations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Sweet Tracker</dc:title>
  <dc:creator>M</dc:creator>
  <cp:lastModifiedBy>M</cp:lastModifiedBy>
  <cp:revision>9</cp:revision>
  <dcterms:created xsi:type="dcterms:W3CDTF">2013-07-27T09:56:19Z</dcterms:created>
  <dcterms:modified xsi:type="dcterms:W3CDTF">2013-07-27T11:05:42Z</dcterms:modified>
</cp:coreProperties>
</file>