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a852d3d4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a852d3d4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a852d3d4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a852d3d4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a852d3d4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a852d3d4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a852d3d4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a852d3d4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a852d3d4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a852d3d4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a852d3d4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a852d3d4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a852d3d4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a852d3d4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a852d3d4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a852d3d4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a852d3d4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a852d3d4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a852d3d4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a852d3d4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a852d3d4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a852d3d4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a852d3d4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a852d3d4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a852d3d4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a852d3d4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a852d3d4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a852d3d4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a852d3d4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a852d3d4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a852d3d4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a852d3d4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Bike-Sharing Rental Demand Forecasting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Mustafa Abdel-Nasser				&amp;					Zaid Mostafa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t>
            </a:r>
            <a:r>
              <a:rPr lang="en"/>
              <a:t>Analysis</a:t>
            </a:r>
            <a:endParaRPr/>
          </a:p>
        </p:txBody>
      </p:sp>
      <p:sp>
        <p:nvSpPr>
          <p:cNvPr id="150" name="Google Shape;150;p22"/>
          <p:cNvSpPr txBox="1"/>
          <p:nvPr>
            <p:ph idx="1" type="body"/>
          </p:nvPr>
        </p:nvSpPr>
        <p:spPr>
          <a:xfrm>
            <a:off x="729450" y="2078875"/>
            <a:ext cx="7688700" cy="2755500"/>
          </a:xfrm>
          <a:prstGeom prst="rect">
            <a:avLst/>
          </a:prstGeom>
        </p:spPr>
        <p:txBody>
          <a:bodyPr anchorCtr="0" anchor="t" bIns="91425" lIns="91425" spcFirstLastPara="1" rIns="91425" wrap="square" tIns="91425">
            <a:normAutofit/>
          </a:bodyPr>
          <a:lstStyle/>
          <a:p>
            <a:pPr indent="0" lvl="0" marL="0" rtl="0" algn="just">
              <a:lnSpc>
                <a:spcPct val="150000"/>
              </a:lnSpc>
              <a:spcBef>
                <a:spcPts val="2400"/>
              </a:spcBef>
              <a:spcAft>
                <a:spcPts val="0"/>
              </a:spcAft>
              <a:buNone/>
            </a:pPr>
            <a:r>
              <a:rPr lang="en" sz="1200">
                <a:solidFill>
                  <a:srgbClr val="666666"/>
                </a:solidFill>
                <a:latin typeface="Arial"/>
                <a:ea typeface="Arial"/>
                <a:cs typeface="Arial"/>
                <a:sym typeface="Arial"/>
              </a:rPr>
              <a:t>Seasonal naive technique</a:t>
            </a:r>
            <a:endParaRPr sz="1200">
              <a:solidFill>
                <a:srgbClr val="666666"/>
              </a:solidFill>
              <a:latin typeface="Arial"/>
              <a:ea typeface="Arial"/>
              <a:cs typeface="Arial"/>
              <a:sym typeface="Arial"/>
            </a:endParaRPr>
          </a:p>
          <a:p>
            <a:pPr indent="-304800" lvl="0" marL="457200" rtl="0" algn="just">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The accuracy of this prediction is low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R2 = 51% and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MAPE = 10608. </a:t>
            </a:r>
            <a:endParaRPr b="1" sz="1200">
              <a:solidFill>
                <a:srgbClr val="000000"/>
              </a:solidFill>
              <a:latin typeface="Arial"/>
              <a:ea typeface="Arial"/>
              <a:cs typeface="Arial"/>
              <a:sym typeface="Arial"/>
            </a:endParaRPr>
          </a:p>
          <a:p>
            <a:pPr indent="0" lvl="0" marL="457200" rtl="0" algn="just">
              <a:lnSpc>
                <a:spcPct val="150000"/>
              </a:lnSpc>
              <a:spcBef>
                <a:spcPts val="2400"/>
              </a:spcBef>
              <a:spcAft>
                <a:spcPts val="400"/>
              </a:spcAft>
              <a:buNone/>
            </a:pPr>
            <a:r>
              <a:t/>
            </a:r>
            <a:endParaRPr sz="1200">
              <a:solidFill>
                <a:srgbClr val="666666"/>
              </a:solidFill>
              <a:latin typeface="Arial"/>
              <a:ea typeface="Arial"/>
              <a:cs typeface="Arial"/>
              <a:sym typeface="Arial"/>
            </a:endParaRPr>
          </a:p>
        </p:txBody>
      </p:sp>
      <p:pic>
        <p:nvPicPr>
          <p:cNvPr id="151" name="Google Shape;151;p22"/>
          <p:cNvPicPr preferRelativeResize="0"/>
          <p:nvPr/>
        </p:nvPicPr>
        <p:blipFill rotWithShape="1">
          <a:blip r:embed="rId3">
            <a:alphaModFix/>
          </a:blip>
          <a:srcRect b="3394" l="0" r="0" t="4853"/>
          <a:stretch/>
        </p:blipFill>
        <p:spPr>
          <a:xfrm>
            <a:off x="3895225" y="1853850"/>
            <a:ext cx="4522924" cy="298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Analysis</a:t>
            </a:r>
            <a:endParaRPr/>
          </a:p>
        </p:txBody>
      </p:sp>
      <p:sp>
        <p:nvSpPr>
          <p:cNvPr id="157" name="Google Shape;157;p23"/>
          <p:cNvSpPr txBox="1"/>
          <p:nvPr>
            <p:ph idx="1" type="body"/>
          </p:nvPr>
        </p:nvSpPr>
        <p:spPr>
          <a:xfrm>
            <a:off x="729450" y="2015575"/>
            <a:ext cx="7688700" cy="2755500"/>
          </a:xfrm>
          <a:prstGeom prst="rect">
            <a:avLst/>
          </a:prstGeom>
        </p:spPr>
        <p:txBody>
          <a:bodyPr anchorCtr="0" anchor="t" bIns="91425" lIns="91425" spcFirstLastPara="1" rIns="91425" wrap="square" tIns="91425">
            <a:normAutofit/>
          </a:bodyPr>
          <a:lstStyle/>
          <a:p>
            <a:pPr indent="0" lvl="0" marL="0" rtl="0" algn="just">
              <a:lnSpc>
                <a:spcPct val="150000"/>
              </a:lnSpc>
              <a:spcBef>
                <a:spcPts val="1200"/>
              </a:spcBef>
              <a:spcAft>
                <a:spcPts val="0"/>
              </a:spcAft>
              <a:buNone/>
            </a:pPr>
            <a:r>
              <a:rPr lang="en" sz="1200">
                <a:solidFill>
                  <a:srgbClr val="666666"/>
                </a:solidFill>
                <a:latin typeface="Arial"/>
                <a:ea typeface="Arial"/>
                <a:cs typeface="Arial"/>
                <a:sym typeface="Arial"/>
              </a:rPr>
              <a:t>Multilinear regression model</a:t>
            </a:r>
            <a:endParaRPr sz="1200">
              <a:solidFill>
                <a:srgbClr val="666666"/>
              </a:solidFill>
              <a:latin typeface="Arial"/>
              <a:ea typeface="Arial"/>
              <a:cs typeface="Arial"/>
              <a:sym typeface="Arial"/>
            </a:endParaRPr>
          </a:p>
          <a:p>
            <a:pPr indent="0" lvl="0" marL="0" rtl="0" algn="just">
              <a:lnSpc>
                <a:spcPct val="150000"/>
              </a:lnSpc>
              <a:spcBef>
                <a:spcPts val="1200"/>
              </a:spcBef>
              <a:spcAft>
                <a:spcPts val="0"/>
              </a:spcAft>
              <a:buNone/>
            </a:pPr>
            <a:r>
              <a:rPr lang="en" sz="1200">
                <a:solidFill>
                  <a:srgbClr val="000000"/>
                </a:solidFill>
                <a:latin typeface="Arial"/>
                <a:ea typeface="Arial"/>
                <a:cs typeface="Arial"/>
                <a:sym typeface="Arial"/>
              </a:rPr>
              <a:t>Cnt with  (registered, casual, temp)           </a:t>
            </a:r>
            <a:endParaRPr sz="120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lang="en" sz="1200">
                <a:solidFill>
                  <a:srgbClr val="000000"/>
                </a:solidFill>
                <a:latin typeface="Arial"/>
                <a:ea typeface="Arial"/>
                <a:cs typeface="Arial"/>
                <a:sym typeface="Arial"/>
              </a:rPr>
              <a:t>high positive correlation</a:t>
            </a:r>
            <a:endParaRPr sz="1200">
              <a:solidFill>
                <a:srgbClr val="000000"/>
              </a:solidFill>
              <a:latin typeface="Arial"/>
              <a:ea typeface="Arial"/>
              <a:cs typeface="Arial"/>
              <a:sym typeface="Arial"/>
            </a:endParaRPr>
          </a:p>
          <a:p>
            <a:pPr indent="0" lvl="0" marL="457200" rtl="0" algn="just">
              <a:lnSpc>
                <a:spcPct val="150000"/>
              </a:lnSpc>
              <a:spcBef>
                <a:spcPts val="2400"/>
              </a:spcBef>
              <a:spcAft>
                <a:spcPts val="400"/>
              </a:spcAft>
              <a:buNone/>
            </a:pPr>
            <a:r>
              <a:t/>
            </a:r>
            <a:endParaRPr sz="1200">
              <a:solidFill>
                <a:srgbClr val="666666"/>
              </a:solidFill>
              <a:latin typeface="Arial"/>
              <a:ea typeface="Arial"/>
              <a:cs typeface="Arial"/>
              <a:sym typeface="Arial"/>
            </a:endParaRPr>
          </a:p>
        </p:txBody>
      </p:sp>
      <p:pic>
        <p:nvPicPr>
          <p:cNvPr id="158" name="Google Shape;158;p23"/>
          <p:cNvPicPr preferRelativeResize="0"/>
          <p:nvPr/>
        </p:nvPicPr>
        <p:blipFill rotWithShape="1">
          <a:blip r:embed="rId3">
            <a:alphaModFix/>
          </a:blip>
          <a:srcRect b="0" l="17566" r="0" t="0"/>
          <a:stretch/>
        </p:blipFill>
        <p:spPr>
          <a:xfrm>
            <a:off x="5318350" y="2078875"/>
            <a:ext cx="3756451" cy="2628900"/>
          </a:xfrm>
          <a:prstGeom prst="rect">
            <a:avLst/>
          </a:prstGeom>
          <a:noFill/>
          <a:ln>
            <a:noFill/>
          </a:ln>
        </p:spPr>
      </p:pic>
      <p:sp>
        <p:nvSpPr>
          <p:cNvPr id="159" name="Google Shape;159;p23"/>
          <p:cNvSpPr/>
          <p:nvPr/>
        </p:nvSpPr>
        <p:spPr>
          <a:xfrm>
            <a:off x="2716100" y="2689650"/>
            <a:ext cx="1058667" cy="365970"/>
          </a:xfrm>
          <a:custGeom>
            <a:rect b="b" l="l" r="r" t="t"/>
            <a:pathLst>
              <a:path extrusionOk="0" h="16671" w="34214">
                <a:moveTo>
                  <a:pt x="18297" y="0"/>
                </a:moveTo>
                <a:cubicBezTo>
                  <a:pt x="20872" y="1355"/>
                  <a:pt x="36798" y="5354"/>
                  <a:pt x="33748" y="8132"/>
                </a:cubicBezTo>
                <a:cubicBezTo>
                  <a:pt x="30699" y="10911"/>
                  <a:pt x="5625" y="15248"/>
                  <a:pt x="0" y="16671"/>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Analysis</a:t>
            </a:r>
            <a:endParaRPr/>
          </a:p>
        </p:txBody>
      </p:sp>
      <p:sp>
        <p:nvSpPr>
          <p:cNvPr id="165" name="Google Shape;165;p24"/>
          <p:cNvSpPr txBox="1"/>
          <p:nvPr>
            <p:ph idx="1" type="body"/>
          </p:nvPr>
        </p:nvSpPr>
        <p:spPr>
          <a:xfrm>
            <a:off x="729450" y="2078875"/>
            <a:ext cx="7688700" cy="2755500"/>
          </a:xfrm>
          <a:prstGeom prst="rect">
            <a:avLst/>
          </a:prstGeom>
        </p:spPr>
        <p:txBody>
          <a:bodyPr anchorCtr="0" anchor="t" bIns="91425" lIns="91425" spcFirstLastPara="1" rIns="91425" wrap="square" tIns="91425">
            <a:normAutofit/>
          </a:bodyPr>
          <a:lstStyle/>
          <a:p>
            <a:pPr indent="0" lvl="0" marL="0" rtl="0" algn="just">
              <a:lnSpc>
                <a:spcPct val="150000"/>
              </a:lnSpc>
              <a:spcBef>
                <a:spcPts val="2400"/>
              </a:spcBef>
              <a:spcAft>
                <a:spcPts val="0"/>
              </a:spcAft>
              <a:buNone/>
            </a:pPr>
            <a:r>
              <a:rPr lang="en" sz="1200">
                <a:solidFill>
                  <a:srgbClr val="666666"/>
                </a:solidFill>
                <a:latin typeface="Arial"/>
                <a:ea typeface="Arial"/>
                <a:cs typeface="Arial"/>
                <a:sym typeface="Arial"/>
              </a:rPr>
              <a:t>Multilinear </a:t>
            </a:r>
            <a:r>
              <a:rPr lang="en" sz="1200">
                <a:solidFill>
                  <a:srgbClr val="666666"/>
                </a:solidFill>
                <a:latin typeface="Arial"/>
                <a:ea typeface="Arial"/>
                <a:cs typeface="Arial"/>
                <a:sym typeface="Arial"/>
              </a:rPr>
              <a:t>regression </a:t>
            </a:r>
            <a:r>
              <a:rPr lang="en" sz="1200">
                <a:solidFill>
                  <a:srgbClr val="666666"/>
                </a:solidFill>
                <a:latin typeface="Arial"/>
                <a:ea typeface="Arial"/>
                <a:cs typeface="Arial"/>
                <a:sym typeface="Arial"/>
              </a:rPr>
              <a:t> Model</a:t>
            </a:r>
            <a:endParaRPr sz="1200">
              <a:solidFill>
                <a:srgbClr val="666666"/>
              </a:solidFill>
              <a:latin typeface="Arial"/>
              <a:ea typeface="Arial"/>
              <a:cs typeface="Arial"/>
              <a:sym typeface="Arial"/>
            </a:endParaRPr>
          </a:p>
          <a:p>
            <a:pPr indent="-304800" lvl="0" marL="457200" rtl="0" algn="just">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A</a:t>
            </a:r>
            <a:r>
              <a:rPr lang="en" sz="1200">
                <a:solidFill>
                  <a:srgbClr val="000000"/>
                </a:solidFill>
                <a:latin typeface="Arial"/>
                <a:ea typeface="Arial"/>
                <a:cs typeface="Arial"/>
                <a:sym typeface="Arial"/>
              </a:rPr>
              <a:t>ccuracy is high</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R2 = 91%</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MAPE = 634</a:t>
            </a:r>
            <a:endParaRPr sz="1200">
              <a:solidFill>
                <a:srgbClr val="666666"/>
              </a:solidFill>
              <a:latin typeface="Arial"/>
              <a:ea typeface="Arial"/>
              <a:cs typeface="Arial"/>
              <a:sym typeface="Arial"/>
            </a:endParaRPr>
          </a:p>
        </p:txBody>
      </p:sp>
      <p:pic>
        <p:nvPicPr>
          <p:cNvPr id="166" name="Google Shape;166;p24"/>
          <p:cNvPicPr preferRelativeResize="0"/>
          <p:nvPr/>
        </p:nvPicPr>
        <p:blipFill>
          <a:blip r:embed="rId3">
            <a:alphaModFix/>
          </a:blip>
          <a:stretch>
            <a:fillRect/>
          </a:stretch>
        </p:blipFill>
        <p:spPr>
          <a:xfrm>
            <a:off x="3568900" y="1683400"/>
            <a:ext cx="5575100" cy="34601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Analysis</a:t>
            </a:r>
            <a:endParaRPr/>
          </a:p>
        </p:txBody>
      </p:sp>
      <p:sp>
        <p:nvSpPr>
          <p:cNvPr id="172" name="Google Shape;172;p25"/>
          <p:cNvSpPr txBox="1"/>
          <p:nvPr>
            <p:ph idx="1" type="body"/>
          </p:nvPr>
        </p:nvSpPr>
        <p:spPr>
          <a:xfrm>
            <a:off x="729450" y="2078875"/>
            <a:ext cx="7688700" cy="2755500"/>
          </a:xfrm>
          <a:prstGeom prst="rect">
            <a:avLst/>
          </a:prstGeom>
        </p:spPr>
        <p:txBody>
          <a:bodyPr anchorCtr="0" anchor="t" bIns="91425" lIns="91425" spcFirstLastPara="1" rIns="91425" wrap="square" tIns="91425">
            <a:normAutofit/>
          </a:bodyPr>
          <a:lstStyle/>
          <a:p>
            <a:pPr indent="0" lvl="0" marL="0" rtl="0" algn="just">
              <a:lnSpc>
                <a:spcPct val="150000"/>
              </a:lnSpc>
              <a:spcBef>
                <a:spcPts val="1200"/>
              </a:spcBef>
              <a:spcAft>
                <a:spcPts val="0"/>
              </a:spcAft>
              <a:buNone/>
            </a:pPr>
            <a:r>
              <a:rPr lang="en" sz="1200">
                <a:solidFill>
                  <a:srgbClr val="666666"/>
                </a:solidFill>
                <a:latin typeface="Arial"/>
                <a:ea typeface="Arial"/>
                <a:cs typeface="Arial"/>
                <a:sym typeface="Arial"/>
              </a:rPr>
              <a:t>Logistic</a:t>
            </a:r>
            <a:r>
              <a:rPr lang="en" sz="1200">
                <a:solidFill>
                  <a:srgbClr val="666666"/>
                </a:solidFill>
                <a:latin typeface="Arial"/>
                <a:ea typeface="Arial"/>
                <a:cs typeface="Arial"/>
                <a:sym typeface="Arial"/>
              </a:rPr>
              <a:t> Regression </a:t>
            </a:r>
            <a:r>
              <a:rPr lang="en" sz="1200">
                <a:solidFill>
                  <a:srgbClr val="666666"/>
                </a:solidFill>
                <a:latin typeface="Arial"/>
                <a:ea typeface="Arial"/>
                <a:cs typeface="Arial"/>
                <a:sym typeface="Arial"/>
              </a:rPr>
              <a:t>model</a:t>
            </a:r>
            <a:endParaRPr sz="1200">
              <a:solidFill>
                <a:srgbClr val="666666"/>
              </a:solidFill>
              <a:latin typeface="Arial"/>
              <a:ea typeface="Arial"/>
              <a:cs typeface="Arial"/>
              <a:sym typeface="Arial"/>
            </a:endParaRPr>
          </a:p>
          <a:p>
            <a:pPr indent="-304800" lvl="0" marL="457200" rtl="0" algn="just">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Accuracy is acceptable</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R2 = 81%</a:t>
            </a:r>
            <a:endParaRPr sz="1200">
              <a:solidFill>
                <a:srgbClr val="000000"/>
              </a:solidFill>
              <a:latin typeface="Arial"/>
              <a:ea typeface="Arial"/>
              <a:cs typeface="Arial"/>
              <a:sym typeface="Arial"/>
            </a:endParaRPr>
          </a:p>
          <a:p>
            <a:pPr indent="0" lvl="0" marL="457200" rtl="0" algn="just">
              <a:lnSpc>
                <a:spcPct val="150000"/>
              </a:lnSpc>
              <a:spcBef>
                <a:spcPts val="1200"/>
              </a:spcBef>
              <a:spcAft>
                <a:spcPts val="0"/>
              </a:spcAft>
              <a:buNone/>
            </a:pPr>
            <a:r>
              <a:t/>
            </a:r>
            <a:endParaRPr b="1" sz="1200">
              <a:solidFill>
                <a:srgbClr val="000000"/>
              </a:solidFill>
              <a:latin typeface="Arial"/>
              <a:ea typeface="Arial"/>
              <a:cs typeface="Arial"/>
              <a:sym typeface="Arial"/>
            </a:endParaRPr>
          </a:p>
          <a:p>
            <a:pPr indent="0" lvl="0" marL="457200" rtl="0" algn="just">
              <a:lnSpc>
                <a:spcPct val="150000"/>
              </a:lnSpc>
              <a:spcBef>
                <a:spcPts val="2400"/>
              </a:spcBef>
              <a:spcAft>
                <a:spcPts val="400"/>
              </a:spcAft>
              <a:buNone/>
            </a:pPr>
            <a:r>
              <a:t/>
            </a:r>
            <a:endParaRPr sz="1200">
              <a:solidFill>
                <a:srgbClr val="666666"/>
              </a:solidFill>
              <a:latin typeface="Arial"/>
              <a:ea typeface="Arial"/>
              <a:cs typeface="Arial"/>
              <a:sym typeface="Arial"/>
            </a:endParaRPr>
          </a:p>
        </p:txBody>
      </p:sp>
      <p:pic>
        <p:nvPicPr>
          <p:cNvPr id="173" name="Google Shape;173;p25"/>
          <p:cNvPicPr preferRelativeResize="0"/>
          <p:nvPr/>
        </p:nvPicPr>
        <p:blipFill>
          <a:blip r:embed="rId3">
            <a:alphaModFix/>
          </a:blip>
          <a:stretch>
            <a:fillRect/>
          </a:stretch>
        </p:blipFill>
        <p:spPr>
          <a:xfrm>
            <a:off x="3643325" y="1571100"/>
            <a:ext cx="5450975" cy="35480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Analysis</a:t>
            </a:r>
            <a:endParaRPr/>
          </a:p>
        </p:txBody>
      </p:sp>
      <p:sp>
        <p:nvSpPr>
          <p:cNvPr id="179" name="Google Shape;179;p26"/>
          <p:cNvSpPr txBox="1"/>
          <p:nvPr>
            <p:ph idx="1" type="body"/>
          </p:nvPr>
        </p:nvSpPr>
        <p:spPr>
          <a:xfrm>
            <a:off x="729450" y="2078875"/>
            <a:ext cx="7688700" cy="2755500"/>
          </a:xfrm>
          <a:prstGeom prst="rect">
            <a:avLst/>
          </a:prstGeom>
        </p:spPr>
        <p:txBody>
          <a:bodyPr anchorCtr="0" anchor="t" bIns="91425" lIns="91425" spcFirstLastPara="1" rIns="91425" wrap="square" tIns="91425">
            <a:normAutofit/>
          </a:bodyPr>
          <a:lstStyle/>
          <a:p>
            <a:pPr indent="0" lvl="0" marL="0" rtl="0" algn="just">
              <a:lnSpc>
                <a:spcPct val="150000"/>
              </a:lnSpc>
              <a:spcBef>
                <a:spcPts val="1200"/>
              </a:spcBef>
              <a:spcAft>
                <a:spcPts val="0"/>
              </a:spcAft>
              <a:buNone/>
            </a:pPr>
            <a:r>
              <a:rPr lang="en" sz="1200">
                <a:solidFill>
                  <a:srgbClr val="666666"/>
                </a:solidFill>
                <a:latin typeface="Arial"/>
                <a:ea typeface="Arial"/>
                <a:cs typeface="Arial"/>
                <a:sym typeface="Arial"/>
              </a:rPr>
              <a:t>Random Forest model</a:t>
            </a:r>
            <a:endParaRPr sz="1200">
              <a:solidFill>
                <a:srgbClr val="666666"/>
              </a:solidFill>
              <a:latin typeface="Arial"/>
              <a:ea typeface="Arial"/>
              <a:cs typeface="Arial"/>
              <a:sym typeface="Arial"/>
            </a:endParaRPr>
          </a:p>
          <a:p>
            <a:pPr indent="-304800" lvl="0" marL="457200" rtl="0" algn="just">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Accuracy is high</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R2 = 89%</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MAPE = 701</a:t>
            </a:r>
            <a:endParaRPr b="1" sz="1200">
              <a:solidFill>
                <a:srgbClr val="000000"/>
              </a:solidFill>
              <a:latin typeface="Arial"/>
              <a:ea typeface="Arial"/>
              <a:cs typeface="Arial"/>
              <a:sym typeface="Arial"/>
            </a:endParaRPr>
          </a:p>
          <a:p>
            <a:pPr indent="0" lvl="0" marL="457200" rtl="0" algn="just">
              <a:lnSpc>
                <a:spcPct val="150000"/>
              </a:lnSpc>
              <a:spcBef>
                <a:spcPts val="2400"/>
              </a:spcBef>
              <a:spcAft>
                <a:spcPts val="400"/>
              </a:spcAft>
              <a:buNone/>
            </a:pPr>
            <a:r>
              <a:t/>
            </a:r>
            <a:endParaRPr sz="1200">
              <a:solidFill>
                <a:srgbClr val="666666"/>
              </a:solidFill>
              <a:latin typeface="Arial"/>
              <a:ea typeface="Arial"/>
              <a:cs typeface="Arial"/>
              <a:sym typeface="Arial"/>
            </a:endParaRPr>
          </a:p>
        </p:txBody>
      </p:sp>
      <p:pic>
        <p:nvPicPr>
          <p:cNvPr id="180" name="Google Shape;180;p26"/>
          <p:cNvPicPr preferRelativeResize="0"/>
          <p:nvPr/>
        </p:nvPicPr>
        <p:blipFill>
          <a:blip r:embed="rId3">
            <a:alphaModFix/>
          </a:blip>
          <a:stretch>
            <a:fillRect/>
          </a:stretch>
        </p:blipFill>
        <p:spPr>
          <a:xfrm>
            <a:off x="3504600" y="1853850"/>
            <a:ext cx="5639400" cy="32896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Analysis</a:t>
            </a:r>
            <a:endParaRPr/>
          </a:p>
        </p:txBody>
      </p:sp>
      <p:sp>
        <p:nvSpPr>
          <p:cNvPr id="186" name="Google Shape;186;p27"/>
          <p:cNvSpPr txBox="1"/>
          <p:nvPr>
            <p:ph idx="1" type="body"/>
          </p:nvPr>
        </p:nvSpPr>
        <p:spPr>
          <a:xfrm>
            <a:off x="729450" y="2078875"/>
            <a:ext cx="7688700" cy="2755500"/>
          </a:xfrm>
          <a:prstGeom prst="rect">
            <a:avLst/>
          </a:prstGeom>
        </p:spPr>
        <p:txBody>
          <a:bodyPr anchorCtr="0" anchor="t" bIns="91425" lIns="91425" spcFirstLastPara="1" rIns="91425" wrap="square" tIns="91425">
            <a:normAutofit/>
          </a:bodyPr>
          <a:lstStyle/>
          <a:p>
            <a:pPr indent="0" lvl="0" marL="0" rtl="0" algn="ctr">
              <a:lnSpc>
                <a:spcPct val="150000"/>
              </a:lnSpc>
              <a:spcBef>
                <a:spcPts val="1200"/>
              </a:spcBef>
              <a:spcAft>
                <a:spcPts val="0"/>
              </a:spcAft>
              <a:buNone/>
            </a:pPr>
            <a:r>
              <a:rPr lang="en" sz="1600">
                <a:solidFill>
                  <a:srgbClr val="666666"/>
                </a:solidFill>
                <a:latin typeface="Arial"/>
                <a:ea typeface="Arial"/>
                <a:cs typeface="Arial"/>
                <a:sym typeface="Arial"/>
              </a:rPr>
              <a:t>For a given set of weather conditions and a specific type of day, can you figure the </a:t>
            </a:r>
            <a:r>
              <a:rPr lang="en" sz="1600">
                <a:solidFill>
                  <a:srgbClr val="666666"/>
                </a:solidFill>
                <a:latin typeface="Arial"/>
                <a:ea typeface="Arial"/>
                <a:cs typeface="Arial"/>
                <a:sym typeface="Arial"/>
              </a:rPr>
              <a:t>probability</a:t>
            </a:r>
            <a:r>
              <a:rPr lang="en" sz="1600">
                <a:solidFill>
                  <a:srgbClr val="666666"/>
                </a:solidFill>
                <a:latin typeface="Arial"/>
                <a:ea typeface="Arial"/>
                <a:cs typeface="Arial"/>
                <a:sym typeface="Arial"/>
              </a:rPr>
              <a:t> the day is good for biking?</a:t>
            </a:r>
            <a:endParaRPr sz="1600">
              <a:solidFill>
                <a:srgbClr val="666666"/>
              </a:solidFill>
              <a:latin typeface="Arial"/>
              <a:ea typeface="Arial"/>
              <a:cs typeface="Arial"/>
              <a:sym typeface="Arial"/>
            </a:endParaRPr>
          </a:p>
          <a:p>
            <a:pPr indent="0" lvl="0" marL="0" rtl="0" algn="just">
              <a:lnSpc>
                <a:spcPct val="150000"/>
              </a:lnSpc>
              <a:spcBef>
                <a:spcPts val="1200"/>
              </a:spcBef>
              <a:spcAft>
                <a:spcPts val="0"/>
              </a:spcAft>
              <a:buNone/>
            </a:pPr>
            <a:r>
              <a:t/>
            </a:r>
            <a:endParaRPr sz="1200">
              <a:solidFill>
                <a:srgbClr val="666666"/>
              </a:solidFill>
              <a:latin typeface="Arial"/>
              <a:ea typeface="Arial"/>
              <a:cs typeface="Arial"/>
              <a:sym typeface="Arial"/>
            </a:endParaRPr>
          </a:p>
          <a:p>
            <a:pPr indent="0" lvl="0" marL="0" rtl="0" algn="just">
              <a:lnSpc>
                <a:spcPct val="150000"/>
              </a:lnSpc>
              <a:spcBef>
                <a:spcPts val="1200"/>
              </a:spcBef>
              <a:spcAft>
                <a:spcPts val="0"/>
              </a:spcAft>
              <a:buNone/>
            </a:pPr>
            <a:r>
              <a:t/>
            </a:r>
            <a:endParaRPr sz="1200">
              <a:solidFill>
                <a:srgbClr val="666666"/>
              </a:solidFill>
              <a:latin typeface="Arial"/>
              <a:ea typeface="Arial"/>
              <a:cs typeface="Arial"/>
              <a:sym typeface="Arial"/>
            </a:endParaRPr>
          </a:p>
          <a:p>
            <a:pPr indent="0" lvl="0" marL="457200" rtl="0" algn="just">
              <a:lnSpc>
                <a:spcPct val="150000"/>
              </a:lnSpc>
              <a:spcBef>
                <a:spcPts val="1200"/>
              </a:spcBef>
              <a:spcAft>
                <a:spcPts val="0"/>
              </a:spcAft>
              <a:buNone/>
            </a:pPr>
            <a:r>
              <a:t/>
            </a:r>
            <a:endParaRPr b="1" sz="1200">
              <a:solidFill>
                <a:srgbClr val="000000"/>
              </a:solidFill>
              <a:latin typeface="Arial"/>
              <a:ea typeface="Arial"/>
              <a:cs typeface="Arial"/>
              <a:sym typeface="Arial"/>
            </a:endParaRPr>
          </a:p>
          <a:p>
            <a:pPr indent="0" lvl="0" marL="457200" rtl="0" algn="just">
              <a:lnSpc>
                <a:spcPct val="150000"/>
              </a:lnSpc>
              <a:spcBef>
                <a:spcPts val="2400"/>
              </a:spcBef>
              <a:spcAft>
                <a:spcPts val="400"/>
              </a:spcAft>
              <a:buNone/>
            </a:pPr>
            <a:r>
              <a:t/>
            </a:r>
            <a:endParaRPr sz="1200">
              <a:solidFill>
                <a:srgbClr val="66666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2" name="Google Shape;192;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6288"/>
              <a:t>The mean temperatures vary significantly over the seasons</a:t>
            </a:r>
            <a:endParaRPr sz="6288"/>
          </a:p>
          <a:p>
            <a:pPr indent="0" lvl="0" marL="0" rtl="0" algn="l">
              <a:spcBef>
                <a:spcPts val="1200"/>
              </a:spcBef>
              <a:spcAft>
                <a:spcPts val="0"/>
              </a:spcAft>
              <a:buNone/>
            </a:pPr>
            <a:r>
              <a:rPr lang="en" sz="6288"/>
              <a:t>Figures of total bike rents changes depending on weather condition and vary regarding their means. The most significant pairwise mean difference is typical for spring, summer, and fall seasons, while the most insignificant for winter.</a:t>
            </a:r>
            <a:endParaRPr sz="628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8" name="Google Shape;198;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88"/>
              <a:t>Weather condition and total number of bike rentals also seemed to be significantly correlated. The two popular weather conditions for bike rentals are nice and Cloudy weather.</a:t>
            </a:r>
            <a:endParaRPr sz="6288"/>
          </a:p>
          <a:p>
            <a:pPr indent="0" lvl="0" marL="0" rtl="0" algn="l">
              <a:spcBef>
                <a:spcPts val="1200"/>
              </a:spcBef>
              <a:spcAft>
                <a:spcPts val="0"/>
              </a:spcAft>
              <a:buNone/>
            </a:pPr>
            <a:r>
              <a:rPr lang="en" sz="6288"/>
              <a:t>There exists a significant correlation between the number of total bike rentals and (casual, registered, temp) variables.</a:t>
            </a:r>
            <a:endParaRPr sz="6288"/>
          </a:p>
          <a:p>
            <a:pPr indent="0" lvl="0" marL="0" rtl="0" algn="l">
              <a:spcBef>
                <a:spcPts val="1200"/>
              </a:spcBef>
              <a:spcAft>
                <a:spcPts val="0"/>
              </a:spcAft>
              <a:buNone/>
            </a:pPr>
            <a:r>
              <a:rPr lang="en" sz="6288"/>
              <a:t>To sum it up, we can say, that the total amount of bike rentals is dependent on the weather and also on the users’ status (registered vs. casual).</a:t>
            </a:r>
            <a:endParaRPr sz="6288"/>
          </a:p>
          <a:p>
            <a:pPr indent="0" lvl="0" marL="0" rtl="0" algn="l">
              <a:spcBef>
                <a:spcPts val="1200"/>
              </a:spcBef>
              <a:spcAft>
                <a:spcPts val="0"/>
              </a:spcAft>
              <a:buNone/>
            </a:pPr>
            <a:r>
              <a:t/>
            </a:r>
            <a:endParaRPr sz="628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Bike-Sharing</a:t>
            </a:r>
            <a:endParaRPr/>
          </a:p>
          <a:p>
            <a:pPr indent="-311150" lvl="0" marL="457200" rtl="0" algn="l">
              <a:spcBef>
                <a:spcPts val="0"/>
              </a:spcBef>
              <a:spcAft>
                <a:spcPts val="0"/>
              </a:spcAft>
              <a:buSzPts val="1300"/>
              <a:buChar char="●"/>
            </a:pPr>
            <a:r>
              <a:rPr lang="en"/>
              <a:t>Our Objectives</a:t>
            </a:r>
            <a:endParaRPr/>
          </a:p>
          <a:p>
            <a:pPr indent="-311150" lvl="0" marL="457200" rtl="0" algn="l">
              <a:spcBef>
                <a:spcPts val="0"/>
              </a:spcBef>
              <a:spcAft>
                <a:spcPts val="0"/>
              </a:spcAft>
              <a:buSzPts val="1300"/>
              <a:buChar char="●"/>
            </a:pPr>
            <a:r>
              <a:rPr lang="en"/>
              <a:t>Data Understanding and Cleaning</a:t>
            </a:r>
            <a:endParaRPr/>
          </a:p>
          <a:p>
            <a:pPr indent="-311150" lvl="0" marL="457200" rtl="0" algn="l">
              <a:spcBef>
                <a:spcPts val="0"/>
              </a:spcBef>
              <a:spcAft>
                <a:spcPts val="0"/>
              </a:spcAft>
              <a:buSzPts val="1300"/>
              <a:buChar char="●"/>
            </a:pPr>
            <a:r>
              <a:rPr lang="en"/>
              <a:t>Descriptive</a:t>
            </a:r>
            <a:r>
              <a:rPr lang="en"/>
              <a:t> Analysis</a:t>
            </a:r>
            <a:endParaRPr/>
          </a:p>
          <a:p>
            <a:pPr indent="-311150" lvl="0" marL="457200" rtl="0" algn="l">
              <a:spcBef>
                <a:spcPts val="0"/>
              </a:spcBef>
              <a:spcAft>
                <a:spcPts val="0"/>
              </a:spcAft>
              <a:buSzPts val="1300"/>
              <a:buChar char="●"/>
            </a:pPr>
            <a:r>
              <a:rPr lang="en"/>
              <a:t>Predictive Analysis</a:t>
            </a:r>
            <a:endParaRPr/>
          </a:p>
          <a:p>
            <a:pPr indent="-311150" lvl="0" marL="457200" rtl="0" algn="l">
              <a:spcBef>
                <a:spcPts val="0"/>
              </a:spcBef>
              <a:spcAft>
                <a:spcPts val="0"/>
              </a:spcAft>
              <a:buSzPts val="1300"/>
              <a:buChar char="●"/>
            </a:pPr>
            <a:r>
              <a:rPr lang="en"/>
              <a:t>Conclusion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Bike-Sharing</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4763625" y="1853850"/>
            <a:ext cx="3584150" cy="261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t>The project aims to help forecast the demand for the bike-sharing company based on the number of available attributes given in the data.</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 and Cleaning</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Base Data Size: 731 Obs. Of 11 Variables. </a:t>
            </a:r>
            <a:endParaRPr/>
          </a:p>
          <a:p>
            <a:pPr indent="0" lvl="0" marL="0" rtl="0" algn="l">
              <a:spcBef>
                <a:spcPts val="1200"/>
              </a:spcBef>
              <a:spcAft>
                <a:spcPts val="0"/>
              </a:spcAft>
              <a:buNone/>
            </a:pPr>
            <a:r>
              <a:rPr lang="en"/>
              <a:t>Target Variable – Total Count of Bikes Rented</a:t>
            </a:r>
            <a:endParaRPr/>
          </a:p>
          <a:p>
            <a:pPr indent="0" lvl="0" marL="0" rtl="0" algn="l">
              <a:spcBef>
                <a:spcPts val="1200"/>
              </a:spcBef>
              <a:spcAft>
                <a:spcPts val="0"/>
              </a:spcAft>
              <a:buNone/>
            </a:pPr>
            <a:r>
              <a:rPr lang="en"/>
              <a:t>Data abstract: This dataset contains the daily count of rental bikes between years 2011 and 2012 from Capital bikeshare system, Washington D.C., USA with the corresponding weather and seasonal information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 and Cleaning</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2330650" y="1853850"/>
            <a:ext cx="4541024" cy="314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Analysis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   Total rentals vs. the temperature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                 categorized by year and season</a:t>
            </a:r>
            <a:endParaRPr/>
          </a:p>
        </p:txBody>
      </p:sp>
      <p:pic>
        <p:nvPicPr>
          <p:cNvPr id="126" name="Google Shape;126;p19"/>
          <p:cNvPicPr preferRelativeResize="0"/>
          <p:nvPr/>
        </p:nvPicPr>
        <p:blipFill rotWithShape="1">
          <a:blip r:embed="rId3">
            <a:alphaModFix/>
          </a:blip>
          <a:srcRect b="0" l="0" r="0" t="0"/>
          <a:stretch/>
        </p:blipFill>
        <p:spPr>
          <a:xfrm>
            <a:off x="3874900" y="2078875"/>
            <a:ext cx="4743600" cy="2261100"/>
          </a:xfrm>
          <a:prstGeom prst="rect">
            <a:avLst/>
          </a:prstGeom>
          <a:noFill/>
          <a:ln cap="flat" cmpd="sng" w="12700">
            <a:solidFill>
              <a:srgbClr val="000000"/>
            </a:solidFill>
            <a:prstDash val="solid"/>
            <a:miter lim="8000"/>
            <a:headEnd len="sm" w="sm" type="none"/>
            <a:tailEnd len="sm" w="sm" type="none"/>
          </a:ln>
        </p:spPr>
      </p:pic>
      <p:sp>
        <p:nvSpPr>
          <p:cNvPr id="127" name="Google Shape;127;p19"/>
          <p:cNvSpPr/>
          <p:nvPr/>
        </p:nvSpPr>
        <p:spPr>
          <a:xfrm>
            <a:off x="774600" y="2571750"/>
            <a:ext cx="142200" cy="1422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Analysis</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  R</a:t>
            </a:r>
            <a:r>
              <a:rPr lang="en" sz="1200">
                <a:solidFill>
                  <a:srgbClr val="000000"/>
                </a:solidFill>
                <a:latin typeface="Arial"/>
                <a:ea typeface="Arial"/>
                <a:cs typeface="Arial"/>
                <a:sym typeface="Arial"/>
              </a:rPr>
              <a:t>egistered ridership is high </a:t>
            </a:r>
            <a:endParaRPr sz="120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lang="en" sz="1200">
                <a:solidFill>
                  <a:srgbClr val="000000"/>
                </a:solidFill>
                <a:latin typeface="Arial"/>
                <a:ea typeface="Arial"/>
                <a:cs typeface="Arial"/>
                <a:sym typeface="Arial"/>
              </a:rPr>
              <a:t>         in comparison to the casual ridership.</a:t>
            </a:r>
            <a:endParaRPr sz="120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lang="en" sz="1200">
                <a:solidFill>
                  <a:srgbClr val="000000"/>
                </a:solidFill>
                <a:latin typeface="Arial"/>
                <a:ea typeface="Arial"/>
                <a:cs typeface="Arial"/>
                <a:sym typeface="Arial"/>
              </a:rPr>
              <a:t>      There is a separation between the data </a:t>
            </a:r>
            <a:endParaRPr sz="1200">
              <a:solidFill>
                <a:srgbClr val="000000"/>
              </a:solidFill>
              <a:latin typeface="Arial"/>
              <a:ea typeface="Arial"/>
              <a:cs typeface="Arial"/>
              <a:sym typeface="Arial"/>
            </a:endParaRPr>
          </a:p>
          <a:p>
            <a:pPr indent="0" lvl="0" marL="0" rtl="0" algn="just">
              <a:lnSpc>
                <a:spcPct val="150000"/>
              </a:lnSpc>
              <a:spcBef>
                <a:spcPts val="1200"/>
              </a:spcBef>
              <a:spcAft>
                <a:spcPts val="1200"/>
              </a:spcAft>
              <a:buNone/>
            </a:pPr>
            <a:r>
              <a:rPr lang="en" sz="1200">
                <a:solidFill>
                  <a:srgbClr val="000000"/>
                </a:solidFill>
                <a:latin typeface="Arial"/>
                <a:ea typeface="Arial"/>
                <a:cs typeface="Arial"/>
                <a:sym typeface="Arial"/>
              </a:rPr>
              <a:t>               points for each type</a:t>
            </a:r>
            <a:endParaRPr sz="1200">
              <a:solidFill>
                <a:srgbClr val="000000"/>
              </a:solidFill>
              <a:latin typeface="Arial"/>
              <a:ea typeface="Arial"/>
              <a:cs typeface="Arial"/>
              <a:sym typeface="Arial"/>
            </a:endParaRPr>
          </a:p>
        </p:txBody>
      </p:sp>
      <p:pic>
        <p:nvPicPr>
          <p:cNvPr id="134" name="Google Shape;134;p20"/>
          <p:cNvPicPr preferRelativeResize="0"/>
          <p:nvPr/>
        </p:nvPicPr>
        <p:blipFill>
          <a:blip r:embed="rId3">
            <a:alphaModFix/>
          </a:blip>
          <a:stretch>
            <a:fillRect/>
          </a:stretch>
        </p:blipFill>
        <p:spPr>
          <a:xfrm>
            <a:off x="4098525" y="1853850"/>
            <a:ext cx="4553950" cy="2524850"/>
          </a:xfrm>
          <a:prstGeom prst="rect">
            <a:avLst/>
          </a:prstGeom>
          <a:noFill/>
          <a:ln>
            <a:noFill/>
          </a:ln>
        </p:spPr>
      </p:pic>
      <p:sp>
        <p:nvSpPr>
          <p:cNvPr id="135" name="Google Shape;135;p20"/>
          <p:cNvSpPr/>
          <p:nvPr/>
        </p:nvSpPr>
        <p:spPr>
          <a:xfrm>
            <a:off x="784775" y="2185500"/>
            <a:ext cx="142200" cy="142200"/>
          </a:xfrm>
          <a:prstGeom prst="star5">
            <a:avLst>
              <a:gd fmla="val 26735"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84775" y="3374725"/>
            <a:ext cx="142200" cy="142200"/>
          </a:xfrm>
          <a:prstGeom prst="star5">
            <a:avLst>
              <a:gd fmla="val 26735"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Analysis</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     N</a:t>
            </a:r>
            <a:r>
              <a:rPr lang="en" sz="1200">
                <a:solidFill>
                  <a:srgbClr val="000000"/>
                </a:solidFill>
                <a:latin typeface="Arial"/>
                <a:ea typeface="Arial"/>
                <a:cs typeface="Arial"/>
                <a:sym typeface="Arial"/>
              </a:rPr>
              <a:t>umber of rentals increase when the weather </a:t>
            </a:r>
            <a:endParaRPr sz="120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lang="en" sz="1200">
                <a:solidFill>
                  <a:srgbClr val="000000"/>
                </a:solidFill>
                <a:latin typeface="Arial"/>
                <a:ea typeface="Arial"/>
                <a:cs typeface="Arial"/>
                <a:sym typeface="Arial"/>
              </a:rPr>
              <a:t>      condition is “nice” in all four seasons of the year</a:t>
            </a:r>
            <a:endParaRPr sz="12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a:p>
        </p:txBody>
      </p:sp>
      <p:sp>
        <p:nvSpPr>
          <p:cNvPr id="143" name="Google Shape;143;p21"/>
          <p:cNvSpPr/>
          <p:nvPr/>
        </p:nvSpPr>
        <p:spPr>
          <a:xfrm>
            <a:off x="805100" y="2388775"/>
            <a:ext cx="142200" cy="1422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1"/>
          <p:cNvPicPr preferRelativeResize="0"/>
          <p:nvPr/>
        </p:nvPicPr>
        <p:blipFill>
          <a:blip r:embed="rId3">
            <a:alphaModFix/>
          </a:blip>
          <a:stretch>
            <a:fillRect/>
          </a:stretch>
        </p:blipFill>
        <p:spPr>
          <a:xfrm>
            <a:off x="4472525" y="1853850"/>
            <a:ext cx="4525550" cy="276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