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0288" cy="21240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414E"/>
    <a:srgbClr val="612B34"/>
    <a:srgbClr val="623C74"/>
    <a:srgbClr val="28142F"/>
    <a:srgbClr val="301934"/>
    <a:srgbClr val="6884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7" d="100"/>
          <a:sy n="37" d="100"/>
        </p:scale>
        <p:origin x="13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3476208"/>
            <a:ext cx="25704245" cy="7394928"/>
          </a:xfrm>
        </p:spPr>
        <p:txBody>
          <a:bodyPr anchor="b"/>
          <a:lstStyle>
            <a:lvl1pPr algn="ctr">
              <a:defRPr sz="18583"/>
            </a:lvl1pPr>
          </a:lstStyle>
          <a:p>
            <a:r>
              <a:rPr lang="en-US"/>
              <a:t>Click to edit Master title style</a:t>
            </a:r>
            <a:endParaRPr lang="en-US" dirty="0"/>
          </a:p>
        </p:txBody>
      </p:sp>
      <p:sp>
        <p:nvSpPr>
          <p:cNvPr id="3" name="Subtitle 2"/>
          <p:cNvSpPr>
            <a:spLocks noGrp="1"/>
          </p:cNvSpPr>
          <p:nvPr>
            <p:ph type="subTitle" idx="1"/>
          </p:nvPr>
        </p:nvSpPr>
        <p:spPr>
          <a:xfrm>
            <a:off x="3780036" y="11156312"/>
            <a:ext cx="22680216" cy="5128263"/>
          </a:xfrm>
        </p:spPr>
        <p:txBody>
          <a:bodyPr/>
          <a:lstStyle>
            <a:lvl1pPr marL="0" indent="0" algn="ctr">
              <a:buNone/>
              <a:defRPr sz="7433"/>
            </a:lvl1pPr>
            <a:lvl2pPr marL="1416040" indent="0" algn="ctr">
              <a:buNone/>
              <a:defRPr sz="6194"/>
            </a:lvl2pPr>
            <a:lvl3pPr marL="2832080" indent="0" algn="ctr">
              <a:buNone/>
              <a:defRPr sz="5575"/>
            </a:lvl3pPr>
            <a:lvl4pPr marL="4248120" indent="0" algn="ctr">
              <a:buNone/>
              <a:defRPr sz="4956"/>
            </a:lvl4pPr>
            <a:lvl5pPr marL="5664159" indent="0" algn="ctr">
              <a:buNone/>
              <a:defRPr sz="4956"/>
            </a:lvl5pPr>
            <a:lvl6pPr marL="7080199" indent="0" algn="ctr">
              <a:buNone/>
              <a:defRPr sz="4956"/>
            </a:lvl6pPr>
            <a:lvl7pPr marL="8496239" indent="0" algn="ctr">
              <a:buNone/>
              <a:defRPr sz="4956"/>
            </a:lvl7pPr>
            <a:lvl8pPr marL="9912279" indent="0" algn="ctr">
              <a:buNone/>
              <a:defRPr sz="4956"/>
            </a:lvl8pPr>
            <a:lvl9pPr marL="11328319" indent="0" algn="ctr">
              <a:buNone/>
              <a:defRPr sz="495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D6141E-5FA6-4983-AD69-458DE655E75A}" type="datetimeFigureOut">
              <a:rPr lang="en-NZ" smtClean="0"/>
              <a:t>19/06/2022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423421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6141E-5FA6-4983-AD69-458DE655E75A}" type="datetimeFigureOut">
              <a:rPr lang="en-NZ" smtClean="0"/>
              <a:t>19/06/2022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345037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1130873"/>
            <a:ext cx="6520562" cy="18000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1130873"/>
            <a:ext cx="19183683" cy="180005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6141E-5FA6-4983-AD69-458DE655E75A}" type="datetimeFigureOut">
              <a:rPr lang="en-NZ" smtClean="0"/>
              <a:t>19/06/2022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277147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D6141E-5FA6-4983-AD69-458DE655E75A}" type="datetimeFigureOut">
              <a:rPr lang="en-NZ" smtClean="0"/>
              <a:t>19/06/2022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355631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5295443"/>
            <a:ext cx="26082248" cy="8835560"/>
          </a:xfrm>
        </p:spPr>
        <p:txBody>
          <a:bodyPr anchor="b"/>
          <a:lstStyle>
            <a:lvl1pPr>
              <a:defRPr sz="18583"/>
            </a:lvl1pPr>
          </a:lstStyle>
          <a:p>
            <a:r>
              <a:rPr lang="en-US"/>
              <a:t>Click to edit Master title style</a:t>
            </a:r>
            <a:endParaRPr lang="en-US" dirty="0"/>
          </a:p>
        </p:txBody>
      </p:sp>
      <p:sp>
        <p:nvSpPr>
          <p:cNvPr id="3" name="Text Placeholder 2"/>
          <p:cNvSpPr>
            <a:spLocks noGrp="1"/>
          </p:cNvSpPr>
          <p:nvPr>
            <p:ph type="body" idx="1"/>
          </p:nvPr>
        </p:nvSpPr>
        <p:spPr>
          <a:xfrm>
            <a:off x="2063272" y="14214591"/>
            <a:ext cx="26082248" cy="4646413"/>
          </a:xfrm>
        </p:spPr>
        <p:txBody>
          <a:bodyPr/>
          <a:lstStyle>
            <a:lvl1pPr marL="0" indent="0">
              <a:buNone/>
              <a:defRPr sz="7433">
                <a:solidFill>
                  <a:schemeClr val="tx1"/>
                </a:solidFill>
              </a:defRPr>
            </a:lvl1pPr>
            <a:lvl2pPr marL="1416040" indent="0">
              <a:buNone/>
              <a:defRPr sz="6194">
                <a:solidFill>
                  <a:schemeClr val="tx1">
                    <a:tint val="75000"/>
                  </a:schemeClr>
                </a:solidFill>
              </a:defRPr>
            </a:lvl2pPr>
            <a:lvl3pPr marL="2832080" indent="0">
              <a:buNone/>
              <a:defRPr sz="5575">
                <a:solidFill>
                  <a:schemeClr val="tx1">
                    <a:tint val="75000"/>
                  </a:schemeClr>
                </a:solidFill>
              </a:defRPr>
            </a:lvl3pPr>
            <a:lvl4pPr marL="4248120" indent="0">
              <a:buNone/>
              <a:defRPr sz="4956">
                <a:solidFill>
                  <a:schemeClr val="tx1">
                    <a:tint val="75000"/>
                  </a:schemeClr>
                </a:solidFill>
              </a:defRPr>
            </a:lvl4pPr>
            <a:lvl5pPr marL="5664159" indent="0">
              <a:buNone/>
              <a:defRPr sz="4956">
                <a:solidFill>
                  <a:schemeClr val="tx1">
                    <a:tint val="75000"/>
                  </a:schemeClr>
                </a:solidFill>
              </a:defRPr>
            </a:lvl5pPr>
            <a:lvl6pPr marL="7080199" indent="0">
              <a:buNone/>
              <a:defRPr sz="4956">
                <a:solidFill>
                  <a:schemeClr val="tx1">
                    <a:tint val="75000"/>
                  </a:schemeClr>
                </a:solidFill>
              </a:defRPr>
            </a:lvl6pPr>
            <a:lvl7pPr marL="8496239" indent="0">
              <a:buNone/>
              <a:defRPr sz="4956">
                <a:solidFill>
                  <a:schemeClr val="tx1">
                    <a:tint val="75000"/>
                  </a:schemeClr>
                </a:solidFill>
              </a:defRPr>
            </a:lvl7pPr>
            <a:lvl8pPr marL="9912279" indent="0">
              <a:buNone/>
              <a:defRPr sz="4956">
                <a:solidFill>
                  <a:schemeClr val="tx1">
                    <a:tint val="75000"/>
                  </a:schemeClr>
                </a:solidFill>
              </a:defRPr>
            </a:lvl8pPr>
            <a:lvl9pPr marL="11328319" indent="0">
              <a:buNone/>
              <a:defRPr sz="495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D6141E-5FA6-4983-AD69-458DE655E75A}" type="datetimeFigureOut">
              <a:rPr lang="en-NZ" smtClean="0"/>
              <a:t>19/06/2022</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425456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5654366"/>
            <a:ext cx="12852122" cy="13477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5654366"/>
            <a:ext cx="12852122" cy="13477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6141E-5FA6-4983-AD69-458DE655E75A}" type="datetimeFigureOut">
              <a:rPr lang="en-NZ" smtClean="0"/>
              <a:t>19/06/2022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19332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130878"/>
            <a:ext cx="26082248" cy="410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5206935"/>
            <a:ext cx="12793057"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en-US"/>
              <a:t>Click to edit Master text styles</a:t>
            </a:r>
          </a:p>
        </p:txBody>
      </p:sp>
      <p:sp>
        <p:nvSpPr>
          <p:cNvPr id="4" name="Content Placeholder 3"/>
          <p:cNvSpPr>
            <a:spLocks noGrp="1"/>
          </p:cNvSpPr>
          <p:nvPr>
            <p:ph sz="half" idx="2"/>
          </p:nvPr>
        </p:nvSpPr>
        <p:spPr>
          <a:xfrm>
            <a:off x="2082962" y="7758774"/>
            <a:ext cx="12793057" cy="11411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5206935"/>
            <a:ext cx="12856061" cy="2551839"/>
          </a:xfrm>
        </p:spPr>
        <p:txBody>
          <a:bodyPr anchor="b"/>
          <a:lstStyle>
            <a:lvl1pPr marL="0" indent="0">
              <a:buNone/>
              <a:defRPr sz="7433" b="1"/>
            </a:lvl1pPr>
            <a:lvl2pPr marL="1416040" indent="0">
              <a:buNone/>
              <a:defRPr sz="6194" b="1"/>
            </a:lvl2pPr>
            <a:lvl3pPr marL="2832080" indent="0">
              <a:buNone/>
              <a:defRPr sz="5575" b="1"/>
            </a:lvl3pPr>
            <a:lvl4pPr marL="4248120" indent="0">
              <a:buNone/>
              <a:defRPr sz="4956" b="1"/>
            </a:lvl4pPr>
            <a:lvl5pPr marL="5664159" indent="0">
              <a:buNone/>
              <a:defRPr sz="4956" b="1"/>
            </a:lvl5pPr>
            <a:lvl6pPr marL="7080199" indent="0">
              <a:buNone/>
              <a:defRPr sz="4956" b="1"/>
            </a:lvl6pPr>
            <a:lvl7pPr marL="8496239" indent="0">
              <a:buNone/>
              <a:defRPr sz="4956" b="1"/>
            </a:lvl7pPr>
            <a:lvl8pPr marL="9912279" indent="0">
              <a:buNone/>
              <a:defRPr sz="4956" b="1"/>
            </a:lvl8pPr>
            <a:lvl9pPr marL="11328319" indent="0">
              <a:buNone/>
              <a:defRPr sz="4956" b="1"/>
            </a:lvl9pPr>
          </a:lstStyle>
          <a:p>
            <a:pPr lvl="0"/>
            <a:r>
              <a:rPr lang="en-US"/>
              <a:t>Click to edit Master text styles</a:t>
            </a:r>
          </a:p>
        </p:txBody>
      </p:sp>
      <p:sp>
        <p:nvSpPr>
          <p:cNvPr id="6" name="Content Placeholder 5"/>
          <p:cNvSpPr>
            <a:spLocks noGrp="1"/>
          </p:cNvSpPr>
          <p:nvPr>
            <p:ph sz="quarter" idx="4"/>
          </p:nvPr>
        </p:nvSpPr>
        <p:spPr>
          <a:xfrm>
            <a:off x="15309148" y="7758774"/>
            <a:ext cx="12856061" cy="11411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6141E-5FA6-4983-AD69-458DE655E75A}" type="datetimeFigureOut">
              <a:rPr lang="en-NZ" smtClean="0"/>
              <a:t>19/06/2022</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129378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D6141E-5FA6-4983-AD69-458DE655E75A}" type="datetimeFigureOut">
              <a:rPr lang="en-NZ" smtClean="0"/>
              <a:t>19/06/2022</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100024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6141E-5FA6-4983-AD69-458DE655E75A}" type="datetimeFigureOut">
              <a:rPr lang="en-NZ" smtClean="0"/>
              <a:t>19/06/2022</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414179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416050"/>
            <a:ext cx="9753280" cy="4956175"/>
          </a:xfrm>
        </p:spPr>
        <p:txBody>
          <a:bodyPr anchor="b"/>
          <a:lstStyle>
            <a:lvl1pPr>
              <a:defRPr sz="9911"/>
            </a:lvl1pPr>
          </a:lstStyle>
          <a:p>
            <a:r>
              <a:rPr lang="en-US"/>
              <a:t>Click to edit Master title style</a:t>
            </a:r>
            <a:endParaRPr lang="en-US" dirty="0"/>
          </a:p>
        </p:txBody>
      </p:sp>
      <p:sp>
        <p:nvSpPr>
          <p:cNvPr id="3" name="Content Placeholder 2"/>
          <p:cNvSpPr>
            <a:spLocks noGrp="1"/>
          </p:cNvSpPr>
          <p:nvPr>
            <p:ph idx="1"/>
          </p:nvPr>
        </p:nvSpPr>
        <p:spPr>
          <a:xfrm>
            <a:off x="12856061" y="3058279"/>
            <a:ext cx="15309146" cy="15094700"/>
          </a:xfrm>
        </p:spPr>
        <p:txBody>
          <a:bodyPr/>
          <a:lstStyle>
            <a:lvl1pPr>
              <a:defRPr sz="9911"/>
            </a:lvl1pPr>
            <a:lvl2pPr>
              <a:defRPr sz="8672"/>
            </a:lvl2pPr>
            <a:lvl3pPr>
              <a:defRPr sz="7433"/>
            </a:lvl3pPr>
            <a:lvl4pPr>
              <a:defRPr sz="6194"/>
            </a:lvl4pPr>
            <a:lvl5pPr>
              <a:defRPr sz="6194"/>
            </a:lvl5pPr>
            <a:lvl6pPr>
              <a:defRPr sz="6194"/>
            </a:lvl6pPr>
            <a:lvl7pPr>
              <a:defRPr sz="6194"/>
            </a:lvl7pPr>
            <a:lvl8pPr>
              <a:defRPr sz="6194"/>
            </a:lvl8pPr>
            <a:lvl9pPr>
              <a:defRPr sz="61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6372225"/>
            <a:ext cx="9753280"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en-US"/>
              <a:t>Click to edit Master text styles</a:t>
            </a:r>
          </a:p>
        </p:txBody>
      </p:sp>
      <p:sp>
        <p:nvSpPr>
          <p:cNvPr id="5" name="Date Placeholder 4"/>
          <p:cNvSpPr>
            <a:spLocks noGrp="1"/>
          </p:cNvSpPr>
          <p:nvPr>
            <p:ph type="dt" sz="half" idx="10"/>
          </p:nvPr>
        </p:nvSpPr>
        <p:spPr/>
        <p:txBody>
          <a:bodyPr/>
          <a:lstStyle/>
          <a:p>
            <a:fld id="{FFD6141E-5FA6-4983-AD69-458DE655E75A}" type="datetimeFigureOut">
              <a:rPr lang="en-NZ" smtClean="0"/>
              <a:t>19/06/2022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302786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1416050"/>
            <a:ext cx="9753280" cy="4956175"/>
          </a:xfrm>
        </p:spPr>
        <p:txBody>
          <a:bodyPr anchor="b"/>
          <a:lstStyle>
            <a:lvl1pPr>
              <a:defRPr sz="9911"/>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3058279"/>
            <a:ext cx="15309146" cy="15094700"/>
          </a:xfrm>
        </p:spPr>
        <p:txBody>
          <a:bodyPr anchor="t"/>
          <a:lstStyle>
            <a:lvl1pPr marL="0" indent="0">
              <a:buNone/>
              <a:defRPr sz="9911"/>
            </a:lvl1pPr>
            <a:lvl2pPr marL="1416040" indent="0">
              <a:buNone/>
              <a:defRPr sz="8672"/>
            </a:lvl2pPr>
            <a:lvl3pPr marL="2832080" indent="0">
              <a:buNone/>
              <a:defRPr sz="7433"/>
            </a:lvl3pPr>
            <a:lvl4pPr marL="4248120" indent="0">
              <a:buNone/>
              <a:defRPr sz="6194"/>
            </a:lvl4pPr>
            <a:lvl5pPr marL="5664159" indent="0">
              <a:buNone/>
              <a:defRPr sz="6194"/>
            </a:lvl5pPr>
            <a:lvl6pPr marL="7080199" indent="0">
              <a:buNone/>
              <a:defRPr sz="6194"/>
            </a:lvl6pPr>
            <a:lvl7pPr marL="8496239" indent="0">
              <a:buNone/>
              <a:defRPr sz="6194"/>
            </a:lvl7pPr>
            <a:lvl8pPr marL="9912279" indent="0">
              <a:buNone/>
              <a:defRPr sz="6194"/>
            </a:lvl8pPr>
            <a:lvl9pPr marL="11328319" indent="0">
              <a:buNone/>
              <a:defRPr sz="6194"/>
            </a:lvl9pPr>
          </a:lstStyle>
          <a:p>
            <a:r>
              <a:rPr lang="en-US"/>
              <a:t>Click icon to add picture</a:t>
            </a:r>
            <a:endParaRPr lang="en-US" dirty="0"/>
          </a:p>
        </p:txBody>
      </p:sp>
      <p:sp>
        <p:nvSpPr>
          <p:cNvPr id="4" name="Text Placeholder 3"/>
          <p:cNvSpPr>
            <a:spLocks noGrp="1"/>
          </p:cNvSpPr>
          <p:nvPr>
            <p:ph type="body" sz="half" idx="2"/>
          </p:nvPr>
        </p:nvSpPr>
        <p:spPr>
          <a:xfrm>
            <a:off x="2082959" y="6372225"/>
            <a:ext cx="9753280" cy="11805335"/>
          </a:xfrm>
        </p:spPr>
        <p:txBody>
          <a:bodyPr/>
          <a:lstStyle>
            <a:lvl1pPr marL="0" indent="0">
              <a:buNone/>
              <a:defRPr sz="4956"/>
            </a:lvl1pPr>
            <a:lvl2pPr marL="1416040" indent="0">
              <a:buNone/>
              <a:defRPr sz="4336"/>
            </a:lvl2pPr>
            <a:lvl3pPr marL="2832080" indent="0">
              <a:buNone/>
              <a:defRPr sz="3717"/>
            </a:lvl3pPr>
            <a:lvl4pPr marL="4248120" indent="0">
              <a:buNone/>
              <a:defRPr sz="3097"/>
            </a:lvl4pPr>
            <a:lvl5pPr marL="5664159" indent="0">
              <a:buNone/>
              <a:defRPr sz="3097"/>
            </a:lvl5pPr>
            <a:lvl6pPr marL="7080199" indent="0">
              <a:buNone/>
              <a:defRPr sz="3097"/>
            </a:lvl6pPr>
            <a:lvl7pPr marL="8496239" indent="0">
              <a:buNone/>
              <a:defRPr sz="3097"/>
            </a:lvl7pPr>
            <a:lvl8pPr marL="9912279" indent="0">
              <a:buNone/>
              <a:defRPr sz="3097"/>
            </a:lvl8pPr>
            <a:lvl9pPr marL="11328319" indent="0">
              <a:buNone/>
              <a:defRPr sz="3097"/>
            </a:lvl9pPr>
          </a:lstStyle>
          <a:p>
            <a:pPr lvl="0"/>
            <a:r>
              <a:rPr lang="en-US"/>
              <a:t>Click to edit Master text styles</a:t>
            </a:r>
          </a:p>
        </p:txBody>
      </p:sp>
      <p:sp>
        <p:nvSpPr>
          <p:cNvPr id="5" name="Date Placeholder 4"/>
          <p:cNvSpPr>
            <a:spLocks noGrp="1"/>
          </p:cNvSpPr>
          <p:nvPr>
            <p:ph type="dt" sz="half" idx="10"/>
          </p:nvPr>
        </p:nvSpPr>
        <p:spPr/>
        <p:txBody>
          <a:bodyPr/>
          <a:lstStyle/>
          <a:p>
            <a:fld id="{FFD6141E-5FA6-4983-AD69-458DE655E75A}" type="datetimeFigureOut">
              <a:rPr lang="en-NZ" smtClean="0"/>
              <a:t>19/06/2022</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3CF822A6-0275-4240-87EA-96339B23C50A}" type="slidenum">
              <a:rPr lang="en-NZ" smtClean="0"/>
              <a:t>‹#›</a:t>
            </a:fld>
            <a:endParaRPr lang="en-NZ"/>
          </a:p>
        </p:txBody>
      </p:sp>
    </p:spTree>
    <p:extLst>
      <p:ext uri="{BB962C8B-B14F-4D97-AF65-F5344CB8AC3E}">
        <p14:creationId xmlns:p14="http://schemas.microsoft.com/office/powerpoint/2010/main" val="179617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1130878"/>
            <a:ext cx="26082248" cy="410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5654366"/>
            <a:ext cx="26082248" cy="13477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19687033"/>
            <a:ext cx="6804065" cy="1130873"/>
          </a:xfrm>
          <a:prstGeom prst="rect">
            <a:avLst/>
          </a:prstGeom>
        </p:spPr>
        <p:txBody>
          <a:bodyPr vert="horz" lIns="91440" tIns="45720" rIns="91440" bIns="45720" rtlCol="0" anchor="ctr"/>
          <a:lstStyle>
            <a:lvl1pPr algn="l">
              <a:defRPr sz="3717">
                <a:solidFill>
                  <a:schemeClr val="tx1">
                    <a:tint val="75000"/>
                  </a:schemeClr>
                </a:solidFill>
              </a:defRPr>
            </a:lvl1pPr>
          </a:lstStyle>
          <a:p>
            <a:fld id="{FFD6141E-5FA6-4983-AD69-458DE655E75A}" type="datetimeFigureOut">
              <a:rPr lang="en-NZ" smtClean="0"/>
              <a:t>19/06/2022</a:t>
            </a:fld>
            <a:endParaRPr lang="en-NZ"/>
          </a:p>
        </p:txBody>
      </p:sp>
      <p:sp>
        <p:nvSpPr>
          <p:cNvPr id="5" name="Footer Placeholder 4"/>
          <p:cNvSpPr>
            <a:spLocks noGrp="1"/>
          </p:cNvSpPr>
          <p:nvPr>
            <p:ph type="ftr" sz="quarter" idx="3"/>
          </p:nvPr>
        </p:nvSpPr>
        <p:spPr>
          <a:xfrm>
            <a:off x="10017096" y="19687033"/>
            <a:ext cx="10206097" cy="1130873"/>
          </a:xfrm>
          <a:prstGeom prst="rect">
            <a:avLst/>
          </a:prstGeom>
        </p:spPr>
        <p:txBody>
          <a:bodyPr vert="horz" lIns="91440" tIns="45720" rIns="91440" bIns="45720" rtlCol="0" anchor="ctr"/>
          <a:lstStyle>
            <a:lvl1pPr algn="ctr">
              <a:defRPr sz="3717">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21357203" y="19687033"/>
            <a:ext cx="6804065" cy="1130873"/>
          </a:xfrm>
          <a:prstGeom prst="rect">
            <a:avLst/>
          </a:prstGeom>
        </p:spPr>
        <p:txBody>
          <a:bodyPr vert="horz" lIns="91440" tIns="45720" rIns="91440" bIns="45720" rtlCol="0" anchor="ctr"/>
          <a:lstStyle>
            <a:lvl1pPr algn="r">
              <a:defRPr sz="3717">
                <a:solidFill>
                  <a:schemeClr val="tx1">
                    <a:tint val="75000"/>
                  </a:schemeClr>
                </a:solidFill>
              </a:defRPr>
            </a:lvl1pPr>
          </a:lstStyle>
          <a:p>
            <a:fld id="{3CF822A6-0275-4240-87EA-96339B23C50A}" type="slidenum">
              <a:rPr lang="en-NZ" smtClean="0"/>
              <a:t>‹#›</a:t>
            </a:fld>
            <a:endParaRPr lang="en-NZ"/>
          </a:p>
        </p:txBody>
      </p:sp>
    </p:spTree>
    <p:extLst>
      <p:ext uri="{BB962C8B-B14F-4D97-AF65-F5344CB8AC3E}">
        <p14:creationId xmlns:p14="http://schemas.microsoft.com/office/powerpoint/2010/main" val="143782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32080" rtl="0" eaLnBrk="1" latinLnBrk="0" hangingPunct="1">
        <a:lnSpc>
          <a:spcPct val="90000"/>
        </a:lnSpc>
        <a:spcBef>
          <a:spcPct val="0"/>
        </a:spcBef>
        <a:buNone/>
        <a:defRPr sz="13628" kern="1200">
          <a:solidFill>
            <a:schemeClr val="tx1"/>
          </a:solidFill>
          <a:latin typeface="+mj-lt"/>
          <a:ea typeface="+mj-ea"/>
          <a:cs typeface="+mj-cs"/>
        </a:defRPr>
      </a:lvl1pPr>
    </p:titleStyle>
    <p:bodyStyle>
      <a:lvl1pPr marL="708020" indent="-708020" algn="l" defTabSz="2832080" rtl="0" eaLnBrk="1" latinLnBrk="0" hangingPunct="1">
        <a:lnSpc>
          <a:spcPct val="90000"/>
        </a:lnSpc>
        <a:spcBef>
          <a:spcPts val="3097"/>
        </a:spcBef>
        <a:buFont typeface="Arial" panose="020B0604020202020204" pitchFamily="34" charset="0"/>
        <a:buChar char="•"/>
        <a:defRPr sz="8672" kern="1200">
          <a:solidFill>
            <a:schemeClr val="tx1"/>
          </a:solidFill>
          <a:latin typeface="+mn-lt"/>
          <a:ea typeface="+mn-ea"/>
          <a:cs typeface="+mn-cs"/>
        </a:defRPr>
      </a:lvl1pPr>
      <a:lvl2pPr marL="2124060" indent="-708020" algn="l" defTabSz="2832080" rtl="0" eaLnBrk="1" latinLnBrk="0" hangingPunct="1">
        <a:lnSpc>
          <a:spcPct val="90000"/>
        </a:lnSpc>
        <a:spcBef>
          <a:spcPts val="1549"/>
        </a:spcBef>
        <a:buFont typeface="Arial" panose="020B0604020202020204" pitchFamily="34" charset="0"/>
        <a:buChar char="•"/>
        <a:defRPr sz="7433" kern="1200">
          <a:solidFill>
            <a:schemeClr val="tx1"/>
          </a:solidFill>
          <a:latin typeface="+mn-lt"/>
          <a:ea typeface="+mn-ea"/>
          <a:cs typeface="+mn-cs"/>
        </a:defRPr>
      </a:lvl2pPr>
      <a:lvl3pPr marL="3540100" indent="-708020" algn="l" defTabSz="2832080" rtl="0" eaLnBrk="1" latinLnBrk="0" hangingPunct="1">
        <a:lnSpc>
          <a:spcPct val="90000"/>
        </a:lnSpc>
        <a:spcBef>
          <a:spcPts val="1549"/>
        </a:spcBef>
        <a:buFont typeface="Arial" panose="020B0604020202020204" pitchFamily="34" charset="0"/>
        <a:buChar char="•"/>
        <a:defRPr sz="6194" kern="1200">
          <a:solidFill>
            <a:schemeClr val="tx1"/>
          </a:solidFill>
          <a:latin typeface="+mn-lt"/>
          <a:ea typeface="+mn-ea"/>
          <a:cs typeface="+mn-cs"/>
        </a:defRPr>
      </a:lvl3pPr>
      <a:lvl4pPr marL="49561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4pPr>
      <a:lvl5pPr marL="637217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5pPr>
      <a:lvl6pPr marL="778821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6pPr>
      <a:lvl7pPr marL="920425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7pPr>
      <a:lvl8pPr marL="1062029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8pPr>
      <a:lvl9pPr marL="12036339" indent="-708020" algn="l" defTabSz="2832080" rtl="0" eaLnBrk="1" latinLnBrk="0" hangingPunct="1">
        <a:lnSpc>
          <a:spcPct val="90000"/>
        </a:lnSpc>
        <a:spcBef>
          <a:spcPts val="1549"/>
        </a:spcBef>
        <a:buFont typeface="Arial" panose="020B0604020202020204" pitchFamily="34" charset="0"/>
        <a:buChar char="•"/>
        <a:defRPr sz="5575" kern="1200">
          <a:solidFill>
            <a:schemeClr val="tx1"/>
          </a:solidFill>
          <a:latin typeface="+mn-lt"/>
          <a:ea typeface="+mn-ea"/>
          <a:cs typeface="+mn-cs"/>
        </a:defRPr>
      </a:lvl9pPr>
    </p:bodyStyle>
    <p:otherStyle>
      <a:defPPr>
        <a:defRPr lang="en-US"/>
      </a:defPPr>
      <a:lvl1pPr marL="0" algn="l" defTabSz="2832080" rtl="0" eaLnBrk="1" latinLnBrk="0" hangingPunct="1">
        <a:defRPr sz="5575" kern="1200">
          <a:solidFill>
            <a:schemeClr val="tx1"/>
          </a:solidFill>
          <a:latin typeface="+mn-lt"/>
          <a:ea typeface="+mn-ea"/>
          <a:cs typeface="+mn-cs"/>
        </a:defRPr>
      </a:lvl1pPr>
      <a:lvl2pPr marL="1416040" algn="l" defTabSz="2832080" rtl="0" eaLnBrk="1" latinLnBrk="0" hangingPunct="1">
        <a:defRPr sz="5575" kern="1200">
          <a:solidFill>
            <a:schemeClr val="tx1"/>
          </a:solidFill>
          <a:latin typeface="+mn-lt"/>
          <a:ea typeface="+mn-ea"/>
          <a:cs typeface="+mn-cs"/>
        </a:defRPr>
      </a:lvl2pPr>
      <a:lvl3pPr marL="2832080" algn="l" defTabSz="2832080" rtl="0" eaLnBrk="1" latinLnBrk="0" hangingPunct="1">
        <a:defRPr sz="5575" kern="1200">
          <a:solidFill>
            <a:schemeClr val="tx1"/>
          </a:solidFill>
          <a:latin typeface="+mn-lt"/>
          <a:ea typeface="+mn-ea"/>
          <a:cs typeface="+mn-cs"/>
        </a:defRPr>
      </a:lvl3pPr>
      <a:lvl4pPr marL="4248120" algn="l" defTabSz="2832080" rtl="0" eaLnBrk="1" latinLnBrk="0" hangingPunct="1">
        <a:defRPr sz="5575" kern="1200">
          <a:solidFill>
            <a:schemeClr val="tx1"/>
          </a:solidFill>
          <a:latin typeface="+mn-lt"/>
          <a:ea typeface="+mn-ea"/>
          <a:cs typeface="+mn-cs"/>
        </a:defRPr>
      </a:lvl4pPr>
      <a:lvl5pPr marL="5664159" algn="l" defTabSz="2832080" rtl="0" eaLnBrk="1" latinLnBrk="0" hangingPunct="1">
        <a:defRPr sz="5575" kern="1200">
          <a:solidFill>
            <a:schemeClr val="tx1"/>
          </a:solidFill>
          <a:latin typeface="+mn-lt"/>
          <a:ea typeface="+mn-ea"/>
          <a:cs typeface="+mn-cs"/>
        </a:defRPr>
      </a:lvl5pPr>
      <a:lvl6pPr marL="7080199" algn="l" defTabSz="2832080" rtl="0" eaLnBrk="1" latinLnBrk="0" hangingPunct="1">
        <a:defRPr sz="5575" kern="1200">
          <a:solidFill>
            <a:schemeClr val="tx1"/>
          </a:solidFill>
          <a:latin typeface="+mn-lt"/>
          <a:ea typeface="+mn-ea"/>
          <a:cs typeface="+mn-cs"/>
        </a:defRPr>
      </a:lvl6pPr>
      <a:lvl7pPr marL="8496239" algn="l" defTabSz="2832080" rtl="0" eaLnBrk="1" latinLnBrk="0" hangingPunct="1">
        <a:defRPr sz="5575" kern="1200">
          <a:solidFill>
            <a:schemeClr val="tx1"/>
          </a:solidFill>
          <a:latin typeface="+mn-lt"/>
          <a:ea typeface="+mn-ea"/>
          <a:cs typeface="+mn-cs"/>
        </a:defRPr>
      </a:lvl7pPr>
      <a:lvl8pPr marL="9912279" algn="l" defTabSz="2832080" rtl="0" eaLnBrk="1" latinLnBrk="0" hangingPunct="1">
        <a:defRPr sz="5575" kern="1200">
          <a:solidFill>
            <a:schemeClr val="tx1"/>
          </a:solidFill>
          <a:latin typeface="+mn-lt"/>
          <a:ea typeface="+mn-ea"/>
          <a:cs typeface="+mn-cs"/>
        </a:defRPr>
      </a:lvl8pPr>
      <a:lvl9pPr marL="11328319" algn="l" defTabSz="2832080" rtl="0" eaLnBrk="1" latinLnBrk="0" hangingPunct="1">
        <a:defRPr sz="5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1BED0-19A1-11C6-22CA-4CB5354C73AE}"/>
              </a:ext>
            </a:extLst>
          </p:cNvPr>
          <p:cNvSpPr/>
          <p:nvPr/>
        </p:nvSpPr>
        <p:spPr>
          <a:xfrm>
            <a:off x="0" y="0"/>
            <a:ext cx="6517923" cy="21240750"/>
          </a:xfrm>
          <a:prstGeom prst="rect">
            <a:avLst/>
          </a:prstGeom>
          <a:solidFill>
            <a:srgbClr val="30193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 name="TextBox 4">
            <a:extLst>
              <a:ext uri="{FF2B5EF4-FFF2-40B4-BE49-F238E27FC236}">
                <a16:creationId xmlns:a16="http://schemas.microsoft.com/office/drawing/2014/main" id="{F5D7E117-DB24-E756-B8F0-8AB6CC46E099}"/>
              </a:ext>
            </a:extLst>
          </p:cNvPr>
          <p:cNvSpPr txBox="1"/>
          <p:nvPr/>
        </p:nvSpPr>
        <p:spPr>
          <a:xfrm>
            <a:off x="418012" y="210414"/>
            <a:ext cx="5486399" cy="2000548"/>
          </a:xfrm>
          <a:prstGeom prst="rect">
            <a:avLst/>
          </a:prstGeom>
          <a:noFill/>
        </p:spPr>
        <p:txBody>
          <a:bodyPr wrap="square" rtlCol="0">
            <a:spAutoFit/>
          </a:bodyPr>
          <a:lstStyle/>
          <a:p>
            <a:r>
              <a:rPr lang="en-NZ" sz="4800" b="1" dirty="0">
                <a:solidFill>
                  <a:schemeClr val="bg1"/>
                </a:solidFill>
              </a:rPr>
              <a:t>NZ COVID DATA PROTECTION MODEL</a:t>
            </a:r>
          </a:p>
          <a:p>
            <a:r>
              <a:rPr lang="en-NZ" sz="2800" b="1" dirty="0">
                <a:solidFill>
                  <a:schemeClr val="bg1"/>
                </a:solidFill>
              </a:rPr>
              <a:t>For </a:t>
            </a:r>
            <a:r>
              <a:rPr lang="en-NZ" sz="2800" b="1" i="0" dirty="0">
                <a:solidFill>
                  <a:schemeClr val="bg1"/>
                </a:solidFill>
                <a:effectLst/>
              </a:rPr>
              <a:t>Ara Institute of Canterbury Ltd</a:t>
            </a:r>
            <a:r>
              <a:rPr lang="en-NZ" sz="2800" b="1" dirty="0">
                <a:solidFill>
                  <a:schemeClr val="bg1"/>
                </a:solidFill>
              </a:rPr>
              <a:t>.</a:t>
            </a:r>
          </a:p>
        </p:txBody>
      </p:sp>
      <p:sp>
        <p:nvSpPr>
          <p:cNvPr id="6" name="TextBox 5">
            <a:extLst>
              <a:ext uri="{FF2B5EF4-FFF2-40B4-BE49-F238E27FC236}">
                <a16:creationId xmlns:a16="http://schemas.microsoft.com/office/drawing/2014/main" id="{694D6630-822A-2F37-2DAD-EFA341B33A39}"/>
              </a:ext>
            </a:extLst>
          </p:cNvPr>
          <p:cNvSpPr txBox="1"/>
          <p:nvPr/>
        </p:nvSpPr>
        <p:spPr>
          <a:xfrm>
            <a:off x="418012" y="2298092"/>
            <a:ext cx="5066195" cy="1815882"/>
          </a:xfrm>
          <a:prstGeom prst="rect">
            <a:avLst/>
          </a:prstGeom>
          <a:noFill/>
        </p:spPr>
        <p:txBody>
          <a:bodyPr wrap="square" rtlCol="0">
            <a:spAutoFit/>
          </a:bodyPr>
          <a:lstStyle/>
          <a:p>
            <a:r>
              <a:rPr lang="en-NZ" sz="2800" b="1" dirty="0">
                <a:solidFill>
                  <a:schemeClr val="bg1"/>
                </a:solidFill>
              </a:rPr>
              <a:t>Julian  Siddiqui</a:t>
            </a:r>
          </a:p>
          <a:p>
            <a:r>
              <a:rPr lang="en-NZ" sz="2800" b="1" dirty="0">
                <a:solidFill>
                  <a:schemeClr val="bg1"/>
                </a:solidFill>
              </a:rPr>
              <a:t>Bachelor of ICT</a:t>
            </a:r>
          </a:p>
          <a:p>
            <a:r>
              <a:rPr lang="en-NZ" sz="2800" b="1" i="1" dirty="0">
                <a:solidFill>
                  <a:schemeClr val="bg1"/>
                </a:solidFill>
              </a:rPr>
              <a:t>Ara Institute of Canterbury Ltd</a:t>
            </a:r>
            <a:r>
              <a:rPr lang="en-NZ" sz="2800" b="1" dirty="0">
                <a:solidFill>
                  <a:schemeClr val="bg1"/>
                </a:solidFill>
              </a:rPr>
              <a:t>.</a:t>
            </a:r>
          </a:p>
          <a:p>
            <a:r>
              <a:rPr lang="en-NZ" sz="2800" b="1" i="1" dirty="0">
                <a:solidFill>
                  <a:schemeClr val="bg1"/>
                </a:solidFill>
              </a:rPr>
              <a:t>2022 Semester 1</a:t>
            </a:r>
          </a:p>
        </p:txBody>
      </p:sp>
      <p:pic>
        <p:nvPicPr>
          <p:cNvPr id="7" name="Picture 6">
            <a:extLst>
              <a:ext uri="{FF2B5EF4-FFF2-40B4-BE49-F238E27FC236}">
                <a16:creationId xmlns:a16="http://schemas.microsoft.com/office/drawing/2014/main" id="{E4812D68-C9DE-98BB-6E1A-C500452165B0}"/>
              </a:ext>
            </a:extLst>
          </p:cNvPr>
          <p:cNvPicPr>
            <a:picLocks noChangeAspect="1"/>
          </p:cNvPicPr>
          <p:nvPr/>
        </p:nvPicPr>
        <p:blipFill>
          <a:blip r:embed="rId2"/>
          <a:stretch>
            <a:fillRect/>
          </a:stretch>
        </p:blipFill>
        <p:spPr>
          <a:xfrm>
            <a:off x="418011" y="4641721"/>
            <a:ext cx="1489163" cy="1418988"/>
          </a:xfrm>
          <a:prstGeom prst="rect">
            <a:avLst/>
          </a:prstGeom>
        </p:spPr>
      </p:pic>
      <p:sp>
        <p:nvSpPr>
          <p:cNvPr id="8" name="TextBox 7">
            <a:extLst>
              <a:ext uri="{FF2B5EF4-FFF2-40B4-BE49-F238E27FC236}">
                <a16:creationId xmlns:a16="http://schemas.microsoft.com/office/drawing/2014/main" id="{90FA1689-CDFC-68EF-A2DB-931BFF393E57}"/>
              </a:ext>
            </a:extLst>
          </p:cNvPr>
          <p:cNvSpPr txBox="1"/>
          <p:nvPr/>
        </p:nvSpPr>
        <p:spPr>
          <a:xfrm>
            <a:off x="418011" y="6234682"/>
            <a:ext cx="8724724" cy="523220"/>
          </a:xfrm>
          <a:prstGeom prst="rect">
            <a:avLst/>
          </a:prstGeom>
          <a:noFill/>
        </p:spPr>
        <p:txBody>
          <a:bodyPr wrap="square" rtlCol="0">
            <a:spAutoFit/>
          </a:bodyPr>
          <a:lstStyle/>
          <a:p>
            <a:r>
              <a:rPr lang="en-NZ" sz="2800" dirty="0">
                <a:solidFill>
                  <a:schemeClr val="bg1"/>
                </a:solidFill>
              </a:rPr>
              <a:t>uzairuddin95@hotmail.com</a:t>
            </a:r>
          </a:p>
        </p:txBody>
      </p:sp>
      <p:pic>
        <p:nvPicPr>
          <p:cNvPr id="11" name="Picture 10">
            <a:extLst>
              <a:ext uri="{FF2B5EF4-FFF2-40B4-BE49-F238E27FC236}">
                <a16:creationId xmlns:a16="http://schemas.microsoft.com/office/drawing/2014/main" id="{F1C8816D-E74D-CCAF-F466-B447A17B9758}"/>
              </a:ext>
            </a:extLst>
          </p:cNvPr>
          <p:cNvPicPr>
            <a:picLocks noChangeAspect="1"/>
          </p:cNvPicPr>
          <p:nvPr/>
        </p:nvPicPr>
        <p:blipFill>
          <a:blip r:embed="rId3"/>
          <a:stretch>
            <a:fillRect/>
          </a:stretch>
        </p:blipFill>
        <p:spPr>
          <a:xfrm>
            <a:off x="418011" y="6932449"/>
            <a:ext cx="1489163" cy="1418988"/>
          </a:xfrm>
          <a:prstGeom prst="rect">
            <a:avLst/>
          </a:prstGeom>
        </p:spPr>
      </p:pic>
      <p:pic>
        <p:nvPicPr>
          <p:cNvPr id="12" name="Picture 11" descr="Qr code&#10;&#10;Description automatically generated">
            <a:extLst>
              <a:ext uri="{FF2B5EF4-FFF2-40B4-BE49-F238E27FC236}">
                <a16:creationId xmlns:a16="http://schemas.microsoft.com/office/drawing/2014/main" id="{E4378F58-EA40-E50A-98E0-8AD8FB15855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66580" y="6932448"/>
            <a:ext cx="1489163" cy="1418988"/>
          </a:xfrm>
          <a:prstGeom prst="rect">
            <a:avLst/>
          </a:prstGeom>
        </p:spPr>
      </p:pic>
      <p:sp>
        <p:nvSpPr>
          <p:cNvPr id="13" name="TextBox 12">
            <a:extLst>
              <a:ext uri="{FF2B5EF4-FFF2-40B4-BE49-F238E27FC236}">
                <a16:creationId xmlns:a16="http://schemas.microsoft.com/office/drawing/2014/main" id="{E4704D78-DB94-C501-D050-FDA8EDC7CB3F}"/>
              </a:ext>
            </a:extLst>
          </p:cNvPr>
          <p:cNvSpPr txBox="1"/>
          <p:nvPr/>
        </p:nvSpPr>
        <p:spPr>
          <a:xfrm>
            <a:off x="418011" y="8525410"/>
            <a:ext cx="8724724" cy="523220"/>
          </a:xfrm>
          <a:prstGeom prst="rect">
            <a:avLst/>
          </a:prstGeom>
          <a:noFill/>
        </p:spPr>
        <p:txBody>
          <a:bodyPr wrap="square" rtlCol="0">
            <a:spAutoFit/>
          </a:bodyPr>
          <a:lstStyle/>
          <a:p>
            <a:r>
              <a:rPr lang="en-NZ" sz="2800" dirty="0">
                <a:solidFill>
                  <a:schemeClr val="bg1"/>
                </a:solidFill>
              </a:rPr>
              <a:t>uzairuddin95@hotmail.com</a:t>
            </a:r>
          </a:p>
        </p:txBody>
      </p:sp>
      <p:cxnSp>
        <p:nvCxnSpPr>
          <p:cNvPr id="14" name="Straight Connector 13">
            <a:extLst>
              <a:ext uri="{FF2B5EF4-FFF2-40B4-BE49-F238E27FC236}">
                <a16:creationId xmlns:a16="http://schemas.microsoft.com/office/drawing/2014/main" id="{01F3958D-0248-C977-3831-B7C2A610EF72}"/>
              </a:ext>
            </a:extLst>
          </p:cNvPr>
          <p:cNvCxnSpPr>
            <a:cxnSpLocks/>
          </p:cNvCxnSpPr>
          <p:nvPr/>
        </p:nvCxnSpPr>
        <p:spPr>
          <a:xfrm>
            <a:off x="0" y="9535988"/>
            <a:ext cx="6517923" cy="25345"/>
          </a:xfrm>
          <a:prstGeom prst="line">
            <a:avLst/>
          </a:prstGeom>
          <a:ln w="76200">
            <a:solidFill>
              <a:srgbClr val="623C7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BFDC2D-EAF1-10E8-E5E4-B885387BBCBD}"/>
              </a:ext>
            </a:extLst>
          </p:cNvPr>
          <p:cNvCxnSpPr>
            <a:cxnSpLocks/>
          </p:cNvCxnSpPr>
          <p:nvPr/>
        </p:nvCxnSpPr>
        <p:spPr>
          <a:xfrm>
            <a:off x="25147" y="12020548"/>
            <a:ext cx="6492776" cy="0"/>
          </a:xfrm>
          <a:prstGeom prst="line">
            <a:avLst/>
          </a:prstGeom>
          <a:ln w="76200">
            <a:solidFill>
              <a:srgbClr val="623C74"/>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8FD062-BAF0-784C-A804-411337F3778A}"/>
              </a:ext>
            </a:extLst>
          </p:cNvPr>
          <p:cNvSpPr txBox="1"/>
          <p:nvPr/>
        </p:nvSpPr>
        <p:spPr>
          <a:xfrm>
            <a:off x="418012" y="10270542"/>
            <a:ext cx="9805675" cy="1384995"/>
          </a:xfrm>
          <a:prstGeom prst="rect">
            <a:avLst/>
          </a:prstGeom>
          <a:noFill/>
        </p:spPr>
        <p:txBody>
          <a:bodyPr wrap="square" rtlCol="0">
            <a:spAutoFit/>
          </a:bodyPr>
          <a:lstStyle/>
          <a:p>
            <a:r>
              <a:rPr lang="en-NZ" sz="2800" b="1" dirty="0">
                <a:solidFill>
                  <a:schemeClr val="bg1"/>
                </a:solidFill>
              </a:rPr>
              <a:t>Industry Supervisor:</a:t>
            </a:r>
          </a:p>
          <a:p>
            <a:r>
              <a:rPr lang="en-NZ" sz="2800" dirty="0">
                <a:solidFill>
                  <a:schemeClr val="bg1"/>
                </a:solidFill>
              </a:rPr>
              <a:t>Amit Sarkar</a:t>
            </a:r>
          </a:p>
          <a:p>
            <a:endParaRPr lang="en-NZ" sz="2800" b="1" dirty="0">
              <a:solidFill>
                <a:schemeClr val="bg1"/>
              </a:solidFill>
            </a:endParaRPr>
          </a:p>
        </p:txBody>
      </p:sp>
      <p:sp>
        <p:nvSpPr>
          <p:cNvPr id="17" name="TextBox 16">
            <a:extLst>
              <a:ext uri="{FF2B5EF4-FFF2-40B4-BE49-F238E27FC236}">
                <a16:creationId xmlns:a16="http://schemas.microsoft.com/office/drawing/2014/main" id="{10000A6D-63C1-0769-06E0-690938AE8887}"/>
              </a:ext>
            </a:extLst>
          </p:cNvPr>
          <p:cNvSpPr txBox="1"/>
          <p:nvPr/>
        </p:nvSpPr>
        <p:spPr>
          <a:xfrm>
            <a:off x="418012" y="12292141"/>
            <a:ext cx="6539961" cy="3108543"/>
          </a:xfrm>
          <a:prstGeom prst="rect">
            <a:avLst/>
          </a:prstGeom>
          <a:noFill/>
        </p:spPr>
        <p:txBody>
          <a:bodyPr wrap="square" rtlCol="0">
            <a:spAutoFit/>
          </a:bodyPr>
          <a:lstStyle/>
          <a:p>
            <a:r>
              <a:rPr lang="en-NZ" sz="2800" b="1" dirty="0">
                <a:solidFill>
                  <a:schemeClr val="bg1"/>
                </a:solidFill>
              </a:rPr>
              <a:t>Academic Supervisor:</a:t>
            </a:r>
          </a:p>
          <a:p>
            <a:r>
              <a:rPr lang="en-NZ" sz="2800" dirty="0">
                <a:solidFill>
                  <a:schemeClr val="bg1"/>
                </a:solidFill>
              </a:rPr>
              <a:t>Robert Oliver</a:t>
            </a:r>
          </a:p>
          <a:p>
            <a:endParaRPr lang="en-NZ" sz="2800" b="1" dirty="0">
              <a:solidFill>
                <a:schemeClr val="bg1"/>
              </a:solidFill>
            </a:endParaRPr>
          </a:p>
          <a:p>
            <a:endParaRPr lang="en-NZ" sz="2800" b="1" dirty="0">
              <a:solidFill>
                <a:schemeClr val="bg1"/>
              </a:solidFill>
            </a:endParaRPr>
          </a:p>
          <a:p>
            <a:r>
              <a:rPr lang="en-NZ" sz="2800" b="1" dirty="0">
                <a:solidFill>
                  <a:schemeClr val="bg1"/>
                </a:solidFill>
              </a:rPr>
              <a:t>Course Convenor: </a:t>
            </a:r>
          </a:p>
          <a:p>
            <a:r>
              <a:rPr lang="en-NZ" sz="2800" dirty="0">
                <a:solidFill>
                  <a:schemeClr val="bg1"/>
                </a:solidFill>
              </a:rPr>
              <a:t>Dr David Weir</a:t>
            </a:r>
          </a:p>
          <a:p>
            <a:endParaRPr lang="en-NZ" sz="2800" b="1" dirty="0">
              <a:solidFill>
                <a:schemeClr val="bg1"/>
              </a:solidFill>
            </a:endParaRPr>
          </a:p>
        </p:txBody>
      </p:sp>
      <p:pic>
        <p:nvPicPr>
          <p:cNvPr id="18" name="Picture 17" descr="A black and white logo&#10;&#10;Description automatically generated with medium confidence">
            <a:extLst>
              <a:ext uri="{FF2B5EF4-FFF2-40B4-BE49-F238E27FC236}">
                <a16:creationId xmlns:a16="http://schemas.microsoft.com/office/drawing/2014/main" id="{9D245DE9-E008-A2F4-6476-5B99407B9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03" y="17844199"/>
            <a:ext cx="5001519" cy="2074652"/>
          </a:xfrm>
          <a:prstGeom prst="rect">
            <a:avLst/>
          </a:prstGeom>
        </p:spPr>
      </p:pic>
      <p:sp>
        <p:nvSpPr>
          <p:cNvPr id="22" name="Rectangle 21">
            <a:extLst>
              <a:ext uri="{FF2B5EF4-FFF2-40B4-BE49-F238E27FC236}">
                <a16:creationId xmlns:a16="http://schemas.microsoft.com/office/drawing/2014/main" id="{6FB7E452-DEB9-2C62-FC86-9B950E1FEE2A}"/>
              </a:ext>
            </a:extLst>
          </p:cNvPr>
          <p:cNvSpPr/>
          <p:nvPr/>
        </p:nvSpPr>
        <p:spPr>
          <a:xfrm>
            <a:off x="6478321" y="0"/>
            <a:ext cx="6514796" cy="21240750"/>
          </a:xfrm>
          <a:prstGeom prst="rect">
            <a:avLst/>
          </a:prstGeom>
          <a:solidFill>
            <a:srgbClr val="623C74"/>
          </a:solidFill>
          <a:ln>
            <a:solidFill>
              <a:schemeClr val="accent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3" name="TextBox 22">
            <a:extLst>
              <a:ext uri="{FF2B5EF4-FFF2-40B4-BE49-F238E27FC236}">
                <a16:creationId xmlns:a16="http://schemas.microsoft.com/office/drawing/2014/main" id="{C4D91DC6-4E1A-B1DB-E874-5BDDB5FF5FD4}"/>
              </a:ext>
            </a:extLst>
          </p:cNvPr>
          <p:cNvSpPr txBox="1"/>
          <p:nvPr/>
        </p:nvSpPr>
        <p:spPr>
          <a:xfrm>
            <a:off x="6495569" y="135126"/>
            <a:ext cx="3929671" cy="1754326"/>
          </a:xfrm>
          <a:prstGeom prst="rect">
            <a:avLst/>
          </a:prstGeom>
          <a:noFill/>
        </p:spPr>
        <p:txBody>
          <a:bodyPr wrap="square" rtlCol="0">
            <a:spAutoFit/>
          </a:bodyPr>
          <a:lstStyle/>
          <a:p>
            <a:r>
              <a:rPr lang="en-US" sz="5400" b="1" dirty="0">
                <a:solidFill>
                  <a:schemeClr val="bg1"/>
                </a:solidFill>
              </a:rPr>
              <a:t>Introduction</a:t>
            </a:r>
            <a:r>
              <a:rPr lang="en-NZ" sz="5400" b="1" dirty="0">
                <a:solidFill>
                  <a:schemeClr val="bg1"/>
                </a:solidFill>
              </a:rPr>
              <a:t> </a:t>
            </a:r>
          </a:p>
          <a:p>
            <a:endParaRPr lang="en-NZ" sz="5400" b="1" dirty="0">
              <a:solidFill>
                <a:schemeClr val="bg1"/>
              </a:solidFill>
            </a:endParaRPr>
          </a:p>
        </p:txBody>
      </p:sp>
      <p:sp>
        <p:nvSpPr>
          <p:cNvPr id="24" name="Rectangle 23">
            <a:extLst>
              <a:ext uri="{FF2B5EF4-FFF2-40B4-BE49-F238E27FC236}">
                <a16:creationId xmlns:a16="http://schemas.microsoft.com/office/drawing/2014/main" id="{B4F8A278-0FA8-53D6-0BEC-DC90D2576D1C}"/>
              </a:ext>
            </a:extLst>
          </p:cNvPr>
          <p:cNvSpPr/>
          <p:nvPr/>
        </p:nvSpPr>
        <p:spPr>
          <a:xfrm>
            <a:off x="13699357" y="0"/>
            <a:ext cx="16515784" cy="212161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TextBox 24">
            <a:extLst>
              <a:ext uri="{FF2B5EF4-FFF2-40B4-BE49-F238E27FC236}">
                <a16:creationId xmlns:a16="http://schemas.microsoft.com/office/drawing/2014/main" id="{27279C8B-0B06-0BEC-591E-82EF7119EF39}"/>
              </a:ext>
            </a:extLst>
          </p:cNvPr>
          <p:cNvSpPr txBox="1"/>
          <p:nvPr/>
        </p:nvSpPr>
        <p:spPr>
          <a:xfrm>
            <a:off x="6793395" y="1119569"/>
            <a:ext cx="6216970" cy="5262979"/>
          </a:xfrm>
          <a:prstGeom prst="rect">
            <a:avLst/>
          </a:prstGeom>
          <a:noFill/>
        </p:spPr>
        <p:txBody>
          <a:bodyPr wrap="square" rtlCol="0">
            <a:spAutoFit/>
          </a:bodyPr>
          <a:lstStyle/>
          <a:p>
            <a:r>
              <a:rPr lang="en-NZ" sz="2800" b="0" i="0" dirty="0">
                <a:solidFill>
                  <a:schemeClr val="bg1"/>
                </a:solidFill>
                <a:effectLst/>
              </a:rPr>
              <a:t>The NZ covid data protection model is the platform that brings solutions for businesses on data compliance in the context of NZ covid tracer app and developed for the Ara city campus.</a:t>
            </a:r>
          </a:p>
          <a:p>
            <a:endParaRPr lang="en-NZ" sz="2800" b="0" i="0" dirty="0">
              <a:solidFill>
                <a:schemeClr val="bg1"/>
              </a:solidFill>
              <a:effectLst/>
            </a:endParaRPr>
          </a:p>
          <a:p>
            <a:r>
              <a:rPr lang="en-NZ" sz="2800" b="0" i="0" dirty="0">
                <a:solidFill>
                  <a:schemeClr val="bg1"/>
                </a:solidFill>
                <a:effectLst/>
              </a:rPr>
              <a:t>This project is the new project I started from the ground, </a:t>
            </a:r>
            <a:r>
              <a:rPr lang="en-NZ" sz="2800" dirty="0">
                <a:solidFill>
                  <a:schemeClr val="bg1"/>
                </a:solidFill>
              </a:rPr>
              <a:t>the model going to give solutions about how to businesses owners can handle personal data</a:t>
            </a:r>
            <a:r>
              <a:rPr lang="en-NZ" sz="2800" b="0" i="0" dirty="0">
                <a:solidFill>
                  <a:schemeClr val="bg1"/>
                </a:solidFill>
                <a:effectLst/>
              </a:rPr>
              <a:t>.</a:t>
            </a:r>
          </a:p>
          <a:p>
            <a:endParaRPr lang="en-US" sz="2800" b="0" i="0" dirty="0">
              <a:solidFill>
                <a:schemeClr val="bg1"/>
              </a:solidFill>
              <a:effectLst/>
            </a:endParaRPr>
          </a:p>
          <a:p>
            <a:endParaRPr lang="en-US" sz="2800" b="0" i="0" dirty="0">
              <a:solidFill>
                <a:schemeClr val="bg1">
                  <a:lumMod val="95000"/>
                </a:schemeClr>
              </a:solidFill>
              <a:effectLst/>
            </a:endParaRPr>
          </a:p>
        </p:txBody>
      </p:sp>
      <p:sp>
        <p:nvSpPr>
          <p:cNvPr id="26" name="TextBox 25">
            <a:extLst>
              <a:ext uri="{FF2B5EF4-FFF2-40B4-BE49-F238E27FC236}">
                <a16:creationId xmlns:a16="http://schemas.microsoft.com/office/drawing/2014/main" id="{742454AE-5E77-E04A-8BA0-5F48355BB296}"/>
              </a:ext>
            </a:extLst>
          </p:cNvPr>
          <p:cNvSpPr txBox="1"/>
          <p:nvPr/>
        </p:nvSpPr>
        <p:spPr>
          <a:xfrm>
            <a:off x="6491036" y="6029355"/>
            <a:ext cx="6303565" cy="923330"/>
          </a:xfrm>
          <a:prstGeom prst="rect">
            <a:avLst/>
          </a:prstGeom>
          <a:noFill/>
        </p:spPr>
        <p:txBody>
          <a:bodyPr wrap="square" rtlCol="0">
            <a:spAutoFit/>
          </a:bodyPr>
          <a:lstStyle/>
          <a:p>
            <a:r>
              <a:rPr lang="en-US" sz="5400" b="1" dirty="0">
                <a:solidFill>
                  <a:schemeClr val="bg1"/>
                </a:solidFill>
              </a:rPr>
              <a:t>Objective</a:t>
            </a:r>
            <a:endParaRPr lang="en-NZ" sz="5400" b="1" dirty="0">
              <a:solidFill>
                <a:schemeClr val="bg1"/>
              </a:solidFill>
            </a:endParaRPr>
          </a:p>
        </p:txBody>
      </p:sp>
      <p:sp>
        <p:nvSpPr>
          <p:cNvPr id="27" name="TextBox 26">
            <a:extLst>
              <a:ext uri="{FF2B5EF4-FFF2-40B4-BE49-F238E27FC236}">
                <a16:creationId xmlns:a16="http://schemas.microsoft.com/office/drawing/2014/main" id="{E11CD0C0-B739-936B-7128-4BB897A8B071}"/>
              </a:ext>
            </a:extLst>
          </p:cNvPr>
          <p:cNvSpPr txBox="1"/>
          <p:nvPr/>
        </p:nvSpPr>
        <p:spPr>
          <a:xfrm>
            <a:off x="6789895" y="6893366"/>
            <a:ext cx="6245774" cy="5262979"/>
          </a:xfrm>
          <a:prstGeom prst="rect">
            <a:avLst/>
          </a:prstGeom>
          <a:noFill/>
        </p:spPr>
        <p:txBody>
          <a:bodyPr wrap="square" rtlCol="0">
            <a:spAutoFit/>
          </a:bodyPr>
          <a:lstStyle/>
          <a:p>
            <a:r>
              <a:rPr lang="en-NZ" sz="2800" dirty="0">
                <a:solidFill>
                  <a:schemeClr val="bg1"/>
                </a:solidFill>
              </a:rPr>
              <a:t>The goal is to understand and make a model of an Enterprise Architecture (EA) solution and perform tests to identify the limitations and strengths of such solutions.</a:t>
            </a:r>
          </a:p>
          <a:p>
            <a:endParaRPr lang="en-NZ" sz="2800" dirty="0">
              <a:solidFill>
                <a:schemeClr val="bg1"/>
              </a:solidFill>
            </a:endParaRPr>
          </a:p>
          <a:p>
            <a:r>
              <a:rPr lang="en-NZ" sz="2800" dirty="0">
                <a:solidFill>
                  <a:schemeClr val="bg1"/>
                </a:solidFill>
              </a:rPr>
              <a:t>Also, it is important to read given white papers by industry supervisor. it is critical to provide feedback to improve the quality of the model. Moreover, the white papers are necessary to read to make the model successfully.</a:t>
            </a:r>
          </a:p>
        </p:txBody>
      </p:sp>
      <p:cxnSp>
        <p:nvCxnSpPr>
          <p:cNvPr id="28" name="Straight Connector 27">
            <a:extLst>
              <a:ext uri="{FF2B5EF4-FFF2-40B4-BE49-F238E27FC236}">
                <a16:creationId xmlns:a16="http://schemas.microsoft.com/office/drawing/2014/main" id="{22F20885-DD94-259F-816A-D9743E2DB793}"/>
              </a:ext>
            </a:extLst>
          </p:cNvPr>
          <p:cNvCxnSpPr>
            <a:cxnSpLocks/>
          </p:cNvCxnSpPr>
          <p:nvPr/>
        </p:nvCxnSpPr>
        <p:spPr>
          <a:xfrm>
            <a:off x="6495569" y="5981460"/>
            <a:ext cx="6539961" cy="0"/>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98BD7-8294-EAE1-AA4A-39A463E740DD}"/>
              </a:ext>
            </a:extLst>
          </p:cNvPr>
          <p:cNvCxnSpPr>
            <a:cxnSpLocks/>
          </p:cNvCxnSpPr>
          <p:nvPr/>
        </p:nvCxnSpPr>
        <p:spPr>
          <a:xfrm>
            <a:off x="6495568" y="12691415"/>
            <a:ext cx="6539962" cy="0"/>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962FB7-2985-C54F-3724-5538F64B501F}"/>
              </a:ext>
            </a:extLst>
          </p:cNvPr>
          <p:cNvSpPr txBox="1"/>
          <p:nvPr/>
        </p:nvSpPr>
        <p:spPr>
          <a:xfrm>
            <a:off x="6495567" y="12694694"/>
            <a:ext cx="7855456" cy="923330"/>
          </a:xfrm>
          <a:prstGeom prst="rect">
            <a:avLst/>
          </a:prstGeom>
          <a:noFill/>
        </p:spPr>
        <p:txBody>
          <a:bodyPr wrap="square" rtlCol="0">
            <a:spAutoFit/>
          </a:bodyPr>
          <a:lstStyle/>
          <a:p>
            <a:r>
              <a:rPr lang="en-NZ" sz="5400" b="1" dirty="0">
                <a:solidFill>
                  <a:schemeClr val="bg1"/>
                </a:solidFill>
              </a:rPr>
              <a:t>Process</a:t>
            </a:r>
          </a:p>
        </p:txBody>
      </p:sp>
      <p:sp>
        <p:nvSpPr>
          <p:cNvPr id="41" name="TextBox 40">
            <a:extLst>
              <a:ext uri="{FF2B5EF4-FFF2-40B4-BE49-F238E27FC236}">
                <a16:creationId xmlns:a16="http://schemas.microsoft.com/office/drawing/2014/main" id="{5809456A-D951-965E-9D3C-99E04752152B}"/>
              </a:ext>
            </a:extLst>
          </p:cNvPr>
          <p:cNvSpPr txBox="1"/>
          <p:nvPr/>
        </p:nvSpPr>
        <p:spPr>
          <a:xfrm>
            <a:off x="6789895" y="13515184"/>
            <a:ext cx="6275541" cy="4401205"/>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bg1"/>
                </a:solidFill>
                <a:effectLst/>
              </a:rPr>
              <a:t>The client was interviewed, requirements gathered and analyzed.</a:t>
            </a:r>
            <a:endParaRPr lang="en-US" sz="2800" dirty="0">
              <a:solidFill>
                <a:schemeClr val="bg1"/>
              </a:solidFill>
            </a:endParaRPr>
          </a:p>
          <a:p>
            <a:pPr marL="457200" indent="-457200">
              <a:buFont typeface="Arial" panose="020B0604020202020204" pitchFamily="34" charset="0"/>
              <a:buChar char="•"/>
            </a:pPr>
            <a:r>
              <a:rPr lang="en-US" sz="2800" b="0" i="0" dirty="0">
                <a:solidFill>
                  <a:schemeClr val="bg1"/>
                </a:solidFill>
                <a:effectLst/>
              </a:rPr>
              <a:t>Designs were created and refined.</a:t>
            </a:r>
          </a:p>
          <a:p>
            <a:pPr marL="457200" indent="-457200">
              <a:buFont typeface="Arial" panose="020B0604020202020204" pitchFamily="34" charset="0"/>
              <a:buChar char="•"/>
            </a:pPr>
            <a:r>
              <a:rPr lang="en-US" sz="2800" dirty="0">
                <a:solidFill>
                  <a:schemeClr val="bg1"/>
                </a:solidFill>
              </a:rPr>
              <a:t>Read Whitepapers.</a:t>
            </a:r>
          </a:p>
          <a:p>
            <a:pPr marL="457200" indent="-457200">
              <a:buFont typeface="Arial" panose="020B0604020202020204" pitchFamily="34" charset="0"/>
              <a:buChar char="•"/>
            </a:pPr>
            <a:r>
              <a:rPr lang="en-US" sz="2800" b="0" i="0" dirty="0">
                <a:solidFill>
                  <a:schemeClr val="bg1"/>
                </a:solidFill>
                <a:effectLst/>
              </a:rPr>
              <a:t>Familiarize with the ArchiMate software.</a:t>
            </a:r>
          </a:p>
          <a:p>
            <a:pPr marL="457200" indent="-457200">
              <a:buFont typeface="Arial" panose="020B0604020202020204" pitchFamily="34" charset="0"/>
              <a:buChar char="•"/>
            </a:pPr>
            <a:r>
              <a:rPr lang="en-US" sz="2800" b="0" i="0" dirty="0">
                <a:solidFill>
                  <a:schemeClr val="bg1"/>
                </a:solidFill>
                <a:effectLst/>
              </a:rPr>
              <a:t>Make user-stories on Excel.</a:t>
            </a:r>
          </a:p>
          <a:p>
            <a:pPr marL="457200" indent="-457200">
              <a:buFont typeface="Arial" panose="020B0604020202020204" pitchFamily="34" charset="0"/>
              <a:buChar char="•"/>
            </a:pPr>
            <a:r>
              <a:rPr lang="en-US" sz="2800" dirty="0">
                <a:solidFill>
                  <a:schemeClr val="bg1"/>
                </a:solidFill>
              </a:rPr>
              <a:t>Start making models on the ArchiMate.</a:t>
            </a:r>
          </a:p>
          <a:p>
            <a:endParaRPr lang="en-US" sz="2800" dirty="0">
              <a:solidFill>
                <a:schemeClr val="bg1"/>
              </a:solidFill>
            </a:endParaRPr>
          </a:p>
        </p:txBody>
      </p:sp>
      <p:cxnSp>
        <p:nvCxnSpPr>
          <p:cNvPr id="42" name="Straight Connector 41">
            <a:extLst>
              <a:ext uri="{FF2B5EF4-FFF2-40B4-BE49-F238E27FC236}">
                <a16:creationId xmlns:a16="http://schemas.microsoft.com/office/drawing/2014/main" id="{A795AF1A-540C-236B-8C01-C91FF0FF7A6F}"/>
              </a:ext>
            </a:extLst>
          </p:cNvPr>
          <p:cNvCxnSpPr>
            <a:cxnSpLocks/>
          </p:cNvCxnSpPr>
          <p:nvPr/>
        </p:nvCxnSpPr>
        <p:spPr>
          <a:xfrm>
            <a:off x="6491036" y="17665000"/>
            <a:ext cx="6539962" cy="0"/>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0211A8-672D-C523-8985-3F31241A7746}"/>
              </a:ext>
            </a:extLst>
          </p:cNvPr>
          <p:cNvSpPr txBox="1"/>
          <p:nvPr/>
        </p:nvSpPr>
        <p:spPr>
          <a:xfrm>
            <a:off x="6548768" y="17672772"/>
            <a:ext cx="7855456" cy="923330"/>
          </a:xfrm>
          <a:prstGeom prst="rect">
            <a:avLst/>
          </a:prstGeom>
          <a:noFill/>
        </p:spPr>
        <p:txBody>
          <a:bodyPr wrap="square" rtlCol="0">
            <a:spAutoFit/>
          </a:bodyPr>
          <a:lstStyle/>
          <a:p>
            <a:r>
              <a:rPr lang="en-NZ" sz="5400" b="1" dirty="0">
                <a:solidFill>
                  <a:schemeClr val="bg1"/>
                </a:solidFill>
              </a:rPr>
              <a:t>Impact</a:t>
            </a:r>
          </a:p>
        </p:txBody>
      </p:sp>
      <p:sp>
        <p:nvSpPr>
          <p:cNvPr id="44" name="TextBox 43">
            <a:extLst>
              <a:ext uri="{FF2B5EF4-FFF2-40B4-BE49-F238E27FC236}">
                <a16:creationId xmlns:a16="http://schemas.microsoft.com/office/drawing/2014/main" id="{5317B8DF-6DED-E302-6C4E-9B5C3DED6908}"/>
              </a:ext>
            </a:extLst>
          </p:cNvPr>
          <p:cNvSpPr txBox="1"/>
          <p:nvPr/>
        </p:nvSpPr>
        <p:spPr>
          <a:xfrm>
            <a:off x="6798315" y="18554580"/>
            <a:ext cx="6148986" cy="2246769"/>
          </a:xfrm>
          <a:prstGeom prst="rect">
            <a:avLst/>
          </a:prstGeom>
          <a:noFill/>
        </p:spPr>
        <p:txBody>
          <a:bodyPr wrap="square" rtlCol="0">
            <a:spAutoFit/>
          </a:bodyPr>
          <a:lstStyle/>
          <a:p>
            <a:r>
              <a:rPr lang="en-NZ" sz="2800" dirty="0">
                <a:solidFill>
                  <a:schemeClr val="bg1"/>
                </a:solidFill>
              </a:rPr>
              <a:t>The New Zealand covid data protection model– is a time saver for businesses who need to find ways how to protect the personal data,  by providing better ways of collecting and handle the data.</a:t>
            </a:r>
          </a:p>
        </p:txBody>
      </p:sp>
      <p:sp>
        <p:nvSpPr>
          <p:cNvPr id="49" name="Flowchart: Delay 48">
            <a:extLst>
              <a:ext uri="{FF2B5EF4-FFF2-40B4-BE49-F238E27FC236}">
                <a16:creationId xmlns:a16="http://schemas.microsoft.com/office/drawing/2014/main" id="{73128860-D265-47A5-B50C-C164EE703964}"/>
              </a:ext>
            </a:extLst>
          </p:cNvPr>
          <p:cNvSpPr/>
          <p:nvPr/>
        </p:nvSpPr>
        <p:spPr>
          <a:xfrm>
            <a:off x="12992801" y="0"/>
            <a:ext cx="14862588" cy="21216118"/>
          </a:xfrm>
          <a:prstGeom prst="flowChartDelay">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Rectangle 49">
            <a:extLst>
              <a:ext uri="{FF2B5EF4-FFF2-40B4-BE49-F238E27FC236}">
                <a16:creationId xmlns:a16="http://schemas.microsoft.com/office/drawing/2014/main" id="{7783B39E-1F29-836B-CD3F-31841A044633}"/>
              </a:ext>
            </a:extLst>
          </p:cNvPr>
          <p:cNvSpPr/>
          <p:nvPr/>
        </p:nvSpPr>
        <p:spPr>
          <a:xfrm>
            <a:off x="23675180" y="-24632"/>
            <a:ext cx="6539961" cy="15303046"/>
          </a:xfrm>
          <a:prstGeom prst="rect">
            <a:avLst/>
          </a:prstGeom>
          <a:solidFill>
            <a:srgbClr val="623C74"/>
          </a:solidFill>
          <a:ln>
            <a:solidFill>
              <a:schemeClr val="accent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1" name="TextBox 50">
            <a:extLst>
              <a:ext uri="{FF2B5EF4-FFF2-40B4-BE49-F238E27FC236}">
                <a16:creationId xmlns:a16="http://schemas.microsoft.com/office/drawing/2014/main" id="{6BBC4D21-9865-1E5B-F516-E5A5F4B9740C}"/>
              </a:ext>
            </a:extLst>
          </p:cNvPr>
          <p:cNvSpPr txBox="1"/>
          <p:nvPr/>
        </p:nvSpPr>
        <p:spPr>
          <a:xfrm>
            <a:off x="13017659" y="13464"/>
            <a:ext cx="12947366" cy="923330"/>
          </a:xfrm>
          <a:prstGeom prst="rect">
            <a:avLst/>
          </a:prstGeom>
          <a:noFill/>
        </p:spPr>
        <p:txBody>
          <a:bodyPr wrap="square" rtlCol="0">
            <a:spAutoFit/>
          </a:bodyPr>
          <a:lstStyle/>
          <a:p>
            <a:r>
              <a:rPr lang="en-NZ" sz="5400" b="1" dirty="0">
                <a:solidFill>
                  <a:srgbClr val="612B34"/>
                </a:solidFill>
              </a:rPr>
              <a:t>Methodology</a:t>
            </a:r>
          </a:p>
        </p:txBody>
      </p:sp>
      <p:sp>
        <p:nvSpPr>
          <p:cNvPr id="52" name="TextBox 51">
            <a:extLst>
              <a:ext uri="{FF2B5EF4-FFF2-40B4-BE49-F238E27FC236}">
                <a16:creationId xmlns:a16="http://schemas.microsoft.com/office/drawing/2014/main" id="{C468D135-1BC6-66E7-CB8B-873F4F61DBBA}"/>
              </a:ext>
            </a:extLst>
          </p:cNvPr>
          <p:cNvSpPr txBox="1"/>
          <p:nvPr/>
        </p:nvSpPr>
        <p:spPr>
          <a:xfrm>
            <a:off x="13140039" y="985868"/>
            <a:ext cx="10549228" cy="3077766"/>
          </a:xfrm>
          <a:prstGeom prst="rect">
            <a:avLst/>
          </a:prstGeom>
          <a:noFill/>
        </p:spPr>
        <p:txBody>
          <a:bodyPr wrap="square" rtlCol="0">
            <a:spAutoFit/>
          </a:bodyPr>
          <a:lstStyle/>
          <a:p>
            <a:r>
              <a:rPr lang="en-NZ" sz="2800" b="0" i="0" dirty="0">
                <a:solidFill>
                  <a:srgbClr val="92414E"/>
                </a:solidFill>
                <a:effectLst/>
              </a:rPr>
              <a:t>The model developed in one-week increments, using scrum for individual practices, the model was built locally first and sent to the industry supervisor for feedback, then moved through different businesses scenarios before reaching the final product. </a:t>
            </a:r>
          </a:p>
          <a:p>
            <a:r>
              <a:rPr lang="en-NZ" sz="5400" b="1" i="0" dirty="0">
                <a:solidFill>
                  <a:srgbClr val="612B34"/>
                </a:solidFill>
                <a:effectLst/>
              </a:rPr>
              <a:t>Figure 1</a:t>
            </a:r>
          </a:p>
          <a:p>
            <a:r>
              <a:rPr lang="en-NZ" sz="2800" dirty="0">
                <a:solidFill>
                  <a:srgbClr val="92414E"/>
                </a:solidFill>
              </a:rPr>
              <a:t>Design thinking &amp; Scrum</a:t>
            </a:r>
            <a:endParaRPr lang="en-US" sz="2800" dirty="0">
              <a:solidFill>
                <a:srgbClr val="92414E"/>
              </a:solidFill>
            </a:endParaRPr>
          </a:p>
        </p:txBody>
      </p:sp>
      <p:pic>
        <p:nvPicPr>
          <p:cNvPr id="53" name="Picture 2" descr="Diagram&#10;&#10;Description automatically generated">
            <a:extLst>
              <a:ext uri="{FF2B5EF4-FFF2-40B4-BE49-F238E27FC236}">
                <a16:creationId xmlns:a16="http://schemas.microsoft.com/office/drawing/2014/main" id="{3A880396-C013-FDDC-218C-4FB1A2AB0ED5}"/>
              </a:ext>
            </a:extLst>
          </p:cNvPr>
          <p:cNvPicPr>
            <a:picLocks noChangeAspect="1"/>
          </p:cNvPicPr>
          <p:nvPr/>
        </p:nvPicPr>
        <p:blipFill>
          <a:blip r:embed="rId6"/>
          <a:stretch>
            <a:fillRect/>
          </a:stretch>
        </p:blipFill>
        <p:spPr>
          <a:xfrm>
            <a:off x="13023633" y="4070396"/>
            <a:ext cx="10637570" cy="6001003"/>
          </a:xfrm>
          <a:prstGeom prst="rect">
            <a:avLst/>
          </a:prstGeom>
        </p:spPr>
      </p:pic>
      <p:sp>
        <p:nvSpPr>
          <p:cNvPr id="54" name="TextBox 53">
            <a:extLst>
              <a:ext uri="{FF2B5EF4-FFF2-40B4-BE49-F238E27FC236}">
                <a16:creationId xmlns:a16="http://schemas.microsoft.com/office/drawing/2014/main" id="{83B1AFDB-6193-93F9-938C-34483A207AF0}"/>
              </a:ext>
            </a:extLst>
          </p:cNvPr>
          <p:cNvSpPr txBox="1"/>
          <p:nvPr/>
        </p:nvSpPr>
        <p:spPr>
          <a:xfrm>
            <a:off x="13204834" y="9541727"/>
            <a:ext cx="2910566" cy="523220"/>
          </a:xfrm>
          <a:prstGeom prst="rect">
            <a:avLst/>
          </a:prstGeom>
          <a:noFill/>
        </p:spPr>
        <p:txBody>
          <a:bodyPr wrap="square" lIns="91440" tIns="45720" rIns="91440" bIns="45720" rtlCol="0" anchor="t">
            <a:spAutoFit/>
          </a:bodyPr>
          <a:lstStyle/>
          <a:p>
            <a:r>
              <a:rPr lang="en-US" sz="2800" dirty="0">
                <a:solidFill>
                  <a:srgbClr val="92414E"/>
                </a:solidFill>
              </a:rPr>
              <a:t>(Yoshida, 2018)</a:t>
            </a:r>
          </a:p>
        </p:txBody>
      </p:sp>
      <p:sp>
        <p:nvSpPr>
          <p:cNvPr id="55" name="TextBox 54">
            <a:extLst>
              <a:ext uri="{FF2B5EF4-FFF2-40B4-BE49-F238E27FC236}">
                <a16:creationId xmlns:a16="http://schemas.microsoft.com/office/drawing/2014/main" id="{51094AF1-1D92-65F2-53D1-071DFA8E810B}"/>
              </a:ext>
            </a:extLst>
          </p:cNvPr>
          <p:cNvSpPr txBox="1"/>
          <p:nvPr/>
        </p:nvSpPr>
        <p:spPr>
          <a:xfrm>
            <a:off x="14012842" y="15333975"/>
            <a:ext cx="2807987" cy="923330"/>
          </a:xfrm>
          <a:prstGeom prst="rect">
            <a:avLst/>
          </a:prstGeom>
          <a:noFill/>
        </p:spPr>
        <p:txBody>
          <a:bodyPr wrap="square" rtlCol="0">
            <a:spAutoFit/>
          </a:bodyPr>
          <a:lstStyle/>
          <a:p>
            <a:pPr algn="ctr"/>
            <a:r>
              <a:rPr lang="en-NZ" sz="5400" b="1" dirty="0">
                <a:solidFill>
                  <a:srgbClr val="612B34"/>
                </a:solidFill>
              </a:rPr>
              <a:t>Tools</a:t>
            </a:r>
          </a:p>
        </p:txBody>
      </p:sp>
      <p:cxnSp>
        <p:nvCxnSpPr>
          <p:cNvPr id="56" name="Straight Connector 55">
            <a:extLst>
              <a:ext uri="{FF2B5EF4-FFF2-40B4-BE49-F238E27FC236}">
                <a16:creationId xmlns:a16="http://schemas.microsoft.com/office/drawing/2014/main" id="{5A9749A8-9D21-FCF8-76DD-039DCB4A12ED}"/>
              </a:ext>
            </a:extLst>
          </p:cNvPr>
          <p:cNvCxnSpPr>
            <a:cxnSpLocks/>
          </p:cNvCxnSpPr>
          <p:nvPr/>
        </p:nvCxnSpPr>
        <p:spPr>
          <a:xfrm>
            <a:off x="12987750" y="15306524"/>
            <a:ext cx="5071388" cy="0"/>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4C0F15E-2910-508E-7E94-AF7BD340B086}"/>
              </a:ext>
            </a:extLst>
          </p:cNvPr>
          <p:cNvCxnSpPr>
            <a:cxnSpLocks/>
          </p:cNvCxnSpPr>
          <p:nvPr/>
        </p:nvCxnSpPr>
        <p:spPr>
          <a:xfrm flipV="1">
            <a:off x="18045822" y="15290106"/>
            <a:ext cx="13288" cy="5926012"/>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pic>
        <p:nvPicPr>
          <p:cNvPr id="62" name="Picture 61" descr="Health - Te Manawa">
            <a:extLst>
              <a:ext uri="{FF2B5EF4-FFF2-40B4-BE49-F238E27FC236}">
                <a16:creationId xmlns:a16="http://schemas.microsoft.com/office/drawing/2014/main" id="{27E10EA5-4508-6177-DD6D-F9D51A2E555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622024" y="18041750"/>
            <a:ext cx="1222007" cy="1014879"/>
          </a:xfrm>
          <a:prstGeom prst="rect">
            <a:avLst/>
          </a:prstGeom>
          <a:noFill/>
          <a:ln>
            <a:noFill/>
          </a:ln>
        </p:spPr>
      </p:pic>
      <p:pic>
        <p:nvPicPr>
          <p:cNvPr id="63" name="Picture 62">
            <a:extLst>
              <a:ext uri="{FF2B5EF4-FFF2-40B4-BE49-F238E27FC236}">
                <a16:creationId xmlns:a16="http://schemas.microsoft.com/office/drawing/2014/main" id="{1D783421-E023-4D03-124A-D111C10690D8}"/>
              </a:ext>
            </a:extLst>
          </p:cNvPr>
          <p:cNvPicPr>
            <a:picLocks noChangeAspect="1"/>
          </p:cNvPicPr>
          <p:nvPr/>
        </p:nvPicPr>
        <p:blipFill>
          <a:blip r:embed="rId8"/>
          <a:stretch>
            <a:fillRect/>
          </a:stretch>
        </p:blipFill>
        <p:spPr>
          <a:xfrm>
            <a:off x="13627381" y="16414290"/>
            <a:ext cx="1222008" cy="1090125"/>
          </a:xfrm>
          <a:prstGeom prst="rect">
            <a:avLst/>
          </a:prstGeom>
        </p:spPr>
      </p:pic>
      <p:sp>
        <p:nvSpPr>
          <p:cNvPr id="64" name="TextBox 63">
            <a:extLst>
              <a:ext uri="{FF2B5EF4-FFF2-40B4-BE49-F238E27FC236}">
                <a16:creationId xmlns:a16="http://schemas.microsoft.com/office/drawing/2014/main" id="{28BFA384-1F6B-98B4-C611-9733D453288C}"/>
              </a:ext>
            </a:extLst>
          </p:cNvPr>
          <p:cNvSpPr txBox="1"/>
          <p:nvPr/>
        </p:nvSpPr>
        <p:spPr>
          <a:xfrm>
            <a:off x="13391791" y="17498226"/>
            <a:ext cx="1707745" cy="403877"/>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ArchiMate</a:t>
            </a:r>
            <a:endParaRPr lang="en-US" sz="2000" b="1" dirty="0">
              <a:solidFill>
                <a:srgbClr val="612B34"/>
              </a:solidFill>
            </a:endParaRPr>
          </a:p>
        </p:txBody>
      </p:sp>
      <p:sp>
        <p:nvSpPr>
          <p:cNvPr id="65" name="TextBox 64">
            <a:extLst>
              <a:ext uri="{FF2B5EF4-FFF2-40B4-BE49-F238E27FC236}">
                <a16:creationId xmlns:a16="http://schemas.microsoft.com/office/drawing/2014/main" id="{F4CEFD1A-4E6E-8CBB-E784-33A4FCC18167}"/>
              </a:ext>
            </a:extLst>
          </p:cNvPr>
          <p:cNvSpPr txBox="1"/>
          <p:nvPr/>
        </p:nvSpPr>
        <p:spPr>
          <a:xfrm>
            <a:off x="13260635" y="19033045"/>
            <a:ext cx="2093191" cy="400110"/>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NZ Covid Tracer</a:t>
            </a:r>
            <a:endParaRPr lang="en-US" sz="2000" b="1" dirty="0">
              <a:solidFill>
                <a:srgbClr val="612B34"/>
              </a:solidFill>
            </a:endParaRPr>
          </a:p>
        </p:txBody>
      </p:sp>
      <p:pic>
        <p:nvPicPr>
          <p:cNvPr id="66" name="Picture 65">
            <a:extLst>
              <a:ext uri="{FF2B5EF4-FFF2-40B4-BE49-F238E27FC236}">
                <a16:creationId xmlns:a16="http://schemas.microsoft.com/office/drawing/2014/main" id="{0EB7A628-E69A-D56C-F081-22F8204B862F}"/>
              </a:ext>
            </a:extLst>
          </p:cNvPr>
          <p:cNvPicPr>
            <a:picLocks noChangeAspect="1"/>
          </p:cNvPicPr>
          <p:nvPr/>
        </p:nvPicPr>
        <p:blipFill>
          <a:blip r:embed="rId9"/>
          <a:stretch>
            <a:fillRect/>
          </a:stretch>
        </p:blipFill>
        <p:spPr>
          <a:xfrm>
            <a:off x="16084791" y="16414290"/>
            <a:ext cx="1222008" cy="1061939"/>
          </a:xfrm>
          <a:prstGeom prst="rect">
            <a:avLst/>
          </a:prstGeom>
        </p:spPr>
      </p:pic>
      <p:sp>
        <p:nvSpPr>
          <p:cNvPr id="67" name="TextBox 66">
            <a:extLst>
              <a:ext uri="{FF2B5EF4-FFF2-40B4-BE49-F238E27FC236}">
                <a16:creationId xmlns:a16="http://schemas.microsoft.com/office/drawing/2014/main" id="{3D1DB969-5868-2328-73B6-8D5E60DEB6F6}"/>
              </a:ext>
            </a:extLst>
          </p:cNvPr>
          <p:cNvSpPr txBox="1"/>
          <p:nvPr/>
        </p:nvSpPr>
        <p:spPr>
          <a:xfrm>
            <a:off x="15787979" y="17500861"/>
            <a:ext cx="1895859" cy="400110"/>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OneDrive</a:t>
            </a:r>
            <a:endParaRPr lang="en-US" sz="2000" b="1" dirty="0">
              <a:solidFill>
                <a:srgbClr val="612B34"/>
              </a:solidFill>
            </a:endParaRPr>
          </a:p>
        </p:txBody>
      </p:sp>
      <p:pic>
        <p:nvPicPr>
          <p:cNvPr id="68" name="Picture 4">
            <a:extLst>
              <a:ext uri="{FF2B5EF4-FFF2-40B4-BE49-F238E27FC236}">
                <a16:creationId xmlns:a16="http://schemas.microsoft.com/office/drawing/2014/main" id="{A759989F-82AD-0A1A-B87B-8BD0A540DD5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085834" y="17985952"/>
            <a:ext cx="1220964" cy="1014879"/>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44E40D8E-5069-25A1-B633-5FBAFDE4CB1B}"/>
              </a:ext>
            </a:extLst>
          </p:cNvPr>
          <p:cNvSpPr txBox="1"/>
          <p:nvPr/>
        </p:nvSpPr>
        <p:spPr>
          <a:xfrm>
            <a:off x="16297919" y="19033045"/>
            <a:ext cx="1108749" cy="400110"/>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Outlook</a:t>
            </a:r>
            <a:endParaRPr lang="en-US" sz="2000" b="1" dirty="0">
              <a:solidFill>
                <a:srgbClr val="612B34"/>
              </a:solidFill>
            </a:endParaRPr>
          </a:p>
        </p:txBody>
      </p:sp>
      <p:pic>
        <p:nvPicPr>
          <p:cNvPr id="70" name="Picture 6" descr="Microsoft Office 365 Integrations | Connect Your Apps with Zapier">
            <a:extLst>
              <a:ext uri="{FF2B5EF4-FFF2-40B4-BE49-F238E27FC236}">
                <a16:creationId xmlns:a16="http://schemas.microsoft.com/office/drawing/2014/main" id="{F9487D25-F5EB-D55C-2E3A-C2573EEA50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00593" y="19786375"/>
            <a:ext cx="1223052" cy="94543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ABE26C9D-86FE-D9DA-B256-167BB678524F}"/>
              </a:ext>
            </a:extLst>
          </p:cNvPr>
          <p:cNvSpPr txBox="1"/>
          <p:nvPr/>
        </p:nvSpPr>
        <p:spPr>
          <a:xfrm>
            <a:off x="13361027" y="20731809"/>
            <a:ext cx="2093190" cy="405719"/>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Microsoft 365</a:t>
            </a:r>
            <a:endParaRPr lang="en-US" sz="2000" b="1" dirty="0">
              <a:solidFill>
                <a:srgbClr val="612B34"/>
              </a:solidFill>
            </a:endParaRPr>
          </a:p>
        </p:txBody>
      </p:sp>
      <p:pic>
        <p:nvPicPr>
          <p:cNvPr id="72" name="Picture 10" descr="LeanIX reviews, rating and features 2022 | PeerSpot">
            <a:extLst>
              <a:ext uri="{FF2B5EF4-FFF2-40B4-BE49-F238E27FC236}">
                <a16:creationId xmlns:a16="http://schemas.microsoft.com/office/drawing/2014/main" id="{29DCCA4F-E176-90C9-AC47-7FFB6981E3E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84790" y="19695542"/>
            <a:ext cx="1222008" cy="101487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1FC58977-8063-B0C5-FD5C-544FE5DF6C89}"/>
              </a:ext>
            </a:extLst>
          </p:cNvPr>
          <p:cNvSpPr txBox="1"/>
          <p:nvPr/>
        </p:nvSpPr>
        <p:spPr>
          <a:xfrm>
            <a:off x="15632122" y="20737839"/>
            <a:ext cx="2093190" cy="400110"/>
          </a:xfrm>
          <a:prstGeom prst="rect">
            <a:avLst/>
          </a:prstGeom>
          <a:noFill/>
        </p:spPr>
        <p:txBody>
          <a:bodyPr wrap="square" lIns="91440" tIns="45720" rIns="91440" bIns="45720" rtlCol="0" anchor="t">
            <a:spAutoFit/>
          </a:bodyPr>
          <a:lstStyle/>
          <a:p>
            <a:pPr algn="ctr"/>
            <a:r>
              <a:rPr lang="en-US" sz="2000" b="1" dirty="0">
                <a:solidFill>
                  <a:srgbClr val="612B34"/>
                </a:solidFill>
                <a:ea typeface="Calibri"/>
                <a:cs typeface="Calibri"/>
              </a:rPr>
              <a:t>LeanIX</a:t>
            </a:r>
            <a:endParaRPr lang="en-US" sz="2000" b="1" dirty="0">
              <a:solidFill>
                <a:srgbClr val="612B34"/>
              </a:solidFill>
            </a:endParaRPr>
          </a:p>
        </p:txBody>
      </p:sp>
      <p:sp>
        <p:nvSpPr>
          <p:cNvPr id="81" name="Rectangle 80">
            <a:extLst>
              <a:ext uri="{FF2B5EF4-FFF2-40B4-BE49-F238E27FC236}">
                <a16:creationId xmlns:a16="http://schemas.microsoft.com/office/drawing/2014/main" id="{F3FEF3BB-5D06-BA2F-D323-E9E42B21C93B}"/>
              </a:ext>
            </a:extLst>
          </p:cNvPr>
          <p:cNvSpPr/>
          <p:nvPr/>
        </p:nvSpPr>
        <p:spPr>
          <a:xfrm>
            <a:off x="18104610" y="15278414"/>
            <a:ext cx="12181317" cy="59623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2" name="TextBox 81">
            <a:extLst>
              <a:ext uri="{FF2B5EF4-FFF2-40B4-BE49-F238E27FC236}">
                <a16:creationId xmlns:a16="http://schemas.microsoft.com/office/drawing/2014/main" id="{8519BDA2-F088-4690-53D0-5E76F49C21D0}"/>
              </a:ext>
            </a:extLst>
          </p:cNvPr>
          <p:cNvSpPr txBox="1"/>
          <p:nvPr/>
        </p:nvSpPr>
        <p:spPr>
          <a:xfrm>
            <a:off x="23661203" y="88959"/>
            <a:ext cx="3910948" cy="923330"/>
          </a:xfrm>
          <a:prstGeom prst="rect">
            <a:avLst/>
          </a:prstGeom>
          <a:noFill/>
        </p:spPr>
        <p:txBody>
          <a:bodyPr wrap="square" rtlCol="0">
            <a:spAutoFit/>
          </a:bodyPr>
          <a:lstStyle/>
          <a:p>
            <a:r>
              <a:rPr lang="en-NZ" sz="5400" b="1" dirty="0">
                <a:solidFill>
                  <a:schemeClr val="bg1"/>
                </a:solidFill>
              </a:rPr>
              <a:t>Deliverables</a:t>
            </a:r>
          </a:p>
        </p:txBody>
      </p:sp>
      <p:sp>
        <p:nvSpPr>
          <p:cNvPr id="83" name="TextBox 82">
            <a:extLst>
              <a:ext uri="{FF2B5EF4-FFF2-40B4-BE49-F238E27FC236}">
                <a16:creationId xmlns:a16="http://schemas.microsoft.com/office/drawing/2014/main" id="{4A930E0D-020E-0DB5-DE2A-B6D403C58335}"/>
              </a:ext>
            </a:extLst>
          </p:cNvPr>
          <p:cNvSpPr txBox="1"/>
          <p:nvPr/>
        </p:nvSpPr>
        <p:spPr>
          <a:xfrm>
            <a:off x="23884351" y="1079473"/>
            <a:ext cx="6382648" cy="6955750"/>
          </a:xfrm>
          <a:prstGeom prst="rect">
            <a:avLst/>
          </a:prstGeom>
          <a:noFill/>
        </p:spPr>
        <p:txBody>
          <a:bodyPr wrap="square" rtlCol="0">
            <a:spAutoFit/>
          </a:bodyPr>
          <a:lstStyle/>
          <a:p>
            <a:r>
              <a:rPr lang="en-NZ" sz="2800" b="0" i="0" dirty="0">
                <a:solidFill>
                  <a:schemeClr val="bg1"/>
                </a:solidFill>
                <a:effectLst/>
              </a:rPr>
              <a:t>I developed a model for the Ara city campus, </a:t>
            </a:r>
            <a:r>
              <a:rPr lang="en-NZ" sz="2800" dirty="0">
                <a:solidFill>
                  <a:schemeClr val="bg1"/>
                </a:solidFill>
              </a:rPr>
              <a:t>in the model there are multiple solutions for different businesses</a:t>
            </a:r>
            <a:r>
              <a:rPr lang="en-NZ" sz="2800" b="0" i="0" dirty="0">
                <a:solidFill>
                  <a:schemeClr val="bg1"/>
                </a:solidFill>
                <a:effectLst/>
              </a:rPr>
              <a:t>. Through this model, industries can get knowledge on how to protect personal data and what is the right thing for them regarding their businesses.</a:t>
            </a:r>
          </a:p>
          <a:p>
            <a:endParaRPr lang="en-NZ" sz="2800" b="0" i="0" dirty="0">
              <a:solidFill>
                <a:schemeClr val="bg1"/>
              </a:solidFill>
              <a:effectLst/>
            </a:endParaRPr>
          </a:p>
          <a:p>
            <a:r>
              <a:rPr lang="en-NZ" sz="2800" b="0" i="0" dirty="0">
                <a:solidFill>
                  <a:schemeClr val="bg1"/>
                </a:solidFill>
                <a:effectLst/>
              </a:rPr>
              <a:t>The following screenshots are the result of the model. There is one image where it shows the whole solution of the New Zealand data protection model. And in the centre, there is one picture which shows one of the solution from my model.</a:t>
            </a:r>
            <a:endParaRPr lang="en-US" sz="2800" b="0" i="0" dirty="0">
              <a:solidFill>
                <a:schemeClr val="bg1"/>
              </a:solidFill>
              <a:effectLst/>
            </a:endParaRPr>
          </a:p>
          <a:p>
            <a:endParaRPr lang="en-US" sz="5400" dirty="0"/>
          </a:p>
        </p:txBody>
      </p:sp>
      <p:cxnSp>
        <p:nvCxnSpPr>
          <p:cNvPr id="84" name="Straight Connector 83">
            <a:extLst>
              <a:ext uri="{FF2B5EF4-FFF2-40B4-BE49-F238E27FC236}">
                <a16:creationId xmlns:a16="http://schemas.microsoft.com/office/drawing/2014/main" id="{89122FF5-64CE-6B64-6A4D-2C6EB7753D27}"/>
              </a:ext>
            </a:extLst>
          </p:cNvPr>
          <p:cNvCxnSpPr>
            <a:cxnSpLocks/>
            <a:stCxn id="50" idx="1"/>
          </p:cNvCxnSpPr>
          <p:nvPr/>
        </p:nvCxnSpPr>
        <p:spPr>
          <a:xfrm>
            <a:off x="23675180" y="7626891"/>
            <a:ext cx="6512907" cy="15507"/>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E4678E-200E-1AD0-AE85-4A4049E7F123}"/>
              </a:ext>
            </a:extLst>
          </p:cNvPr>
          <p:cNvSpPr txBox="1"/>
          <p:nvPr/>
        </p:nvSpPr>
        <p:spPr>
          <a:xfrm>
            <a:off x="23661202" y="7661469"/>
            <a:ext cx="6579085" cy="923330"/>
          </a:xfrm>
          <a:prstGeom prst="rect">
            <a:avLst/>
          </a:prstGeom>
          <a:noFill/>
        </p:spPr>
        <p:txBody>
          <a:bodyPr wrap="square" rtlCol="0">
            <a:spAutoFit/>
          </a:bodyPr>
          <a:lstStyle/>
          <a:p>
            <a:r>
              <a:rPr lang="en-NZ" sz="5400" b="1" dirty="0">
                <a:solidFill>
                  <a:schemeClr val="bg1"/>
                </a:solidFill>
              </a:rPr>
              <a:t>Learning Outcomes</a:t>
            </a:r>
          </a:p>
        </p:txBody>
      </p:sp>
      <p:sp>
        <p:nvSpPr>
          <p:cNvPr id="87" name="TextBox 86">
            <a:extLst>
              <a:ext uri="{FF2B5EF4-FFF2-40B4-BE49-F238E27FC236}">
                <a16:creationId xmlns:a16="http://schemas.microsoft.com/office/drawing/2014/main" id="{B95629BE-A848-B884-0802-30224723ADDC}"/>
              </a:ext>
            </a:extLst>
          </p:cNvPr>
          <p:cNvSpPr txBox="1"/>
          <p:nvPr/>
        </p:nvSpPr>
        <p:spPr>
          <a:xfrm>
            <a:off x="23878431" y="8526152"/>
            <a:ext cx="6435474" cy="6001643"/>
          </a:xfrm>
          <a:prstGeom prst="rect">
            <a:avLst/>
          </a:prstGeom>
          <a:noFill/>
        </p:spPr>
        <p:txBody>
          <a:bodyPr wrap="square" rtlCol="0">
            <a:spAutoFit/>
          </a:bodyPr>
          <a:lstStyle/>
          <a:p>
            <a:pPr marL="457200" indent="-457200">
              <a:buFont typeface="Arial" panose="020B0604020202020204" pitchFamily="34" charset="0"/>
              <a:buChar char="•"/>
            </a:pPr>
            <a:r>
              <a:rPr lang="en-NZ" sz="2800" b="0" i="0" dirty="0">
                <a:solidFill>
                  <a:schemeClr val="bg1"/>
                </a:solidFill>
                <a:effectLst/>
              </a:rPr>
              <a:t>List and explain the key elements of software architecture.</a:t>
            </a:r>
          </a:p>
          <a:p>
            <a:pPr marL="457200" indent="-457200">
              <a:buFont typeface="Arial" panose="020B0604020202020204" pitchFamily="34" charset="0"/>
              <a:buChar char="•"/>
            </a:pPr>
            <a:r>
              <a:rPr lang="en-NZ" sz="2800" b="0" i="0" dirty="0">
                <a:solidFill>
                  <a:schemeClr val="bg1"/>
                </a:solidFill>
                <a:effectLst/>
              </a:rPr>
              <a:t>Identify a variety of architectural styles and combine them in a single model.</a:t>
            </a:r>
          </a:p>
          <a:p>
            <a:pPr marL="457200" indent="-457200">
              <a:buFont typeface="Arial" panose="020B0604020202020204" pitchFamily="34" charset="0"/>
              <a:buChar char="•"/>
            </a:pPr>
            <a:r>
              <a:rPr lang="en-NZ" sz="2800" b="0" i="0" dirty="0">
                <a:solidFill>
                  <a:schemeClr val="bg1"/>
                </a:solidFill>
                <a:effectLst/>
              </a:rPr>
              <a:t>Develop skills on the </a:t>
            </a:r>
            <a:r>
              <a:rPr lang="en-NZ" sz="2800" dirty="0">
                <a:solidFill>
                  <a:schemeClr val="bg1"/>
                </a:solidFill>
              </a:rPr>
              <a:t>ArchiMate software</a:t>
            </a:r>
            <a:r>
              <a:rPr lang="en-NZ" sz="2800" b="0" i="0" dirty="0">
                <a:solidFill>
                  <a:schemeClr val="bg1"/>
                </a:solidFill>
                <a:effectLst/>
              </a:rPr>
              <a:t>.</a:t>
            </a:r>
          </a:p>
          <a:p>
            <a:pPr marL="457200" indent="-457200">
              <a:buFont typeface="Arial" panose="020B0604020202020204" pitchFamily="34" charset="0"/>
              <a:buChar char="•"/>
            </a:pPr>
            <a:r>
              <a:rPr lang="en-NZ" sz="2800" b="0" i="0" dirty="0">
                <a:solidFill>
                  <a:schemeClr val="bg1"/>
                </a:solidFill>
                <a:effectLst/>
              </a:rPr>
              <a:t>Describe how software architecture aids different stages of the software lifecycle.</a:t>
            </a:r>
          </a:p>
          <a:p>
            <a:pPr marL="457200" indent="-457200">
              <a:buFont typeface="Arial" panose="020B0604020202020204" pitchFamily="34" charset="0"/>
              <a:buChar char="•"/>
            </a:pPr>
            <a:endParaRPr lang="en-NZ" sz="2800" b="0" i="0" dirty="0">
              <a:solidFill>
                <a:schemeClr val="bg1"/>
              </a:solidFill>
              <a:effectLst/>
            </a:endParaRPr>
          </a:p>
          <a:p>
            <a:pPr marL="457200" indent="-457200">
              <a:buFont typeface="Arial" panose="020B0604020202020204" pitchFamily="34" charset="0"/>
              <a:buChar char="•"/>
            </a:pPr>
            <a:endParaRPr lang="en-NZ" sz="2800" dirty="0">
              <a:solidFill>
                <a:schemeClr val="bg1"/>
              </a:solidFill>
            </a:endParaRPr>
          </a:p>
          <a:p>
            <a:pPr marL="457200" indent="-457200">
              <a:buFont typeface="Arial" panose="020B0604020202020204" pitchFamily="34" charset="0"/>
              <a:buChar char="•"/>
            </a:pPr>
            <a:endParaRPr lang="en-NZ" sz="2800" b="0" i="0" dirty="0">
              <a:solidFill>
                <a:schemeClr val="bg1"/>
              </a:solidFill>
              <a:effectLst/>
            </a:endParaRPr>
          </a:p>
          <a:p>
            <a:endParaRPr lang="en-US" sz="4800" dirty="0"/>
          </a:p>
        </p:txBody>
      </p:sp>
      <p:sp>
        <p:nvSpPr>
          <p:cNvPr id="89" name="TextBox 88">
            <a:extLst>
              <a:ext uri="{FF2B5EF4-FFF2-40B4-BE49-F238E27FC236}">
                <a16:creationId xmlns:a16="http://schemas.microsoft.com/office/drawing/2014/main" id="{750A213B-4BE1-5158-FBA8-A56DAAAFB9B6}"/>
              </a:ext>
            </a:extLst>
          </p:cNvPr>
          <p:cNvSpPr txBox="1"/>
          <p:nvPr/>
        </p:nvSpPr>
        <p:spPr>
          <a:xfrm>
            <a:off x="23689267" y="12739586"/>
            <a:ext cx="3485048" cy="923330"/>
          </a:xfrm>
          <a:prstGeom prst="rect">
            <a:avLst/>
          </a:prstGeom>
          <a:noFill/>
        </p:spPr>
        <p:txBody>
          <a:bodyPr wrap="square" rtlCol="0">
            <a:spAutoFit/>
          </a:bodyPr>
          <a:lstStyle/>
          <a:p>
            <a:r>
              <a:rPr lang="en-NZ" sz="5400" b="1" dirty="0">
                <a:solidFill>
                  <a:schemeClr val="bg1"/>
                </a:solidFill>
              </a:rPr>
              <a:t>References</a:t>
            </a:r>
          </a:p>
        </p:txBody>
      </p:sp>
      <p:sp>
        <p:nvSpPr>
          <p:cNvPr id="90" name="TextBox 89">
            <a:extLst>
              <a:ext uri="{FF2B5EF4-FFF2-40B4-BE49-F238E27FC236}">
                <a16:creationId xmlns:a16="http://schemas.microsoft.com/office/drawing/2014/main" id="{12DCEE5B-106A-8FBA-1C02-AD59F3C25EA8}"/>
              </a:ext>
            </a:extLst>
          </p:cNvPr>
          <p:cNvSpPr txBox="1"/>
          <p:nvPr/>
        </p:nvSpPr>
        <p:spPr>
          <a:xfrm>
            <a:off x="23891827" y="13679654"/>
            <a:ext cx="6296260" cy="1200329"/>
          </a:xfrm>
          <a:prstGeom prst="rect">
            <a:avLst/>
          </a:prstGeom>
          <a:noFill/>
        </p:spPr>
        <p:txBody>
          <a:bodyPr wrap="square" rtlCol="0">
            <a:spAutoFit/>
          </a:bodyPr>
          <a:lstStyle/>
          <a:p>
            <a:r>
              <a:rPr lang="en-NZ" b="0" i="0" dirty="0">
                <a:solidFill>
                  <a:schemeClr val="bg1"/>
                </a:solidFill>
                <a:effectLst/>
              </a:rPr>
              <a:t>Yoshida, T. (2018, Sep 19). Try Design Thinking + Scrum. Retrieved from coachtakeshi.medium.com: https://coachtakeshi.medium.com/design-thinking-plus-scrum-d671a1a8e67a</a:t>
            </a:r>
            <a:endParaRPr lang="en-NZ" sz="4000" b="0" i="0" dirty="0">
              <a:solidFill>
                <a:schemeClr val="bg1"/>
              </a:solidFill>
              <a:effectLst/>
            </a:endParaRPr>
          </a:p>
        </p:txBody>
      </p:sp>
      <p:sp>
        <p:nvSpPr>
          <p:cNvPr id="92" name="TextBox 91">
            <a:extLst>
              <a:ext uri="{FF2B5EF4-FFF2-40B4-BE49-F238E27FC236}">
                <a16:creationId xmlns:a16="http://schemas.microsoft.com/office/drawing/2014/main" id="{DD3B69BF-7265-B864-AA2C-998F669BEA41}"/>
              </a:ext>
            </a:extLst>
          </p:cNvPr>
          <p:cNvSpPr txBox="1"/>
          <p:nvPr/>
        </p:nvSpPr>
        <p:spPr>
          <a:xfrm>
            <a:off x="12987750" y="9950589"/>
            <a:ext cx="7299652" cy="923330"/>
          </a:xfrm>
          <a:prstGeom prst="rect">
            <a:avLst/>
          </a:prstGeom>
          <a:noFill/>
        </p:spPr>
        <p:txBody>
          <a:bodyPr wrap="square" rtlCol="0">
            <a:spAutoFit/>
          </a:bodyPr>
          <a:lstStyle/>
          <a:p>
            <a:r>
              <a:rPr lang="en-NZ" sz="5400" b="1" dirty="0">
                <a:solidFill>
                  <a:srgbClr val="612B34"/>
                </a:solidFill>
              </a:rPr>
              <a:t>GDPR Solution</a:t>
            </a:r>
          </a:p>
        </p:txBody>
      </p:sp>
      <p:sp>
        <p:nvSpPr>
          <p:cNvPr id="98" name="TextBox 97">
            <a:extLst>
              <a:ext uri="{FF2B5EF4-FFF2-40B4-BE49-F238E27FC236}">
                <a16:creationId xmlns:a16="http://schemas.microsoft.com/office/drawing/2014/main" id="{84CA0688-E756-3E0F-8AE4-4F26E0F9D2D5}"/>
              </a:ext>
            </a:extLst>
          </p:cNvPr>
          <p:cNvSpPr txBox="1"/>
          <p:nvPr/>
        </p:nvSpPr>
        <p:spPr>
          <a:xfrm>
            <a:off x="18059110" y="15306524"/>
            <a:ext cx="3899928" cy="923330"/>
          </a:xfrm>
          <a:prstGeom prst="rect">
            <a:avLst/>
          </a:prstGeom>
          <a:noFill/>
        </p:spPr>
        <p:txBody>
          <a:bodyPr wrap="square" rtlCol="0">
            <a:spAutoFit/>
          </a:bodyPr>
          <a:lstStyle/>
          <a:p>
            <a:r>
              <a:rPr lang="en-NZ" sz="5400" b="1" dirty="0">
                <a:solidFill>
                  <a:srgbClr val="612B34"/>
                </a:solidFill>
              </a:rPr>
              <a:t>Final Model </a:t>
            </a:r>
          </a:p>
        </p:txBody>
      </p:sp>
      <p:cxnSp>
        <p:nvCxnSpPr>
          <p:cNvPr id="100" name="Straight Connector 99">
            <a:extLst>
              <a:ext uri="{FF2B5EF4-FFF2-40B4-BE49-F238E27FC236}">
                <a16:creationId xmlns:a16="http://schemas.microsoft.com/office/drawing/2014/main" id="{F85475C9-2F3C-35B4-2127-20EAEFF88520}"/>
              </a:ext>
            </a:extLst>
          </p:cNvPr>
          <p:cNvCxnSpPr>
            <a:cxnSpLocks/>
          </p:cNvCxnSpPr>
          <p:nvPr/>
        </p:nvCxnSpPr>
        <p:spPr>
          <a:xfrm>
            <a:off x="23701890" y="12668059"/>
            <a:ext cx="6565109" cy="0"/>
          </a:xfrm>
          <a:prstGeom prst="line">
            <a:avLst/>
          </a:prstGeom>
          <a:ln w="76200">
            <a:solidFill>
              <a:srgbClr val="92414E"/>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D7858B52-8FCD-1204-98F2-BDC4AF467862}"/>
              </a:ext>
            </a:extLst>
          </p:cNvPr>
          <p:cNvPicPr>
            <a:picLocks noChangeAspect="1"/>
          </p:cNvPicPr>
          <p:nvPr/>
        </p:nvPicPr>
        <p:blipFill>
          <a:blip r:embed="rId13"/>
          <a:stretch>
            <a:fillRect/>
          </a:stretch>
        </p:blipFill>
        <p:spPr>
          <a:xfrm>
            <a:off x="18104582" y="16229854"/>
            <a:ext cx="12162417" cy="4993026"/>
          </a:xfrm>
          <a:prstGeom prst="rect">
            <a:avLst/>
          </a:prstGeom>
        </p:spPr>
      </p:pic>
      <p:pic>
        <p:nvPicPr>
          <p:cNvPr id="31" name="Picture 30">
            <a:extLst>
              <a:ext uri="{FF2B5EF4-FFF2-40B4-BE49-F238E27FC236}">
                <a16:creationId xmlns:a16="http://schemas.microsoft.com/office/drawing/2014/main" id="{EED4D236-34B2-CEBA-7B60-C16B80EEEB27}"/>
              </a:ext>
            </a:extLst>
          </p:cNvPr>
          <p:cNvPicPr>
            <a:picLocks noChangeAspect="1"/>
          </p:cNvPicPr>
          <p:nvPr/>
        </p:nvPicPr>
        <p:blipFill>
          <a:blip r:embed="rId14"/>
          <a:stretch>
            <a:fillRect/>
          </a:stretch>
        </p:blipFill>
        <p:spPr>
          <a:xfrm>
            <a:off x="13052495" y="10899287"/>
            <a:ext cx="10578609" cy="4177015"/>
          </a:xfrm>
          <a:prstGeom prst="rect">
            <a:avLst/>
          </a:prstGeom>
        </p:spPr>
      </p:pic>
      <p:pic>
        <p:nvPicPr>
          <p:cNvPr id="78" name="Picture 4" descr="Left Curved Arrow Png Free Download @ Pngimages.pics">
            <a:extLst>
              <a:ext uri="{FF2B5EF4-FFF2-40B4-BE49-F238E27FC236}">
                <a16:creationId xmlns:a16="http://schemas.microsoft.com/office/drawing/2014/main" id="{D8C879DD-6409-9407-F623-6CDF8D6ABD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10800000" flipV="1">
            <a:off x="25793611" y="15642835"/>
            <a:ext cx="2761408" cy="1087164"/>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descr="Qr code&#10;&#10;Description automatically generated">
            <a:extLst>
              <a:ext uri="{FF2B5EF4-FFF2-40B4-BE49-F238E27FC236}">
                <a16:creationId xmlns:a16="http://schemas.microsoft.com/office/drawing/2014/main" id="{D020057B-5DA8-B5D8-D894-DB727913C61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130498" y="15290106"/>
            <a:ext cx="1627746" cy="1553122"/>
          </a:xfrm>
          <a:prstGeom prst="rect">
            <a:avLst/>
          </a:prstGeom>
        </p:spPr>
      </p:pic>
      <p:sp>
        <p:nvSpPr>
          <p:cNvPr id="80" name="TextBox 79">
            <a:extLst>
              <a:ext uri="{FF2B5EF4-FFF2-40B4-BE49-F238E27FC236}">
                <a16:creationId xmlns:a16="http://schemas.microsoft.com/office/drawing/2014/main" id="{7340DB35-C0BA-CF4D-E7D2-E65CD8A0E545}"/>
              </a:ext>
            </a:extLst>
          </p:cNvPr>
          <p:cNvSpPr txBox="1"/>
          <p:nvPr/>
        </p:nvSpPr>
        <p:spPr>
          <a:xfrm>
            <a:off x="28130498" y="16810002"/>
            <a:ext cx="1627746" cy="523220"/>
          </a:xfrm>
          <a:prstGeom prst="rect">
            <a:avLst/>
          </a:prstGeom>
          <a:noFill/>
        </p:spPr>
        <p:txBody>
          <a:bodyPr wrap="square" rtlCol="0">
            <a:spAutoFit/>
          </a:bodyPr>
          <a:lstStyle/>
          <a:p>
            <a:r>
              <a:rPr lang="en-NZ" sz="2800" b="1" dirty="0">
                <a:solidFill>
                  <a:srgbClr val="612B34"/>
                </a:solidFill>
              </a:rPr>
              <a:t>SCAN ME</a:t>
            </a:r>
          </a:p>
        </p:txBody>
      </p:sp>
    </p:spTree>
    <p:extLst>
      <p:ext uri="{BB962C8B-B14F-4D97-AF65-F5344CB8AC3E}">
        <p14:creationId xmlns:p14="http://schemas.microsoft.com/office/powerpoint/2010/main" val="38844329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TotalTime>
  <Words>506</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 Siddiqui [mus0082]</dc:creator>
  <cp:lastModifiedBy>Julian Siddiqui [mus0082]</cp:lastModifiedBy>
  <cp:revision>28</cp:revision>
  <dcterms:created xsi:type="dcterms:W3CDTF">2022-05-27T05:42:58Z</dcterms:created>
  <dcterms:modified xsi:type="dcterms:W3CDTF">2022-06-19T03:39:33Z</dcterms:modified>
</cp:coreProperties>
</file>