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Epilogue" panose="020B0604020202020204" charset="0"/>
      <p:regular r:id="rId10"/>
    </p:embeddedFont>
    <p:embeddedFont>
      <p:font typeface="Fraunces Medium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61F8C-AE3A-45F5-BE58-28100E12E311}" v="4" dt="2025-05-05T08:16:13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4" d="100"/>
          <a:sy n="54" d="100"/>
        </p:scale>
        <p:origin x="9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2023330" userId="0b686167-27af-4177-b8d2-9e8bb98461d5" providerId="ADAL" clId="{47361F8C-AE3A-45F5-BE58-28100E12E311}"/>
    <pc:docChg chg="modSld">
      <pc:chgData name="u2023330" userId="0b686167-27af-4177-b8d2-9e8bb98461d5" providerId="ADAL" clId="{47361F8C-AE3A-45F5-BE58-28100E12E311}" dt="2025-05-05T08:16:13.747" v="16"/>
      <pc:docMkLst>
        <pc:docMk/>
      </pc:docMkLst>
      <pc:sldChg chg="addSp modSp mod">
        <pc:chgData name="u2023330" userId="0b686167-27af-4177-b8d2-9e8bb98461d5" providerId="ADAL" clId="{47361F8C-AE3A-45F5-BE58-28100E12E311}" dt="2025-05-05T08:15:50.083" v="10" actId="2085"/>
        <pc:sldMkLst>
          <pc:docMk/>
          <pc:sldMk cId="0" sldId="257"/>
        </pc:sldMkLst>
        <pc:spChg chg="add mod">
          <ac:chgData name="u2023330" userId="0b686167-27af-4177-b8d2-9e8bb98461d5" providerId="ADAL" clId="{47361F8C-AE3A-45F5-BE58-28100E12E311}" dt="2025-05-05T08:15:50.083" v="10" actId="2085"/>
          <ac:spMkLst>
            <pc:docMk/>
            <pc:sldMk cId="0" sldId="257"/>
            <ac:spMk id="34" creationId="{54D06E8D-B3A8-094A-4A5D-9B382C7AB1F7}"/>
          </ac:spMkLst>
        </pc:spChg>
      </pc:sldChg>
      <pc:sldChg chg="addSp modSp">
        <pc:chgData name="u2023330" userId="0b686167-27af-4177-b8d2-9e8bb98461d5" providerId="ADAL" clId="{47361F8C-AE3A-45F5-BE58-28100E12E311}" dt="2025-05-05T08:15:58.033" v="11"/>
        <pc:sldMkLst>
          <pc:docMk/>
          <pc:sldMk cId="0" sldId="258"/>
        </pc:sldMkLst>
        <pc:spChg chg="add mod">
          <ac:chgData name="u2023330" userId="0b686167-27af-4177-b8d2-9e8bb98461d5" providerId="ADAL" clId="{47361F8C-AE3A-45F5-BE58-28100E12E311}" dt="2025-05-05T08:15:58.033" v="11"/>
          <ac:spMkLst>
            <pc:docMk/>
            <pc:sldMk cId="0" sldId="258"/>
            <ac:spMk id="13" creationId="{B3B096B0-27D5-7824-0323-29FE46C51356}"/>
          </ac:spMkLst>
        </pc:spChg>
      </pc:sldChg>
      <pc:sldChg chg="addSp modSp">
        <pc:chgData name="u2023330" userId="0b686167-27af-4177-b8d2-9e8bb98461d5" providerId="ADAL" clId="{47361F8C-AE3A-45F5-BE58-28100E12E311}" dt="2025-05-05T08:16:01.416" v="12"/>
        <pc:sldMkLst>
          <pc:docMk/>
          <pc:sldMk cId="0" sldId="259"/>
        </pc:sldMkLst>
        <pc:spChg chg="add mod">
          <ac:chgData name="u2023330" userId="0b686167-27af-4177-b8d2-9e8bb98461d5" providerId="ADAL" clId="{47361F8C-AE3A-45F5-BE58-28100E12E311}" dt="2025-05-05T08:16:01.416" v="12"/>
          <ac:spMkLst>
            <pc:docMk/>
            <pc:sldMk cId="0" sldId="259"/>
            <ac:spMk id="10" creationId="{CF7DA382-9F9D-3CF3-60A8-28F9034B2813}"/>
          </ac:spMkLst>
        </pc:spChg>
      </pc:sldChg>
      <pc:sldChg chg="addSp modSp mod">
        <pc:chgData name="u2023330" userId="0b686167-27af-4177-b8d2-9e8bb98461d5" providerId="ADAL" clId="{47361F8C-AE3A-45F5-BE58-28100E12E311}" dt="2025-05-05T08:16:10.296" v="15" actId="1035"/>
        <pc:sldMkLst>
          <pc:docMk/>
          <pc:sldMk cId="0" sldId="261"/>
        </pc:sldMkLst>
        <pc:spChg chg="add mod">
          <ac:chgData name="u2023330" userId="0b686167-27af-4177-b8d2-9e8bb98461d5" providerId="ADAL" clId="{47361F8C-AE3A-45F5-BE58-28100E12E311}" dt="2025-05-05T08:16:10.296" v="15" actId="1035"/>
          <ac:spMkLst>
            <pc:docMk/>
            <pc:sldMk cId="0" sldId="261"/>
            <ac:spMk id="10" creationId="{E76A3A2C-DA34-85E2-2520-D7E52F2A40EC}"/>
          </ac:spMkLst>
        </pc:spChg>
      </pc:sldChg>
      <pc:sldChg chg="addSp modSp">
        <pc:chgData name="u2023330" userId="0b686167-27af-4177-b8d2-9e8bb98461d5" providerId="ADAL" clId="{47361F8C-AE3A-45F5-BE58-28100E12E311}" dt="2025-05-05T08:16:13.747" v="16"/>
        <pc:sldMkLst>
          <pc:docMk/>
          <pc:sldMk cId="0" sldId="262"/>
        </pc:sldMkLst>
        <pc:spChg chg="add mod">
          <ac:chgData name="u2023330" userId="0b686167-27af-4177-b8d2-9e8bb98461d5" providerId="ADAL" clId="{47361F8C-AE3A-45F5-BE58-28100E12E311}" dt="2025-05-05T08:16:13.747" v="16"/>
          <ac:spMkLst>
            <pc:docMk/>
            <pc:sldMk cId="0" sldId="262"/>
            <ac:spMk id="10" creationId="{5A83F482-F16C-EB35-0F6C-72883E2334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4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1832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Enhanced SAP-1 Computer with Interactive Frontend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760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Course: CE222L | Faculty: Computer Science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Presented by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Mohammad Musa Ali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Sarosh Ishaq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0482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Muhammad Umer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89166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9590" y="2307788"/>
            <a:ext cx="3927872" cy="472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Introduction to SAP-1</a:t>
            </a:r>
            <a:endParaRPr lang="en-US" sz="2950" dirty="0"/>
          </a:p>
        </p:txBody>
      </p:sp>
      <p:sp>
        <p:nvSpPr>
          <p:cNvPr id="4" name="Shape 1"/>
          <p:cNvSpPr/>
          <p:nvPr/>
        </p:nvSpPr>
        <p:spPr>
          <a:xfrm>
            <a:off x="529590" y="3007638"/>
            <a:ext cx="340400" cy="340400"/>
          </a:xfrm>
          <a:prstGeom prst="roundRect">
            <a:avLst>
              <a:gd name="adj" fmla="val 1867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1318" y="3059549"/>
            <a:ext cx="1891665" cy="236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What is SAP-1?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1021318" y="3386733"/>
            <a:ext cx="13079492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Simple 8-bit educational computer demonstrating von Neumann architecture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1021318" y="3719513"/>
            <a:ext cx="13079492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1. Core Components of SAP-1</a:t>
            </a:r>
            <a:endParaRPr lang="en-US" sz="1150" dirty="0"/>
          </a:p>
        </p:txBody>
      </p:sp>
      <p:sp>
        <p:nvSpPr>
          <p:cNvPr id="8" name="Shape 5"/>
          <p:cNvSpPr/>
          <p:nvPr/>
        </p:nvSpPr>
        <p:spPr>
          <a:xfrm>
            <a:off x="1248251" y="4131707"/>
            <a:ext cx="12852559" cy="3525203"/>
          </a:xfrm>
          <a:prstGeom prst="roundRect">
            <a:avLst>
              <a:gd name="adj" fmla="val 180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Shape 6"/>
          <p:cNvSpPr/>
          <p:nvPr/>
        </p:nvSpPr>
        <p:spPr>
          <a:xfrm>
            <a:off x="1255871" y="4139327"/>
            <a:ext cx="12837319" cy="43874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1407200" y="4237673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Component</a:t>
            </a:r>
            <a:endParaRPr lang="en-US" sz="1150" dirty="0"/>
          </a:p>
        </p:txBody>
      </p:sp>
      <p:sp>
        <p:nvSpPr>
          <p:cNvPr id="11" name="Text 8"/>
          <p:cNvSpPr/>
          <p:nvPr/>
        </p:nvSpPr>
        <p:spPr>
          <a:xfrm>
            <a:off x="7829669" y="4237673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Role</a:t>
            </a:r>
            <a:endParaRPr lang="en-US" sz="1150" dirty="0"/>
          </a:p>
        </p:txBody>
      </p:sp>
      <p:sp>
        <p:nvSpPr>
          <p:cNvPr id="12" name="Shape 9"/>
          <p:cNvSpPr/>
          <p:nvPr/>
        </p:nvSpPr>
        <p:spPr>
          <a:xfrm>
            <a:off x="1255871" y="4578072"/>
            <a:ext cx="12837319" cy="43874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407200" y="4676418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Program Counter (PC)</a:t>
            </a:r>
            <a:endParaRPr lang="en-US" sz="1150" dirty="0"/>
          </a:p>
        </p:txBody>
      </p:sp>
      <p:sp>
        <p:nvSpPr>
          <p:cNvPr id="14" name="Text 11"/>
          <p:cNvSpPr/>
          <p:nvPr/>
        </p:nvSpPr>
        <p:spPr>
          <a:xfrm>
            <a:off x="7829669" y="4676418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Holds the memory address of the next instruction.</a:t>
            </a:r>
            <a:endParaRPr lang="en-US" sz="1150" dirty="0"/>
          </a:p>
        </p:txBody>
      </p:sp>
      <p:sp>
        <p:nvSpPr>
          <p:cNvPr id="15" name="Shape 12"/>
          <p:cNvSpPr/>
          <p:nvPr/>
        </p:nvSpPr>
        <p:spPr>
          <a:xfrm>
            <a:off x="1255871" y="5016818"/>
            <a:ext cx="12837319" cy="43874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1407200" y="5115163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Memory (RAM)</a:t>
            </a:r>
            <a:endParaRPr lang="en-US" sz="1150" dirty="0"/>
          </a:p>
        </p:txBody>
      </p:sp>
      <p:sp>
        <p:nvSpPr>
          <p:cNvPr id="17" name="Text 14"/>
          <p:cNvSpPr/>
          <p:nvPr/>
        </p:nvSpPr>
        <p:spPr>
          <a:xfrm>
            <a:off x="7829669" y="5115163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Stores both instructions and data (8-bit words).</a:t>
            </a:r>
            <a:endParaRPr lang="en-US" sz="1150" dirty="0"/>
          </a:p>
        </p:txBody>
      </p:sp>
      <p:sp>
        <p:nvSpPr>
          <p:cNvPr id="18" name="Shape 15"/>
          <p:cNvSpPr/>
          <p:nvPr/>
        </p:nvSpPr>
        <p:spPr>
          <a:xfrm>
            <a:off x="1255871" y="5455563"/>
            <a:ext cx="12837319" cy="43874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1407200" y="5553908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Instruction Register (IR)</a:t>
            </a:r>
            <a:endParaRPr lang="en-US" sz="1150" dirty="0"/>
          </a:p>
        </p:txBody>
      </p:sp>
      <p:sp>
        <p:nvSpPr>
          <p:cNvPr id="20" name="Text 17"/>
          <p:cNvSpPr/>
          <p:nvPr/>
        </p:nvSpPr>
        <p:spPr>
          <a:xfrm>
            <a:off x="7829669" y="5553908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Holds the current instruction (4-bit opcode + 4-bit operand).</a:t>
            </a:r>
            <a:endParaRPr lang="en-US" sz="1150" dirty="0"/>
          </a:p>
        </p:txBody>
      </p:sp>
      <p:sp>
        <p:nvSpPr>
          <p:cNvPr id="21" name="Shape 18"/>
          <p:cNvSpPr/>
          <p:nvPr/>
        </p:nvSpPr>
        <p:spPr>
          <a:xfrm>
            <a:off x="1255871" y="5894308"/>
            <a:ext cx="12837319" cy="43874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1407200" y="5992654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Accumulator (ACC)</a:t>
            </a:r>
            <a:endParaRPr lang="en-US" sz="1150" dirty="0"/>
          </a:p>
        </p:txBody>
      </p:sp>
      <p:sp>
        <p:nvSpPr>
          <p:cNvPr id="23" name="Text 20"/>
          <p:cNvSpPr/>
          <p:nvPr/>
        </p:nvSpPr>
        <p:spPr>
          <a:xfrm>
            <a:off x="7829669" y="5992654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Stores intermediate results of calculations.</a:t>
            </a:r>
            <a:endParaRPr lang="en-US" sz="1150" dirty="0"/>
          </a:p>
        </p:txBody>
      </p:sp>
      <p:sp>
        <p:nvSpPr>
          <p:cNvPr id="24" name="Shape 21"/>
          <p:cNvSpPr/>
          <p:nvPr/>
        </p:nvSpPr>
        <p:spPr>
          <a:xfrm>
            <a:off x="1255871" y="6333053"/>
            <a:ext cx="12837319" cy="43874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1407200" y="6431399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Arithmetic Logic Unit (ALU)</a:t>
            </a:r>
            <a:endParaRPr lang="en-US" sz="1150" dirty="0"/>
          </a:p>
        </p:txBody>
      </p:sp>
      <p:sp>
        <p:nvSpPr>
          <p:cNvPr id="26" name="Text 23"/>
          <p:cNvSpPr/>
          <p:nvPr/>
        </p:nvSpPr>
        <p:spPr>
          <a:xfrm>
            <a:off x="7829669" y="6431399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Performs math/logic operations (ADD, SUB, AND, etc.).</a:t>
            </a:r>
            <a:endParaRPr lang="en-US" sz="1150" dirty="0"/>
          </a:p>
        </p:txBody>
      </p:sp>
      <p:sp>
        <p:nvSpPr>
          <p:cNvPr id="27" name="Shape 24"/>
          <p:cNvSpPr/>
          <p:nvPr/>
        </p:nvSpPr>
        <p:spPr>
          <a:xfrm>
            <a:off x="1255871" y="6771799"/>
            <a:ext cx="12837319" cy="43874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Text 25"/>
          <p:cNvSpPr/>
          <p:nvPr/>
        </p:nvSpPr>
        <p:spPr>
          <a:xfrm>
            <a:off x="1407200" y="6870144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Control Unit (CU)</a:t>
            </a:r>
            <a:endParaRPr lang="en-US" sz="1150" dirty="0"/>
          </a:p>
        </p:txBody>
      </p:sp>
      <p:sp>
        <p:nvSpPr>
          <p:cNvPr id="29" name="Text 26"/>
          <p:cNvSpPr/>
          <p:nvPr/>
        </p:nvSpPr>
        <p:spPr>
          <a:xfrm>
            <a:off x="7829669" y="6870144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Decodes instructions and coordinates all components.</a:t>
            </a:r>
            <a:endParaRPr lang="en-US" sz="1150" dirty="0"/>
          </a:p>
        </p:txBody>
      </p:sp>
      <p:sp>
        <p:nvSpPr>
          <p:cNvPr id="30" name="Shape 27"/>
          <p:cNvSpPr/>
          <p:nvPr/>
        </p:nvSpPr>
        <p:spPr>
          <a:xfrm>
            <a:off x="1255871" y="7210544"/>
            <a:ext cx="12837319" cy="43874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Text 28"/>
          <p:cNvSpPr/>
          <p:nvPr/>
        </p:nvSpPr>
        <p:spPr>
          <a:xfrm>
            <a:off x="1407200" y="7308890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Output Register (OUT)</a:t>
            </a:r>
            <a:endParaRPr lang="en-US" sz="1150" dirty="0"/>
          </a:p>
        </p:txBody>
      </p:sp>
      <p:sp>
        <p:nvSpPr>
          <p:cNvPr id="32" name="Text 29"/>
          <p:cNvSpPr/>
          <p:nvPr/>
        </p:nvSpPr>
        <p:spPr>
          <a:xfrm>
            <a:off x="7829669" y="7308890"/>
            <a:ext cx="6112193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Displays the final result.</a:t>
            </a:r>
            <a:endParaRPr lang="en-US" sz="1150" dirty="0"/>
          </a:p>
        </p:txBody>
      </p:sp>
      <p:sp>
        <p:nvSpPr>
          <p:cNvPr id="33" name="Shape 30"/>
          <p:cNvSpPr/>
          <p:nvPr/>
        </p:nvSpPr>
        <p:spPr>
          <a:xfrm>
            <a:off x="1021318" y="4131707"/>
            <a:ext cx="15240" cy="3525203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D06E8D-B3A8-094A-4A5D-9B382C7AB1F7}"/>
              </a:ext>
            </a:extLst>
          </p:cNvPr>
          <p:cNvSpPr/>
          <p:nvPr/>
        </p:nvSpPr>
        <p:spPr>
          <a:xfrm>
            <a:off x="12384171" y="7747635"/>
            <a:ext cx="2166018" cy="414003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9917"/>
            <a:ext cx="64887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How Basic SAP-1 Works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88858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5156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Fetch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3006090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Program Counter reads memory to load instruction into IR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49742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8765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Decode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36697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Control Unit interprets opcode for operation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010626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2374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Execute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727859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ALU or Memory performs operations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6266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Example: LDA 5 loads data at memory address 5 into ACC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096B0-27D5-7824-0323-29FE46C51356}"/>
              </a:ext>
            </a:extLst>
          </p:cNvPr>
          <p:cNvSpPr/>
          <p:nvPr/>
        </p:nvSpPr>
        <p:spPr>
          <a:xfrm>
            <a:off x="12384171" y="7747635"/>
            <a:ext cx="2166018" cy="414003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74373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Our Enhanced SAP-1 Model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Improvements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Extended instruction set with 10 operations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555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Interactive web-based frontend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977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debugging features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Benefits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Improved learning through visualization and hands-on interaction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Eases understanding of fundamental computer operations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7DA382-9F9D-3CF3-60A8-28F9034B2813}"/>
              </a:ext>
            </a:extLst>
          </p:cNvPr>
          <p:cNvSpPr/>
          <p:nvPr/>
        </p:nvSpPr>
        <p:spPr>
          <a:xfrm>
            <a:off x="12384171" y="7747635"/>
            <a:ext cx="2166018" cy="414003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37210" y="691991"/>
            <a:ext cx="5819894" cy="479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Enhanced SAP-1 Instruction Set</a:t>
            </a:r>
            <a:endParaRPr lang="en-US" sz="3000" dirty="0"/>
          </a:p>
        </p:txBody>
      </p:sp>
      <p:sp>
        <p:nvSpPr>
          <p:cNvPr id="4" name="Shape 1"/>
          <p:cNvSpPr/>
          <p:nvPr/>
        </p:nvSpPr>
        <p:spPr>
          <a:xfrm>
            <a:off x="537210" y="1401723"/>
            <a:ext cx="8069580" cy="6135767"/>
          </a:xfrm>
          <a:prstGeom prst="roundRect">
            <a:avLst>
              <a:gd name="adj" fmla="val 105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544830" y="1409343"/>
            <a:ext cx="8054340" cy="4448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98302" y="1508998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Opcode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2715697" y="1508998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Mnemonic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29282" y="1508998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Function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742867" y="1508998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Example</a:t>
            </a:r>
            <a:endParaRPr lang="en-US" sz="1200" dirty="0"/>
          </a:p>
        </p:txBody>
      </p:sp>
      <p:sp>
        <p:nvSpPr>
          <p:cNvPr id="10" name="Shape 7"/>
          <p:cNvSpPr/>
          <p:nvPr/>
        </p:nvSpPr>
        <p:spPr>
          <a:xfrm>
            <a:off x="544830" y="1854160"/>
            <a:ext cx="8054340" cy="6903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98302" y="1953816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0000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2715697" y="1953816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LDA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729282" y="1953816"/>
            <a:ext cx="1699022" cy="491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Load value from memory to ACC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6742867" y="1953816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LDA 5</a:t>
            </a:r>
            <a:endParaRPr lang="en-US" sz="1200" dirty="0"/>
          </a:p>
        </p:txBody>
      </p:sp>
      <p:sp>
        <p:nvSpPr>
          <p:cNvPr id="15" name="Shape 12"/>
          <p:cNvSpPr/>
          <p:nvPr/>
        </p:nvSpPr>
        <p:spPr>
          <a:xfrm>
            <a:off x="544830" y="2544485"/>
            <a:ext cx="8054340" cy="6903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698302" y="2644140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0001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2715697" y="2644140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</a:t>
            </a:r>
            <a:endParaRPr lang="en-US" sz="1200" dirty="0"/>
          </a:p>
        </p:txBody>
      </p:sp>
      <p:sp>
        <p:nvSpPr>
          <p:cNvPr id="18" name="Text 15"/>
          <p:cNvSpPr/>
          <p:nvPr/>
        </p:nvSpPr>
        <p:spPr>
          <a:xfrm>
            <a:off x="4729282" y="2644140"/>
            <a:ext cx="1699022" cy="491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 memory value to ACC</a:t>
            </a:r>
            <a:endParaRPr lang="en-US" sz="1200" dirty="0"/>
          </a:p>
        </p:txBody>
      </p:sp>
      <p:sp>
        <p:nvSpPr>
          <p:cNvPr id="19" name="Text 16"/>
          <p:cNvSpPr/>
          <p:nvPr/>
        </p:nvSpPr>
        <p:spPr>
          <a:xfrm>
            <a:off x="6742867" y="2644140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 3</a:t>
            </a:r>
            <a:endParaRPr lang="en-US" sz="1200" dirty="0"/>
          </a:p>
        </p:txBody>
      </p:sp>
      <p:sp>
        <p:nvSpPr>
          <p:cNvPr id="20" name="Shape 17"/>
          <p:cNvSpPr/>
          <p:nvPr/>
        </p:nvSpPr>
        <p:spPr>
          <a:xfrm>
            <a:off x="544830" y="3234809"/>
            <a:ext cx="8054340" cy="6903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698302" y="3334464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0010</a:t>
            </a:r>
            <a:endParaRPr lang="en-US" sz="1200" dirty="0"/>
          </a:p>
        </p:txBody>
      </p:sp>
      <p:sp>
        <p:nvSpPr>
          <p:cNvPr id="22" name="Text 19"/>
          <p:cNvSpPr/>
          <p:nvPr/>
        </p:nvSpPr>
        <p:spPr>
          <a:xfrm>
            <a:off x="2715697" y="3334464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SUB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4729282" y="3334464"/>
            <a:ext cx="1699022" cy="491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Subtract memory value from ACC</a:t>
            </a:r>
            <a:endParaRPr lang="en-US" sz="1200" dirty="0"/>
          </a:p>
        </p:txBody>
      </p:sp>
      <p:sp>
        <p:nvSpPr>
          <p:cNvPr id="24" name="Text 21"/>
          <p:cNvSpPr/>
          <p:nvPr/>
        </p:nvSpPr>
        <p:spPr>
          <a:xfrm>
            <a:off x="6742867" y="3334464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SUB 2</a:t>
            </a:r>
            <a:endParaRPr lang="en-US" sz="1200" dirty="0"/>
          </a:p>
        </p:txBody>
      </p:sp>
      <p:sp>
        <p:nvSpPr>
          <p:cNvPr id="25" name="Shape 22"/>
          <p:cNvSpPr/>
          <p:nvPr/>
        </p:nvSpPr>
        <p:spPr>
          <a:xfrm>
            <a:off x="544830" y="3925133"/>
            <a:ext cx="8054340" cy="4448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3"/>
          <p:cNvSpPr/>
          <p:nvPr/>
        </p:nvSpPr>
        <p:spPr>
          <a:xfrm>
            <a:off x="698302" y="4024789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0011</a:t>
            </a:r>
            <a:endParaRPr lang="en-US" sz="1200" dirty="0"/>
          </a:p>
        </p:txBody>
      </p:sp>
      <p:sp>
        <p:nvSpPr>
          <p:cNvPr id="27" name="Text 24"/>
          <p:cNvSpPr/>
          <p:nvPr/>
        </p:nvSpPr>
        <p:spPr>
          <a:xfrm>
            <a:off x="2715697" y="4024789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AND</a:t>
            </a:r>
            <a:endParaRPr lang="en-US" sz="1200" dirty="0"/>
          </a:p>
        </p:txBody>
      </p:sp>
      <p:sp>
        <p:nvSpPr>
          <p:cNvPr id="28" name="Text 25"/>
          <p:cNvSpPr/>
          <p:nvPr/>
        </p:nvSpPr>
        <p:spPr>
          <a:xfrm>
            <a:off x="4729282" y="4024789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Bitwise AND with ACC</a:t>
            </a:r>
            <a:endParaRPr lang="en-US" sz="1200" dirty="0"/>
          </a:p>
        </p:txBody>
      </p:sp>
      <p:sp>
        <p:nvSpPr>
          <p:cNvPr id="29" name="Text 26"/>
          <p:cNvSpPr/>
          <p:nvPr/>
        </p:nvSpPr>
        <p:spPr>
          <a:xfrm>
            <a:off x="6742867" y="4024789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AND 4</a:t>
            </a:r>
            <a:endParaRPr lang="en-US" sz="1200" dirty="0"/>
          </a:p>
        </p:txBody>
      </p:sp>
      <p:sp>
        <p:nvSpPr>
          <p:cNvPr id="30" name="Shape 27"/>
          <p:cNvSpPr/>
          <p:nvPr/>
        </p:nvSpPr>
        <p:spPr>
          <a:xfrm>
            <a:off x="544830" y="4369951"/>
            <a:ext cx="8054340" cy="4448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Text 28"/>
          <p:cNvSpPr/>
          <p:nvPr/>
        </p:nvSpPr>
        <p:spPr>
          <a:xfrm>
            <a:off x="698302" y="4469606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0100</a:t>
            </a:r>
            <a:endParaRPr lang="en-US" sz="1200" dirty="0"/>
          </a:p>
        </p:txBody>
      </p:sp>
      <p:sp>
        <p:nvSpPr>
          <p:cNvPr id="32" name="Text 29"/>
          <p:cNvSpPr/>
          <p:nvPr/>
        </p:nvSpPr>
        <p:spPr>
          <a:xfrm>
            <a:off x="2715697" y="4469606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OR</a:t>
            </a:r>
            <a:endParaRPr lang="en-US" sz="1200" dirty="0"/>
          </a:p>
        </p:txBody>
      </p:sp>
      <p:sp>
        <p:nvSpPr>
          <p:cNvPr id="33" name="Text 30"/>
          <p:cNvSpPr/>
          <p:nvPr/>
        </p:nvSpPr>
        <p:spPr>
          <a:xfrm>
            <a:off x="4729282" y="4469606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Bitwise OR with ACC</a:t>
            </a:r>
            <a:endParaRPr lang="en-US" sz="1200" dirty="0"/>
          </a:p>
        </p:txBody>
      </p:sp>
      <p:sp>
        <p:nvSpPr>
          <p:cNvPr id="34" name="Text 31"/>
          <p:cNvSpPr/>
          <p:nvPr/>
        </p:nvSpPr>
        <p:spPr>
          <a:xfrm>
            <a:off x="6742867" y="4469606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OR 1</a:t>
            </a:r>
            <a:endParaRPr lang="en-US" sz="1200" dirty="0"/>
          </a:p>
        </p:txBody>
      </p:sp>
      <p:sp>
        <p:nvSpPr>
          <p:cNvPr id="35" name="Shape 32"/>
          <p:cNvSpPr/>
          <p:nvPr/>
        </p:nvSpPr>
        <p:spPr>
          <a:xfrm>
            <a:off x="544830" y="4814768"/>
            <a:ext cx="8054340" cy="4448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Text 33"/>
          <p:cNvSpPr/>
          <p:nvPr/>
        </p:nvSpPr>
        <p:spPr>
          <a:xfrm>
            <a:off x="698302" y="4914424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0101</a:t>
            </a:r>
            <a:endParaRPr lang="en-US" sz="1200" dirty="0"/>
          </a:p>
        </p:txBody>
      </p:sp>
      <p:sp>
        <p:nvSpPr>
          <p:cNvPr id="37" name="Text 34"/>
          <p:cNvSpPr/>
          <p:nvPr/>
        </p:nvSpPr>
        <p:spPr>
          <a:xfrm>
            <a:off x="2715697" y="4914424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XOR</a:t>
            </a:r>
            <a:endParaRPr lang="en-US" sz="1200" dirty="0"/>
          </a:p>
        </p:txBody>
      </p:sp>
      <p:sp>
        <p:nvSpPr>
          <p:cNvPr id="38" name="Text 35"/>
          <p:cNvSpPr/>
          <p:nvPr/>
        </p:nvSpPr>
        <p:spPr>
          <a:xfrm>
            <a:off x="4729282" y="4914424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Bitwise XOR with ACC</a:t>
            </a:r>
            <a:endParaRPr lang="en-US" sz="1200" dirty="0"/>
          </a:p>
        </p:txBody>
      </p:sp>
      <p:sp>
        <p:nvSpPr>
          <p:cNvPr id="39" name="Text 36"/>
          <p:cNvSpPr/>
          <p:nvPr/>
        </p:nvSpPr>
        <p:spPr>
          <a:xfrm>
            <a:off x="6742867" y="4914424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XOR 7</a:t>
            </a:r>
            <a:endParaRPr lang="en-US" sz="1200" dirty="0"/>
          </a:p>
        </p:txBody>
      </p:sp>
      <p:sp>
        <p:nvSpPr>
          <p:cNvPr id="40" name="Shape 37"/>
          <p:cNvSpPr/>
          <p:nvPr/>
        </p:nvSpPr>
        <p:spPr>
          <a:xfrm>
            <a:off x="544830" y="5259586"/>
            <a:ext cx="8054340" cy="6903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1" name="Text 38"/>
          <p:cNvSpPr/>
          <p:nvPr/>
        </p:nvSpPr>
        <p:spPr>
          <a:xfrm>
            <a:off x="698302" y="5359241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0110</a:t>
            </a:r>
            <a:endParaRPr lang="en-US" sz="1200" dirty="0"/>
          </a:p>
        </p:txBody>
      </p:sp>
      <p:sp>
        <p:nvSpPr>
          <p:cNvPr id="42" name="Text 39"/>
          <p:cNvSpPr/>
          <p:nvPr/>
        </p:nvSpPr>
        <p:spPr>
          <a:xfrm>
            <a:off x="2715697" y="5359241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JMP</a:t>
            </a:r>
            <a:endParaRPr lang="en-US" sz="1200" dirty="0"/>
          </a:p>
        </p:txBody>
      </p:sp>
      <p:sp>
        <p:nvSpPr>
          <p:cNvPr id="43" name="Text 40"/>
          <p:cNvSpPr/>
          <p:nvPr/>
        </p:nvSpPr>
        <p:spPr>
          <a:xfrm>
            <a:off x="4729282" y="5359241"/>
            <a:ext cx="1699022" cy="491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Jump unconditionally to address</a:t>
            </a:r>
            <a:endParaRPr lang="en-US" sz="1200" dirty="0"/>
          </a:p>
        </p:txBody>
      </p:sp>
      <p:sp>
        <p:nvSpPr>
          <p:cNvPr id="44" name="Text 41"/>
          <p:cNvSpPr/>
          <p:nvPr/>
        </p:nvSpPr>
        <p:spPr>
          <a:xfrm>
            <a:off x="6742867" y="5359241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JMP 0</a:t>
            </a:r>
            <a:endParaRPr lang="en-US" sz="1200" dirty="0"/>
          </a:p>
        </p:txBody>
      </p:sp>
      <p:sp>
        <p:nvSpPr>
          <p:cNvPr id="45" name="Shape 42"/>
          <p:cNvSpPr/>
          <p:nvPr/>
        </p:nvSpPr>
        <p:spPr>
          <a:xfrm>
            <a:off x="544830" y="5949910"/>
            <a:ext cx="8054340" cy="6903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Text 43"/>
          <p:cNvSpPr/>
          <p:nvPr/>
        </p:nvSpPr>
        <p:spPr>
          <a:xfrm>
            <a:off x="698302" y="6049566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0111</a:t>
            </a:r>
            <a:endParaRPr lang="en-US" sz="1200" dirty="0"/>
          </a:p>
        </p:txBody>
      </p:sp>
      <p:sp>
        <p:nvSpPr>
          <p:cNvPr id="47" name="Text 44"/>
          <p:cNvSpPr/>
          <p:nvPr/>
        </p:nvSpPr>
        <p:spPr>
          <a:xfrm>
            <a:off x="2715697" y="6049566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JZ</a:t>
            </a:r>
            <a:endParaRPr lang="en-US" sz="1200" dirty="0"/>
          </a:p>
        </p:txBody>
      </p:sp>
      <p:sp>
        <p:nvSpPr>
          <p:cNvPr id="48" name="Text 45"/>
          <p:cNvSpPr/>
          <p:nvPr/>
        </p:nvSpPr>
        <p:spPr>
          <a:xfrm>
            <a:off x="4729282" y="6049566"/>
            <a:ext cx="1699022" cy="491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Jump if ACC equals zero</a:t>
            </a:r>
            <a:endParaRPr lang="en-US" sz="1200" dirty="0"/>
          </a:p>
        </p:txBody>
      </p:sp>
      <p:sp>
        <p:nvSpPr>
          <p:cNvPr id="49" name="Text 46"/>
          <p:cNvSpPr/>
          <p:nvPr/>
        </p:nvSpPr>
        <p:spPr>
          <a:xfrm>
            <a:off x="6742867" y="6049566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JZ 8</a:t>
            </a:r>
            <a:endParaRPr lang="en-US" sz="1200" dirty="0"/>
          </a:p>
        </p:txBody>
      </p:sp>
      <p:sp>
        <p:nvSpPr>
          <p:cNvPr id="50" name="Shape 47"/>
          <p:cNvSpPr/>
          <p:nvPr/>
        </p:nvSpPr>
        <p:spPr>
          <a:xfrm>
            <a:off x="544830" y="6640235"/>
            <a:ext cx="8054340" cy="4448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1" name="Text 48"/>
          <p:cNvSpPr/>
          <p:nvPr/>
        </p:nvSpPr>
        <p:spPr>
          <a:xfrm>
            <a:off x="698302" y="6739890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1110</a:t>
            </a:r>
            <a:endParaRPr lang="en-US" sz="1200" dirty="0"/>
          </a:p>
        </p:txBody>
      </p:sp>
      <p:sp>
        <p:nvSpPr>
          <p:cNvPr id="52" name="Text 49"/>
          <p:cNvSpPr/>
          <p:nvPr/>
        </p:nvSpPr>
        <p:spPr>
          <a:xfrm>
            <a:off x="2715697" y="6739890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OUT</a:t>
            </a:r>
            <a:endParaRPr lang="en-US" sz="1200" dirty="0"/>
          </a:p>
        </p:txBody>
      </p:sp>
      <p:sp>
        <p:nvSpPr>
          <p:cNvPr id="53" name="Text 50"/>
          <p:cNvSpPr/>
          <p:nvPr/>
        </p:nvSpPr>
        <p:spPr>
          <a:xfrm>
            <a:off x="4729282" y="6739890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Output ACC value</a:t>
            </a:r>
            <a:endParaRPr lang="en-US" sz="1200" dirty="0"/>
          </a:p>
        </p:txBody>
      </p:sp>
      <p:sp>
        <p:nvSpPr>
          <p:cNvPr id="54" name="Text 51"/>
          <p:cNvSpPr/>
          <p:nvPr/>
        </p:nvSpPr>
        <p:spPr>
          <a:xfrm>
            <a:off x="6742867" y="6739890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OUT</a:t>
            </a:r>
            <a:endParaRPr lang="en-US" sz="1200" dirty="0"/>
          </a:p>
        </p:txBody>
      </p:sp>
      <p:sp>
        <p:nvSpPr>
          <p:cNvPr id="55" name="Shape 52"/>
          <p:cNvSpPr/>
          <p:nvPr/>
        </p:nvSpPr>
        <p:spPr>
          <a:xfrm>
            <a:off x="544830" y="7085052"/>
            <a:ext cx="8054340" cy="4448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6" name="Text 53"/>
          <p:cNvSpPr/>
          <p:nvPr/>
        </p:nvSpPr>
        <p:spPr>
          <a:xfrm>
            <a:off x="698302" y="7184708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1111</a:t>
            </a:r>
            <a:endParaRPr lang="en-US" sz="1200" dirty="0"/>
          </a:p>
        </p:txBody>
      </p:sp>
      <p:sp>
        <p:nvSpPr>
          <p:cNvPr id="57" name="Text 54"/>
          <p:cNvSpPr/>
          <p:nvPr/>
        </p:nvSpPr>
        <p:spPr>
          <a:xfrm>
            <a:off x="2715697" y="7184708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HLT</a:t>
            </a:r>
            <a:endParaRPr lang="en-US" sz="1200" dirty="0"/>
          </a:p>
        </p:txBody>
      </p:sp>
      <p:sp>
        <p:nvSpPr>
          <p:cNvPr id="58" name="Text 55"/>
          <p:cNvSpPr/>
          <p:nvPr/>
        </p:nvSpPr>
        <p:spPr>
          <a:xfrm>
            <a:off x="4729282" y="7184708"/>
            <a:ext cx="169902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Stop CPU execution</a:t>
            </a:r>
            <a:endParaRPr lang="en-US" sz="1200" dirty="0"/>
          </a:p>
        </p:txBody>
      </p:sp>
      <p:sp>
        <p:nvSpPr>
          <p:cNvPr id="59" name="Text 56"/>
          <p:cNvSpPr/>
          <p:nvPr/>
        </p:nvSpPr>
        <p:spPr>
          <a:xfrm>
            <a:off x="6742867" y="7184708"/>
            <a:ext cx="1702832" cy="245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HLT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92142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Frontend Demonstration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Register viewer to monitor internal states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Step-by-step execution control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Waveform visualization for signal tracing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Highlights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Current instruction highlighted dynamically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9469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Visual updates of registers and output window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A3A2C-DA34-85E2-2520-D7E52F2A40EC}"/>
              </a:ext>
            </a:extLst>
          </p:cNvPr>
          <p:cNvSpPr/>
          <p:nvPr/>
        </p:nvSpPr>
        <p:spPr>
          <a:xfrm>
            <a:off x="12384171" y="7747635"/>
            <a:ext cx="2166018" cy="414003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11279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Technical Challenges &amp; Educational Value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Challenges Faced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Timing synchronization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Frontend-backend communication protocol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Memory initialization techniques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31726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Our Solutions &amp; Impact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JSON data protocol for smooth communication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Enhanced accessibility and visualization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3F482-F16C-EB35-0F6C-72883E2334DD}"/>
              </a:ext>
            </a:extLst>
          </p:cNvPr>
          <p:cNvSpPr/>
          <p:nvPr/>
        </p:nvSpPr>
        <p:spPr>
          <a:xfrm>
            <a:off x="12384171" y="7747635"/>
            <a:ext cx="2166018" cy="414003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368</Words>
  <Application>Microsoft Office PowerPoint</Application>
  <PresentationFormat>Custom</PresentationFormat>
  <Paragraphs>110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Fraunces Medium</vt:lpstr>
      <vt:lpstr>Epilogue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u2023330</cp:lastModifiedBy>
  <cp:revision>1</cp:revision>
  <dcterms:created xsi:type="dcterms:W3CDTF">2025-05-05T08:09:13Z</dcterms:created>
  <dcterms:modified xsi:type="dcterms:W3CDTF">2025-05-05T08:16:17Z</dcterms:modified>
</cp:coreProperties>
</file>