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a0e613717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0e613717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5a0e613717_0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a0e613717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a0e613717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5a0e613717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a0e613717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a0e613717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5a0e613717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a0e61371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a0e61371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5a0e61371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4716200" y="2104533"/>
            <a:ext cx="6690000" cy="2105100"/>
          </a:xfrm>
          <a:prstGeom prst="rect">
            <a:avLst/>
          </a:prstGeom>
        </p:spPr>
        <p:txBody>
          <a:bodyPr anchorCtr="0" anchor="t" bIns="121900" lIns="121900" spcFirstLastPara="1" rIns="121900" wrap="square" tIns="121900"/>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
        <p:nvSpPr>
          <p:cNvPr id="21" name="Google Shape;21;p2"/>
          <p:cNvSpPr txBox="1"/>
          <p:nvPr>
            <p:ph idx="1" type="subTitle"/>
          </p:nvPr>
        </p:nvSpPr>
        <p:spPr>
          <a:xfrm>
            <a:off x="6778600" y="5233233"/>
            <a:ext cx="4627500" cy="6747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22" name="Google Shape;2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r>
              <a:t>xx%</a:t>
            </a:r>
          </a:p>
        </p:txBody>
      </p:sp>
      <p:sp>
        <p:nvSpPr>
          <p:cNvPr id="130" name="Google Shape;130;p11"/>
          <p:cNvSpPr txBox="1"/>
          <p:nvPr>
            <p:ph idx="1" type="body"/>
          </p:nvPr>
        </p:nvSpPr>
        <p:spPr>
          <a:xfrm>
            <a:off x="1098467" y="3524166"/>
            <a:ext cx="6368100" cy="16251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31" name="Google Shape;13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
        <p:nvSpPr>
          <p:cNvPr id="133" name="Google Shape;13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4" name="Shape 134"/>
        <p:cNvGrpSpPr/>
        <p:nvPr/>
      </p:nvGrpSpPr>
      <p:grpSpPr>
        <a:xfrm>
          <a:off x="0" y="0"/>
          <a:ext cx="0" cy="0"/>
          <a:chOff x="0" y="0"/>
          <a:chExt cx="0" cy="0"/>
        </a:xfrm>
      </p:grpSpPr>
      <p:sp>
        <p:nvSpPr>
          <p:cNvPr id="135" name="Google Shape;13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6" name="Google Shape;13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37" name="Google Shape;13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p3"/>
          <p:cNvSpPr txBox="1"/>
          <p:nvPr>
            <p:ph type="title"/>
          </p:nvPr>
        </p:nvSpPr>
        <p:spPr>
          <a:xfrm>
            <a:off x="1098467" y="2737333"/>
            <a:ext cx="6116100" cy="1531500"/>
          </a:xfrm>
          <a:prstGeom prst="rect">
            <a:avLst/>
          </a:prstGeom>
        </p:spPr>
        <p:txBody>
          <a:bodyPr anchorCtr="0" anchor="ctr"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44" name="Google Shape;44;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5"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4"/>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50" name="Google Shape;50;p4"/>
          <p:cNvSpPr txBox="1"/>
          <p:nvPr>
            <p:ph idx="1" type="body"/>
          </p:nvPr>
        </p:nvSpPr>
        <p:spPr>
          <a:xfrm>
            <a:off x="1730000" y="2090067"/>
            <a:ext cx="9385200" cy="38817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51" name="Google Shape;51;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57" name="Google Shape;57;p5"/>
          <p:cNvSpPr txBox="1"/>
          <p:nvPr>
            <p:ph idx="1" type="body"/>
          </p:nvPr>
        </p:nvSpPr>
        <p:spPr>
          <a:xfrm>
            <a:off x="1730000" y="2090067"/>
            <a:ext cx="4537500" cy="38817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58" name="Google Shape;58;p5"/>
          <p:cNvSpPr txBox="1"/>
          <p:nvPr>
            <p:ph idx="2" type="body"/>
          </p:nvPr>
        </p:nvSpPr>
        <p:spPr>
          <a:xfrm>
            <a:off x="6577628" y="2090067"/>
            <a:ext cx="4537500" cy="38817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59" name="Google Shape;59;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65" name="Google Shape;6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7"/>
          <p:cNvSpPr txBox="1"/>
          <p:nvPr>
            <p:ph type="title"/>
          </p:nvPr>
        </p:nvSpPr>
        <p:spPr>
          <a:xfrm>
            <a:off x="1730000" y="525000"/>
            <a:ext cx="5065200" cy="1990800"/>
          </a:xfrm>
          <a:prstGeom prst="rect">
            <a:avLst/>
          </a:prstGeom>
        </p:spPr>
        <p:txBody>
          <a:bodyPr anchorCtr="0" anchor="t"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71" name="Google Shape;71;p7"/>
          <p:cNvSpPr txBox="1"/>
          <p:nvPr>
            <p:ph idx="1" type="body"/>
          </p:nvPr>
        </p:nvSpPr>
        <p:spPr>
          <a:xfrm>
            <a:off x="1730000" y="2630067"/>
            <a:ext cx="5065200" cy="32211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72" name="Google Shape;7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3"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098467" y="1155700"/>
            <a:ext cx="6116100" cy="4694700"/>
          </a:xfrm>
          <a:prstGeom prst="rect">
            <a:avLst/>
          </a:prstGeom>
        </p:spPr>
        <p:txBody>
          <a:bodyPr anchorCtr="0" anchor="ctr"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4" name="Google Shape;9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9"/>
          <p:cNvSpPr txBox="1"/>
          <p:nvPr>
            <p:ph type="title"/>
          </p:nvPr>
        </p:nvSpPr>
        <p:spPr>
          <a:xfrm>
            <a:off x="1730000" y="2211100"/>
            <a:ext cx="4048500" cy="2335500"/>
          </a:xfrm>
          <a:prstGeom prst="rect">
            <a:avLst/>
          </a:prstGeom>
        </p:spPr>
        <p:txBody>
          <a:bodyPr anchorCtr="0" anchor="t"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0" name="Google Shape;100;p9"/>
          <p:cNvSpPr txBox="1"/>
          <p:nvPr>
            <p:ph idx="1" type="subTitle"/>
          </p:nvPr>
        </p:nvSpPr>
        <p:spPr>
          <a:xfrm>
            <a:off x="1730000" y="4717333"/>
            <a:ext cx="4048500" cy="6747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101" name="Google Shape;101;p9"/>
          <p:cNvSpPr txBox="1"/>
          <p:nvPr>
            <p:ph idx="2" type="body"/>
          </p:nvPr>
        </p:nvSpPr>
        <p:spPr>
          <a:xfrm>
            <a:off x="6197600" y="2262133"/>
            <a:ext cx="4902300" cy="31299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02" name="Google Shape;10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10"/>
          <p:cNvSpPr txBox="1"/>
          <p:nvPr>
            <p:ph idx="1" type="body"/>
          </p:nvPr>
        </p:nvSpPr>
        <p:spPr>
          <a:xfrm>
            <a:off x="1083633" y="5740500"/>
            <a:ext cx="9248100" cy="6984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SzPts val="1700"/>
              <a:buNone/>
              <a:defRPr/>
            </a:lvl1pPr>
          </a:lstStyle>
          <a:p/>
        </p:txBody>
      </p:sp>
      <p:sp>
        <p:nvSpPr>
          <p:cNvPr id="108" name="Google Shape;10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rtl="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lt1"/>
                </a:solidFill>
                <a:latin typeface="Lato"/>
                <a:ea typeface="Lato"/>
                <a:cs typeface="Lato"/>
                <a:sym typeface="Lato"/>
              </a:defRPr>
            </a:lvl1pPr>
            <a:lvl2pPr lvl="1" rtl="0" algn="r">
              <a:buNone/>
              <a:defRPr sz="1300">
                <a:solidFill>
                  <a:schemeClr val="lt1"/>
                </a:solidFill>
                <a:latin typeface="Lato"/>
                <a:ea typeface="Lato"/>
                <a:cs typeface="Lato"/>
                <a:sym typeface="Lato"/>
              </a:defRPr>
            </a:lvl2pPr>
            <a:lvl3pPr lvl="2" rtl="0" algn="r">
              <a:buNone/>
              <a:defRPr sz="1300">
                <a:solidFill>
                  <a:schemeClr val="lt1"/>
                </a:solidFill>
                <a:latin typeface="Lato"/>
                <a:ea typeface="Lato"/>
                <a:cs typeface="Lato"/>
                <a:sym typeface="Lato"/>
              </a:defRPr>
            </a:lvl3pPr>
            <a:lvl4pPr lvl="3" rtl="0" algn="r">
              <a:buNone/>
              <a:defRPr sz="1300">
                <a:solidFill>
                  <a:schemeClr val="lt1"/>
                </a:solidFill>
                <a:latin typeface="Lato"/>
                <a:ea typeface="Lato"/>
                <a:cs typeface="Lato"/>
                <a:sym typeface="Lato"/>
              </a:defRPr>
            </a:lvl4pPr>
            <a:lvl5pPr lvl="4" rtl="0" algn="r">
              <a:buNone/>
              <a:defRPr sz="1300">
                <a:solidFill>
                  <a:schemeClr val="lt1"/>
                </a:solidFill>
                <a:latin typeface="Lato"/>
                <a:ea typeface="Lato"/>
                <a:cs typeface="Lato"/>
                <a:sym typeface="Lato"/>
              </a:defRPr>
            </a:lvl5pPr>
            <a:lvl6pPr lvl="5" rtl="0" algn="r">
              <a:buNone/>
              <a:defRPr sz="1300">
                <a:solidFill>
                  <a:schemeClr val="lt1"/>
                </a:solidFill>
                <a:latin typeface="Lato"/>
                <a:ea typeface="Lato"/>
                <a:cs typeface="Lato"/>
                <a:sym typeface="Lato"/>
              </a:defRPr>
            </a:lvl6pPr>
            <a:lvl7pPr lvl="6" rtl="0" algn="r">
              <a:buNone/>
              <a:defRPr sz="1300">
                <a:solidFill>
                  <a:schemeClr val="lt1"/>
                </a:solidFill>
                <a:latin typeface="Lato"/>
                <a:ea typeface="Lato"/>
                <a:cs typeface="Lato"/>
                <a:sym typeface="Lato"/>
              </a:defRPr>
            </a:lvl7pPr>
            <a:lvl8pPr lvl="7" rtl="0" algn="r">
              <a:buNone/>
              <a:defRPr sz="1300">
                <a:solidFill>
                  <a:schemeClr val="lt1"/>
                </a:solidFill>
                <a:latin typeface="Lato"/>
                <a:ea typeface="Lato"/>
                <a:cs typeface="Lato"/>
                <a:sym typeface="Lato"/>
              </a:defRPr>
            </a:lvl8pPr>
            <a:lvl9pPr lvl="8" rtl="0"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Google Shape;144;p14"/>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4"/>
          <p:cNvSpPr txBox="1"/>
          <p:nvPr>
            <p:ph type="ctrTitle"/>
          </p:nvPr>
        </p:nvSpPr>
        <p:spPr>
          <a:xfrm>
            <a:off x="6746628" y="1783959"/>
            <a:ext cx="4645250" cy="288911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700"/>
              <a:buFont typeface="Calibri"/>
              <a:buNone/>
            </a:pPr>
            <a:r>
              <a:rPr lang="en-US" sz="4700">
                <a:solidFill>
                  <a:schemeClr val="lt1"/>
                </a:solidFill>
              </a:rPr>
              <a:t>Industrial Internet Of Things, Oil and Gas industry.</a:t>
            </a:r>
            <a:endParaRPr/>
          </a:p>
        </p:txBody>
      </p:sp>
      <p:sp>
        <p:nvSpPr>
          <p:cNvPr id="146" name="Google Shape;146;p14"/>
          <p:cNvSpPr txBox="1"/>
          <p:nvPr>
            <p:ph idx="1" type="subTitle"/>
          </p:nvPr>
        </p:nvSpPr>
        <p:spPr>
          <a:xfrm>
            <a:off x="6746627" y="4750893"/>
            <a:ext cx="4645250" cy="11478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sz="2000">
                <a:solidFill>
                  <a:schemeClr val="lt1"/>
                </a:solidFill>
              </a:rPr>
              <a:t>Prepared by Musa and Friends</a:t>
            </a:r>
            <a:endParaRPr/>
          </a:p>
        </p:txBody>
      </p:sp>
      <p:sp>
        <p:nvSpPr>
          <p:cNvPr id="147" name="Google Shape;147;p14"/>
          <p:cNvSpPr/>
          <p:nvPr/>
        </p:nvSpPr>
        <p:spPr>
          <a:xfrm flipH="1">
            <a:off x="0"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 name="Google Shape;148;p14"/>
          <p:cNvSpPr/>
          <p:nvPr/>
        </p:nvSpPr>
        <p:spPr>
          <a:xfrm>
            <a:off x="0" y="0"/>
            <a:ext cx="6024154" cy="6858000"/>
          </a:xfrm>
          <a:custGeom>
            <a:rect b="b" l="l" r="r" t="t"/>
            <a:pathLst>
              <a:path extrusionOk="0" h="6858000" w="6024154">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Factory" id="149" name="Google Shape;149;p14"/>
          <p:cNvPicPr preferRelativeResize="0"/>
          <p:nvPr/>
        </p:nvPicPr>
        <p:blipFill rotWithShape="1">
          <a:blip r:embed="rId3">
            <a:alphaModFix/>
          </a:blip>
          <a:srcRect b="0" l="0" r="0" t="0"/>
          <a:stretch/>
        </p:blipFill>
        <p:spPr>
          <a:xfrm>
            <a:off x="419382" y="720993"/>
            <a:ext cx="4047843" cy="40478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1" name="Shape 251"/>
        <p:cNvGrpSpPr/>
        <p:nvPr/>
      </p:nvGrpSpPr>
      <p:grpSpPr>
        <a:xfrm>
          <a:off x="0" y="0"/>
          <a:ext cx="0" cy="0"/>
          <a:chOff x="0" y="0"/>
          <a:chExt cx="0" cy="0"/>
        </a:xfrm>
      </p:grpSpPr>
      <p:sp>
        <p:nvSpPr>
          <p:cNvPr id="252" name="Google Shape;252;p23"/>
          <p:cNvSpPr/>
          <p:nvPr/>
        </p:nvSpPr>
        <p:spPr>
          <a:xfrm>
            <a:off x="0" y="0"/>
            <a:ext cx="4654293"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 name="Google Shape;253;p23"/>
          <p:cNvSpPr txBox="1"/>
          <p:nvPr>
            <p:ph type="title"/>
          </p:nvPr>
        </p:nvSpPr>
        <p:spPr>
          <a:xfrm>
            <a:off x="355601" y="811161"/>
            <a:ext cx="3818194" cy="54033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Model for IoT Implementation</a:t>
            </a:r>
            <a:endParaRPr/>
          </a:p>
        </p:txBody>
      </p:sp>
      <p:sp>
        <p:nvSpPr>
          <p:cNvPr id="254" name="Google Shape;254;p23"/>
          <p:cNvSpPr/>
          <p:nvPr/>
        </p:nvSpPr>
        <p:spPr>
          <a:xfrm>
            <a:off x="4654293" y="0"/>
            <a:ext cx="142074" cy="6858000"/>
          </a:xfrm>
          <a:prstGeom prst="rect">
            <a:avLst/>
          </a:prstGeom>
          <a:solidFill>
            <a:schemeClr val="dk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55" name="Google Shape;255;p23"/>
          <p:cNvGrpSpPr/>
          <p:nvPr/>
        </p:nvGrpSpPr>
        <p:grpSpPr>
          <a:xfrm>
            <a:off x="5755763" y="643550"/>
            <a:ext cx="5496948" cy="5570899"/>
            <a:chOff x="296350" y="612"/>
            <a:chExt cx="5496948" cy="5570899"/>
          </a:xfrm>
        </p:grpSpPr>
        <p:sp>
          <p:nvSpPr>
            <p:cNvPr id="256" name="Google Shape;256;p23"/>
            <p:cNvSpPr/>
            <p:nvPr/>
          </p:nvSpPr>
          <p:spPr>
            <a:xfrm>
              <a:off x="2759550" y="694392"/>
              <a:ext cx="536349" cy="91440"/>
            </a:xfrm>
            <a:custGeom>
              <a:rect b="b" l="l" r="r" t="t"/>
              <a:pathLst>
                <a:path extrusionOk="0" h="120000" w="120000">
                  <a:moveTo>
                    <a:pt x="0" y="60000"/>
                  </a:moveTo>
                  <a:lnTo>
                    <a:pt x="120000" y="60000"/>
                  </a:lnTo>
                </a:path>
              </a:pathLst>
            </a:custGeom>
            <a:noFill/>
            <a:ln cap="flat" cmpd="sng" w="9525">
              <a:solidFill>
                <a:schemeClr val="accent2"/>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txBox="1"/>
            <p:nvPr/>
          </p:nvSpPr>
          <p:spPr>
            <a:xfrm>
              <a:off x="3013551" y="737277"/>
              <a:ext cx="28347" cy="56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258" name="Google Shape;258;p23"/>
            <p:cNvSpPr/>
            <p:nvPr/>
          </p:nvSpPr>
          <p:spPr>
            <a:xfrm>
              <a:off x="296350" y="612"/>
              <a:ext cx="2464999" cy="1478999"/>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txBox="1"/>
            <p:nvPr/>
          </p:nvSpPr>
          <p:spPr>
            <a:xfrm>
              <a:off x="296350" y="612"/>
              <a:ext cx="2464999" cy="1478999"/>
            </a:xfrm>
            <a:prstGeom prst="rect">
              <a:avLst/>
            </a:prstGeom>
            <a:noFill/>
            <a:ln>
              <a:noFill/>
            </a:ln>
          </p:spPr>
          <p:txBody>
            <a:bodyPr anchorCtr="0" anchor="ctr" bIns="126775" lIns="120775" spcFirstLastPara="1" rIns="120775" wrap="square" tIns="126775">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In order to be predictive and proactive in management of network of Pipelines.</a:t>
              </a:r>
              <a:endParaRPr/>
            </a:p>
          </p:txBody>
        </p:sp>
        <p:sp>
          <p:nvSpPr>
            <p:cNvPr id="260" name="Google Shape;260;p23"/>
            <p:cNvSpPr/>
            <p:nvPr/>
          </p:nvSpPr>
          <p:spPr>
            <a:xfrm>
              <a:off x="1528850" y="1477812"/>
              <a:ext cx="3031949" cy="536349"/>
            </a:xfrm>
            <a:custGeom>
              <a:rect b="b" l="l" r="r" t="t"/>
              <a:pathLst>
                <a:path extrusionOk="0" h="120000" w="120000">
                  <a:moveTo>
                    <a:pt x="120000" y="0"/>
                  </a:moveTo>
                  <a:lnTo>
                    <a:pt x="120000" y="63826"/>
                  </a:lnTo>
                  <a:lnTo>
                    <a:pt x="0" y="63826"/>
                  </a:lnTo>
                  <a:lnTo>
                    <a:pt x="0" y="120000"/>
                  </a:lnTo>
                </a:path>
              </a:pathLst>
            </a:custGeom>
            <a:noFill/>
            <a:ln cap="flat" cmpd="sng" w="9525">
              <a:solidFill>
                <a:schemeClr val="accent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txBox="1"/>
            <p:nvPr/>
          </p:nvSpPr>
          <p:spPr>
            <a:xfrm>
              <a:off x="2967712" y="1743152"/>
              <a:ext cx="154225" cy="56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262" name="Google Shape;262;p23"/>
            <p:cNvSpPr/>
            <p:nvPr/>
          </p:nvSpPr>
          <p:spPr>
            <a:xfrm>
              <a:off x="3328299" y="612"/>
              <a:ext cx="2464999" cy="1478999"/>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txBox="1"/>
            <p:nvPr/>
          </p:nvSpPr>
          <p:spPr>
            <a:xfrm>
              <a:off x="3328299" y="612"/>
              <a:ext cx="2464999" cy="1478999"/>
            </a:xfrm>
            <a:prstGeom prst="rect">
              <a:avLst/>
            </a:prstGeom>
            <a:noFill/>
            <a:ln>
              <a:noFill/>
            </a:ln>
          </p:spPr>
          <p:txBody>
            <a:bodyPr anchorCtr="0" anchor="ctr" bIns="126775" lIns="120775" spcFirstLastPara="1" rIns="120775" wrap="square" tIns="126775">
              <a:noAutofit/>
            </a:bodyPr>
            <a:lstStyle/>
            <a:p>
              <a:pPr indent="0" lvl="0" marL="0" marR="0" rtl="0" algn="ctr">
                <a:lnSpc>
                  <a:spcPct val="90000"/>
                </a:lnSpc>
                <a:spcBef>
                  <a:spcPts val="0"/>
                </a:spcBef>
                <a:spcAft>
                  <a:spcPts val="0"/>
                </a:spcAft>
                <a:buClr>
                  <a:schemeClr val="lt1"/>
                </a:buClr>
                <a:buSzPts val="1300"/>
                <a:buFont typeface="Calibri"/>
                <a:buNone/>
              </a:pPr>
              <a:r>
                <a:rPr b="0" i="0" lang="en-US" sz="1300" u="none" cap="none" strike="noStrike">
                  <a:solidFill>
                    <a:schemeClr val="lt1"/>
                  </a:solidFill>
                  <a:latin typeface="Calibri"/>
                  <a:ea typeface="Calibri"/>
                  <a:cs typeface="Calibri"/>
                  <a:sym typeface="Calibri"/>
                </a:rPr>
                <a:t>Mel Christopher, propose these models for IoT implementation</a:t>
              </a:r>
              <a:endParaRPr/>
            </a:p>
          </p:txBody>
        </p:sp>
        <p:sp>
          <p:nvSpPr>
            <p:cNvPr id="264" name="Google Shape;264;p23"/>
            <p:cNvSpPr/>
            <p:nvPr/>
          </p:nvSpPr>
          <p:spPr>
            <a:xfrm>
              <a:off x="2759550" y="2740342"/>
              <a:ext cx="536349" cy="91440"/>
            </a:xfrm>
            <a:custGeom>
              <a:rect b="b" l="l" r="r" t="t"/>
              <a:pathLst>
                <a:path extrusionOk="0" h="120000" w="120000">
                  <a:moveTo>
                    <a:pt x="0" y="60000"/>
                  </a:moveTo>
                  <a:lnTo>
                    <a:pt x="120000" y="60000"/>
                  </a:lnTo>
                </a:path>
              </a:pathLst>
            </a:custGeom>
            <a:noFill/>
            <a:ln cap="flat" cmpd="sng" w="9525">
              <a:solidFill>
                <a:schemeClr val="accent4"/>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txBox="1"/>
            <p:nvPr/>
          </p:nvSpPr>
          <p:spPr>
            <a:xfrm>
              <a:off x="3013551" y="2783227"/>
              <a:ext cx="28347" cy="56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266" name="Google Shape;266;p23"/>
            <p:cNvSpPr/>
            <p:nvPr/>
          </p:nvSpPr>
          <p:spPr>
            <a:xfrm>
              <a:off x="296350" y="2046562"/>
              <a:ext cx="2464999" cy="1478999"/>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txBox="1"/>
            <p:nvPr/>
          </p:nvSpPr>
          <p:spPr>
            <a:xfrm>
              <a:off x="296350" y="2046562"/>
              <a:ext cx="2464999" cy="1478999"/>
            </a:xfrm>
            <a:prstGeom prst="rect">
              <a:avLst/>
            </a:prstGeom>
            <a:noFill/>
            <a:ln>
              <a:noFill/>
            </a:ln>
          </p:spPr>
          <p:txBody>
            <a:bodyPr anchorCtr="0" anchor="ctr" bIns="126775" lIns="120775" spcFirstLastPara="1" rIns="120775" wrap="square" tIns="126775">
              <a:noAutofit/>
            </a:bodyPr>
            <a:lstStyle/>
            <a:p>
              <a:pPr indent="0" lvl="0" marL="0" marR="0" rtl="0" algn="ctr">
                <a:lnSpc>
                  <a:spcPct val="90000"/>
                </a:lnSpc>
                <a:spcBef>
                  <a:spcPts val="0"/>
                </a:spcBef>
                <a:spcAft>
                  <a:spcPts val="0"/>
                </a:spcAft>
                <a:buClr>
                  <a:schemeClr val="lt1"/>
                </a:buClr>
                <a:buSzPts val="1300"/>
                <a:buFont typeface="Calibri"/>
                <a:buNone/>
              </a:pPr>
              <a:r>
                <a:rPr b="1" i="0" lang="en-US" sz="1300" u="none" cap="none" strike="noStrike">
                  <a:solidFill>
                    <a:schemeClr val="lt1"/>
                  </a:solidFill>
                  <a:latin typeface="Calibri"/>
                  <a:ea typeface="Calibri"/>
                  <a:cs typeface="Calibri"/>
                  <a:sym typeface="Calibri"/>
                </a:rPr>
                <a:t>Situational awareness</a:t>
              </a:r>
              <a:r>
                <a:rPr b="0" i="0" lang="en-US" sz="1300" u="none" cap="none" strike="noStrike">
                  <a:solidFill>
                    <a:schemeClr val="lt1"/>
                  </a:solidFill>
                  <a:latin typeface="Calibri"/>
                  <a:ea typeface="Calibri"/>
                  <a:cs typeface="Calibri"/>
                  <a:sym typeface="Calibri"/>
                </a:rPr>
                <a:t> creates intelligence out of the data, with better visualizations that enable operators in the Gas Control Center to see changes in the system quickly.</a:t>
              </a:r>
              <a:endParaRPr/>
            </a:p>
          </p:txBody>
        </p:sp>
        <p:sp>
          <p:nvSpPr>
            <p:cNvPr id="268" name="Google Shape;268;p23"/>
            <p:cNvSpPr/>
            <p:nvPr/>
          </p:nvSpPr>
          <p:spPr>
            <a:xfrm>
              <a:off x="1528850" y="3523762"/>
              <a:ext cx="3031949" cy="536349"/>
            </a:xfrm>
            <a:custGeom>
              <a:rect b="b" l="l" r="r" t="t"/>
              <a:pathLst>
                <a:path extrusionOk="0" h="120000" w="120000">
                  <a:moveTo>
                    <a:pt x="120000" y="0"/>
                  </a:moveTo>
                  <a:lnTo>
                    <a:pt x="120000" y="63826"/>
                  </a:lnTo>
                  <a:lnTo>
                    <a:pt x="0" y="63826"/>
                  </a:lnTo>
                  <a:lnTo>
                    <a:pt x="0" y="120000"/>
                  </a:lnTo>
                </a:path>
              </a:pathLst>
            </a:custGeom>
            <a:noFill/>
            <a:ln cap="flat" cmpd="sng" w="9525">
              <a:solidFill>
                <a:srgbClr val="599BD5"/>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txBox="1"/>
            <p:nvPr/>
          </p:nvSpPr>
          <p:spPr>
            <a:xfrm>
              <a:off x="2967712" y="3789102"/>
              <a:ext cx="154225" cy="56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270" name="Google Shape;270;p23"/>
            <p:cNvSpPr/>
            <p:nvPr/>
          </p:nvSpPr>
          <p:spPr>
            <a:xfrm>
              <a:off x="3328299" y="2046562"/>
              <a:ext cx="2464999" cy="1478999"/>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txBox="1"/>
            <p:nvPr/>
          </p:nvSpPr>
          <p:spPr>
            <a:xfrm>
              <a:off x="3328299" y="2046562"/>
              <a:ext cx="2464999" cy="1478999"/>
            </a:xfrm>
            <a:prstGeom prst="rect">
              <a:avLst/>
            </a:prstGeom>
            <a:noFill/>
            <a:ln>
              <a:noFill/>
            </a:ln>
          </p:spPr>
          <p:txBody>
            <a:bodyPr anchorCtr="0" anchor="ctr" bIns="126775" lIns="120775" spcFirstLastPara="1" rIns="120775" wrap="square" tIns="126775">
              <a:noAutofit/>
            </a:bodyPr>
            <a:lstStyle/>
            <a:p>
              <a:pPr indent="0" lvl="0" marL="0" marR="0" rtl="0" algn="ctr">
                <a:lnSpc>
                  <a:spcPct val="90000"/>
                </a:lnSpc>
                <a:spcBef>
                  <a:spcPts val="0"/>
                </a:spcBef>
                <a:spcAft>
                  <a:spcPts val="0"/>
                </a:spcAft>
                <a:buClr>
                  <a:schemeClr val="lt1"/>
                </a:buClr>
                <a:buSzPts val="1300"/>
                <a:buFont typeface="Calibri"/>
                <a:buNone/>
              </a:pPr>
              <a:r>
                <a:rPr b="1" i="0" lang="en-US" sz="1300" u="none" cap="none" strike="noStrike">
                  <a:solidFill>
                    <a:schemeClr val="lt1"/>
                  </a:solidFill>
                  <a:latin typeface="Calibri"/>
                  <a:ea typeface="Calibri"/>
                  <a:cs typeface="Calibri"/>
                  <a:sym typeface="Calibri"/>
                </a:rPr>
                <a:t>Situational intelligence</a:t>
              </a:r>
              <a:r>
                <a:rPr b="0" i="0" lang="en-US" sz="1300" u="none" cap="none" strike="noStrike">
                  <a:solidFill>
                    <a:schemeClr val="lt1"/>
                  </a:solidFill>
                  <a:latin typeface="Calibri"/>
                  <a:ea typeface="Calibri"/>
                  <a:cs typeface="Calibri"/>
                  <a:sym typeface="Calibri"/>
                </a:rPr>
                <a:t> follows, and integrates geospatial and temporal data to give a precise understanding of specific events as they happen.</a:t>
              </a:r>
              <a:endParaRPr/>
            </a:p>
          </p:txBody>
        </p:sp>
        <p:sp>
          <p:nvSpPr>
            <p:cNvPr id="272" name="Google Shape;272;p23"/>
            <p:cNvSpPr/>
            <p:nvPr/>
          </p:nvSpPr>
          <p:spPr>
            <a:xfrm>
              <a:off x="296350" y="4092512"/>
              <a:ext cx="2464999" cy="1478999"/>
            </a:xfrm>
            <a:prstGeom prst="rect">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txBox="1"/>
            <p:nvPr/>
          </p:nvSpPr>
          <p:spPr>
            <a:xfrm>
              <a:off x="296350" y="4092512"/>
              <a:ext cx="2464999" cy="1478999"/>
            </a:xfrm>
            <a:prstGeom prst="rect">
              <a:avLst/>
            </a:prstGeom>
            <a:noFill/>
            <a:ln>
              <a:noFill/>
            </a:ln>
          </p:spPr>
          <p:txBody>
            <a:bodyPr anchorCtr="0" anchor="ctr" bIns="126775" lIns="120775" spcFirstLastPara="1" rIns="120775" wrap="square" tIns="126775">
              <a:noAutofit/>
            </a:bodyPr>
            <a:lstStyle/>
            <a:p>
              <a:pPr indent="0" lvl="0" marL="0" marR="0" rtl="0" algn="ctr">
                <a:lnSpc>
                  <a:spcPct val="90000"/>
                </a:lnSpc>
                <a:spcBef>
                  <a:spcPts val="0"/>
                </a:spcBef>
                <a:spcAft>
                  <a:spcPts val="0"/>
                </a:spcAft>
                <a:buClr>
                  <a:schemeClr val="lt1"/>
                </a:buClr>
                <a:buSzPts val="1300"/>
                <a:buFont typeface="Calibri"/>
                <a:buNone/>
              </a:pPr>
              <a:r>
                <a:rPr b="1" i="0" lang="en-US" sz="1300" u="none" cap="none" strike="noStrike">
                  <a:solidFill>
                    <a:schemeClr val="lt1"/>
                  </a:solidFill>
                  <a:latin typeface="Calibri"/>
                  <a:ea typeface="Calibri"/>
                  <a:cs typeface="Calibri"/>
                  <a:sym typeface="Calibri"/>
                </a:rPr>
                <a:t>Predictive analytics</a:t>
              </a:r>
              <a:r>
                <a:rPr b="0" i="0" lang="en-US" sz="1300" u="none" cap="none" strike="noStrike">
                  <a:solidFill>
                    <a:schemeClr val="lt1"/>
                  </a:solidFill>
                  <a:latin typeface="Calibri"/>
                  <a:ea typeface="Calibri"/>
                  <a:cs typeface="Calibri"/>
                  <a:sym typeface="Calibri"/>
                </a:rPr>
                <a:t> finally take all of that real-time data and pull out patterns that signal approaching abnormal events, allowing for proactive responsiveness.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7" name="Shape 277"/>
        <p:cNvGrpSpPr/>
        <p:nvPr/>
      </p:nvGrpSpPr>
      <p:grpSpPr>
        <a:xfrm>
          <a:off x="0" y="0"/>
          <a:ext cx="0" cy="0"/>
          <a:chOff x="0" y="0"/>
          <a:chExt cx="0" cy="0"/>
        </a:xfrm>
      </p:grpSpPr>
      <p:sp>
        <p:nvSpPr>
          <p:cNvPr id="278" name="Google Shape;278;p2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9" name="Google Shape;279;p2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80" name="Google Shape;280;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1" name="Google Shape;281;p24"/>
          <p:cNvSpPr txBox="1"/>
          <p:nvPr>
            <p:ph type="title"/>
          </p:nvPr>
        </p:nvSpPr>
        <p:spPr>
          <a:xfrm>
            <a:off x="352429" y="1448066"/>
            <a:ext cx="36693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SAFETY AND SECURITY ISSUES OF IIOT </a:t>
            </a:r>
            <a:br>
              <a:rPr lang="en-US">
                <a:solidFill>
                  <a:srgbClr val="FFFFFF"/>
                </a:solidFill>
              </a:rPr>
            </a:br>
            <a:endParaRPr>
              <a:solidFill>
                <a:srgbClr val="FFFFFF"/>
              </a:solidFill>
            </a:endParaRPr>
          </a:p>
        </p:txBody>
      </p:sp>
      <p:sp>
        <p:nvSpPr>
          <p:cNvPr id="282" name="Google Shape;282;p24"/>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None/>
            </a:pPr>
            <a:r>
              <a:t/>
            </a:r>
            <a:endParaRPr sz="2400">
              <a:solidFill>
                <a:srgbClr val="000000"/>
              </a:solidFill>
            </a:endParaRPr>
          </a:p>
          <a:p>
            <a:pPr indent="-76200" lvl="0" marL="228600" rtl="0" algn="l">
              <a:lnSpc>
                <a:spcPct val="90000"/>
              </a:lnSpc>
              <a:spcBef>
                <a:spcPts val="1000"/>
              </a:spcBef>
              <a:spcAft>
                <a:spcPts val="0"/>
              </a:spcAft>
              <a:buClr>
                <a:schemeClr val="dk1"/>
              </a:buClr>
              <a:buSzPts val="2400"/>
              <a:buNone/>
            </a:pPr>
            <a:r>
              <a:t/>
            </a:r>
            <a:endParaRPr sz="2400">
              <a:solidFill>
                <a:srgbClr val="000000"/>
              </a:solidFill>
            </a:endParaRPr>
          </a:p>
          <a:p>
            <a:pPr indent="-76200" lvl="0" marL="228600" rtl="0" algn="l">
              <a:lnSpc>
                <a:spcPct val="90000"/>
              </a:lnSpc>
              <a:spcBef>
                <a:spcPts val="1000"/>
              </a:spcBef>
              <a:spcAft>
                <a:spcPts val="2100"/>
              </a:spcAft>
              <a:buClr>
                <a:schemeClr val="dk1"/>
              </a:buClr>
              <a:buSzPts val="2400"/>
              <a:buNone/>
            </a:pPr>
            <a:r>
              <a:t/>
            </a:r>
            <a:endParaRPr sz="2400">
              <a:solidFill>
                <a:srgbClr val="000000"/>
              </a:solidFill>
            </a:endParaRPr>
          </a:p>
        </p:txBody>
      </p:sp>
      <p:sp>
        <p:nvSpPr>
          <p:cNvPr id="283" name="Google Shape;283;p24"/>
          <p:cNvSpPr/>
          <p:nvPr/>
        </p:nvSpPr>
        <p:spPr>
          <a:xfrm>
            <a:off x="5466080" y="801866"/>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4" name="Google Shape;284;p24"/>
          <p:cNvPicPr preferRelativeResize="0"/>
          <p:nvPr/>
        </p:nvPicPr>
        <p:blipFill rotWithShape="1">
          <a:blip r:embed="rId4">
            <a:alphaModFix/>
          </a:blip>
          <a:srcRect b="0" l="0" r="0" t="0"/>
          <a:stretch/>
        </p:blipFill>
        <p:spPr>
          <a:xfrm>
            <a:off x="4284350" y="801875"/>
            <a:ext cx="7493850" cy="4899175"/>
          </a:xfrm>
          <a:prstGeom prst="rect">
            <a:avLst/>
          </a:prstGeom>
          <a:solidFill>
            <a:srgbClr val="FFFFFF"/>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289" name="Shape 289"/>
        <p:cNvGrpSpPr/>
        <p:nvPr/>
      </p:nvGrpSpPr>
      <p:grpSpPr>
        <a:xfrm>
          <a:off x="0" y="0"/>
          <a:ext cx="0" cy="0"/>
          <a:chOff x="0" y="0"/>
          <a:chExt cx="0" cy="0"/>
        </a:xfrm>
      </p:grpSpPr>
      <p:sp>
        <p:nvSpPr>
          <p:cNvPr id="290" name="Google Shape;290;p25"/>
          <p:cNvSpPr txBox="1"/>
          <p:nvPr>
            <p:ph type="ctrTitle"/>
          </p:nvPr>
        </p:nvSpPr>
        <p:spPr>
          <a:xfrm>
            <a:off x="302650" y="3343725"/>
            <a:ext cx="4110900" cy="21051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100"/>
              <a:buFont typeface="Arial"/>
              <a:buNone/>
            </a:pPr>
            <a:r>
              <a:rPr lang="en-US" sz="3700">
                <a:latin typeface="Arial"/>
                <a:ea typeface="Arial"/>
                <a:cs typeface="Arial"/>
                <a:sym typeface="Arial"/>
              </a:rPr>
              <a:t>Known Threats</a:t>
            </a:r>
            <a:endParaRPr/>
          </a:p>
        </p:txBody>
      </p:sp>
      <p:sp>
        <p:nvSpPr>
          <p:cNvPr id="291" name="Google Shape;291;p25"/>
          <p:cNvSpPr txBox="1"/>
          <p:nvPr>
            <p:ph idx="1" type="subTitle"/>
          </p:nvPr>
        </p:nvSpPr>
        <p:spPr>
          <a:xfrm>
            <a:off x="4651225" y="332350"/>
            <a:ext cx="6891900" cy="61956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rPr lang="en-US"/>
              <a:t> </a:t>
            </a:r>
            <a:endParaRPr sz="2400"/>
          </a:p>
          <a:p>
            <a:pPr indent="-203200" lvl="0" marL="228600" rtl="0" algn="l">
              <a:lnSpc>
                <a:spcPct val="90000"/>
              </a:lnSpc>
              <a:spcBef>
                <a:spcPts val="0"/>
              </a:spcBef>
              <a:spcAft>
                <a:spcPts val="0"/>
              </a:spcAft>
              <a:buClr>
                <a:schemeClr val="dk1"/>
              </a:buClr>
              <a:buSzPts val="2400"/>
              <a:buChar char="●"/>
            </a:pPr>
            <a:r>
              <a:rPr lang="en-US" sz="2400"/>
              <a:t>Man-in-the Middle</a:t>
            </a:r>
            <a:endParaRPr sz="2400"/>
          </a:p>
          <a:p>
            <a:pPr indent="-381000" lvl="0" marL="457200" rtl="0" algn="l">
              <a:lnSpc>
                <a:spcPct val="90000"/>
              </a:lnSpc>
              <a:spcBef>
                <a:spcPts val="0"/>
              </a:spcBef>
              <a:spcAft>
                <a:spcPts val="0"/>
              </a:spcAft>
              <a:buSzPts val="2400"/>
              <a:buChar char="-"/>
            </a:pPr>
            <a:r>
              <a:rPr lang="en-US" sz="2400"/>
              <a:t>happens when an attacker manages to breach, interrupt or spoof communicational links between two or more systems. </a:t>
            </a:r>
            <a:endParaRPr sz="2400"/>
          </a:p>
          <a:p>
            <a:pPr indent="0" lvl="0" marL="228600" rtl="0" algn="l">
              <a:lnSpc>
                <a:spcPct val="90000"/>
              </a:lnSpc>
              <a:spcBef>
                <a:spcPts val="0"/>
              </a:spcBef>
              <a:spcAft>
                <a:spcPts val="0"/>
              </a:spcAft>
              <a:buNone/>
            </a:pPr>
            <a:r>
              <a:t/>
            </a:r>
            <a:endParaRPr sz="2400"/>
          </a:p>
          <a:p>
            <a:pPr indent="-203200" lvl="0" marL="228600" rtl="0" algn="l">
              <a:lnSpc>
                <a:spcPct val="90000"/>
              </a:lnSpc>
              <a:spcBef>
                <a:spcPts val="1000"/>
              </a:spcBef>
              <a:spcAft>
                <a:spcPts val="0"/>
              </a:spcAft>
              <a:buClr>
                <a:schemeClr val="dk1"/>
              </a:buClr>
              <a:buSzPts val="2400"/>
              <a:buChar char="●"/>
            </a:pPr>
            <a:r>
              <a:rPr lang="en-US" sz="2400"/>
              <a:t>Device Hijacking</a:t>
            </a:r>
            <a:endParaRPr sz="2400"/>
          </a:p>
          <a:p>
            <a:pPr indent="-381000" lvl="0" marL="457200" rtl="0" algn="l">
              <a:lnSpc>
                <a:spcPct val="90000"/>
              </a:lnSpc>
              <a:spcBef>
                <a:spcPts val="0"/>
              </a:spcBef>
              <a:spcAft>
                <a:spcPts val="0"/>
              </a:spcAft>
              <a:buSzPts val="2400"/>
              <a:buChar char="-"/>
            </a:pPr>
            <a:r>
              <a:rPr lang="en-US" sz="2400"/>
              <a:t>happens when the attacker hijacks and assumes control of a device effectively so as holistically.</a:t>
            </a:r>
            <a:endParaRPr sz="2400"/>
          </a:p>
          <a:p>
            <a:pPr indent="0" lvl="0" marL="228600" rtl="0" algn="l">
              <a:lnSpc>
                <a:spcPct val="90000"/>
              </a:lnSpc>
              <a:spcBef>
                <a:spcPts val="1000"/>
              </a:spcBef>
              <a:spcAft>
                <a:spcPts val="0"/>
              </a:spcAft>
              <a:buNone/>
            </a:pPr>
            <a:r>
              <a:t/>
            </a:r>
            <a:endParaRPr sz="2400"/>
          </a:p>
          <a:p>
            <a:pPr indent="-203200" lvl="0" marL="228600" rtl="0" algn="l">
              <a:lnSpc>
                <a:spcPct val="90000"/>
              </a:lnSpc>
              <a:spcBef>
                <a:spcPts val="1000"/>
              </a:spcBef>
              <a:spcAft>
                <a:spcPts val="0"/>
              </a:spcAft>
              <a:buClr>
                <a:schemeClr val="dk1"/>
              </a:buClr>
              <a:buSzPts val="2400"/>
              <a:buChar char="●"/>
            </a:pPr>
            <a:r>
              <a:rPr lang="en-US" sz="2400"/>
              <a:t>Distributed Denial of Service</a:t>
            </a:r>
            <a:endParaRPr sz="2400"/>
          </a:p>
          <a:p>
            <a:pPr indent="-381000" lvl="0" marL="457200" rtl="0" algn="l">
              <a:lnSpc>
                <a:spcPct val="90000"/>
              </a:lnSpc>
              <a:spcBef>
                <a:spcPts val="0"/>
              </a:spcBef>
              <a:spcAft>
                <a:spcPts val="0"/>
              </a:spcAft>
              <a:buSzPts val="2400"/>
              <a:buChar char="-"/>
            </a:pPr>
            <a:r>
              <a:rPr lang="en-US" sz="2400"/>
              <a:t>render a machine or network resource to be unavailable to the inteded users by distrupting services of a host</a:t>
            </a:r>
            <a:endParaRPr sz="2400"/>
          </a:p>
          <a:p>
            <a:pPr indent="-50800" lvl="0" marL="228600" rtl="0" algn="l">
              <a:lnSpc>
                <a:spcPct val="90000"/>
              </a:lnSpc>
              <a:spcBef>
                <a:spcPts val="1000"/>
              </a:spcBef>
              <a:spcAft>
                <a:spcPts val="0"/>
              </a:spcAft>
              <a:buClr>
                <a:schemeClr val="dk1"/>
              </a:buClr>
              <a:buSzPts val="2800"/>
              <a:buFont typeface="Arial"/>
              <a:buNone/>
            </a:pPr>
            <a:r>
              <a:t/>
            </a:r>
            <a:endParaRPr sz="2400"/>
          </a:p>
          <a:p>
            <a:pPr indent="0" lvl="0" marL="0" rtl="0" algn="l">
              <a:spcBef>
                <a:spcPts val="21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6"/>
          <p:cNvSpPr txBox="1"/>
          <p:nvPr>
            <p:ph type="title"/>
          </p:nvPr>
        </p:nvSpPr>
        <p:spPr>
          <a:xfrm rot="2700000">
            <a:off x="7125912" y="2054072"/>
            <a:ext cx="6834894" cy="1199819"/>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rPr lang="en-US" sz="3700">
                <a:latin typeface="Arial"/>
                <a:ea typeface="Arial"/>
                <a:cs typeface="Arial"/>
                <a:sym typeface="Arial"/>
              </a:rPr>
              <a:t>C</a:t>
            </a:r>
            <a:r>
              <a:rPr lang="en-US" sz="3700">
                <a:latin typeface="Arial"/>
                <a:ea typeface="Arial"/>
                <a:cs typeface="Arial"/>
                <a:sym typeface="Arial"/>
              </a:rPr>
              <a:t>ountermeasures and Preventations</a:t>
            </a:r>
            <a:endParaRPr/>
          </a:p>
        </p:txBody>
      </p:sp>
      <p:sp>
        <p:nvSpPr>
          <p:cNvPr id="298" name="Google Shape;298;p26"/>
          <p:cNvSpPr txBox="1"/>
          <p:nvPr>
            <p:ph idx="1" type="body"/>
          </p:nvPr>
        </p:nvSpPr>
        <p:spPr>
          <a:xfrm>
            <a:off x="118825" y="356700"/>
            <a:ext cx="7401300" cy="6256500"/>
          </a:xfrm>
          <a:prstGeom prst="rect">
            <a:avLst/>
          </a:prstGeom>
        </p:spPr>
        <p:txBody>
          <a:bodyPr anchorCtr="0" anchor="t" bIns="121900" lIns="121900" spcFirstLastPara="1" rIns="121900" wrap="square" tIns="121900">
            <a:noAutofit/>
          </a:bodyPr>
          <a:lstStyle/>
          <a:p>
            <a:pPr indent="0" lvl="0" marL="0" rtl="0" algn="l">
              <a:lnSpc>
                <a:spcPct val="90000"/>
              </a:lnSpc>
              <a:spcBef>
                <a:spcPts val="1000"/>
              </a:spcBef>
              <a:spcAft>
                <a:spcPts val="0"/>
              </a:spcAft>
              <a:buNone/>
            </a:pPr>
            <a:r>
              <a:rPr lang="en-US" sz="2400"/>
              <a:t>i) Firmware robustness and assured boot</a:t>
            </a:r>
            <a:endParaRPr sz="2400"/>
          </a:p>
          <a:p>
            <a:pPr indent="-381000" lvl="0" marL="457200" rtl="0" algn="l">
              <a:lnSpc>
                <a:spcPct val="90000"/>
              </a:lnSpc>
              <a:spcBef>
                <a:spcPts val="2100"/>
              </a:spcBef>
              <a:spcAft>
                <a:spcPts val="0"/>
              </a:spcAft>
              <a:buClr>
                <a:schemeClr val="dk1"/>
              </a:buClr>
              <a:buSzPts val="2400"/>
              <a:buChar char="●"/>
            </a:pPr>
            <a:r>
              <a:rPr lang="en-US" sz="2400"/>
              <a:t>The secure boot has to apply cryptographic signing techniques </a:t>
            </a:r>
            <a:endParaRPr sz="2400"/>
          </a:p>
          <a:p>
            <a:pPr indent="-381000" lvl="0" marL="457200" rtl="0" algn="l">
              <a:lnSpc>
                <a:spcPct val="90000"/>
              </a:lnSpc>
              <a:spcBef>
                <a:spcPts val="0"/>
              </a:spcBef>
              <a:spcAft>
                <a:spcPts val="0"/>
              </a:spcAft>
              <a:buClr>
                <a:schemeClr val="dk1"/>
              </a:buClr>
              <a:buSzPts val="2400"/>
              <a:buChar char="●"/>
            </a:pPr>
            <a:r>
              <a:rPr lang="en-US" sz="2400"/>
              <a:t>Stop hackers from substituting firmware with malevolent instruction sets</a:t>
            </a:r>
            <a:endParaRPr sz="2400"/>
          </a:p>
          <a:p>
            <a:pPr indent="0" lvl="0" marL="0" rtl="0" algn="l">
              <a:lnSpc>
                <a:spcPct val="90000"/>
              </a:lnSpc>
              <a:spcBef>
                <a:spcPts val="2100"/>
              </a:spcBef>
              <a:spcAft>
                <a:spcPts val="0"/>
              </a:spcAft>
              <a:buNone/>
            </a:pPr>
            <a:r>
              <a:rPr lang="en-US" sz="2400"/>
              <a:t>ii) Reciprocal authentication</a:t>
            </a:r>
            <a:endParaRPr sz="2400"/>
          </a:p>
          <a:p>
            <a:pPr indent="-381000" lvl="0" marL="457200" rtl="0" algn="l">
              <a:lnSpc>
                <a:spcPct val="90000"/>
              </a:lnSpc>
              <a:spcBef>
                <a:spcPts val="2100"/>
              </a:spcBef>
              <a:spcAft>
                <a:spcPts val="0"/>
              </a:spcAft>
              <a:buClr>
                <a:schemeClr val="dk1"/>
              </a:buClr>
              <a:buSzPts val="2400"/>
              <a:buChar char="●"/>
            </a:pPr>
            <a:r>
              <a:rPr lang="en-US" sz="2400"/>
              <a:t>Assure the data is coming from a legitimate source </a:t>
            </a:r>
            <a:endParaRPr sz="2400"/>
          </a:p>
          <a:p>
            <a:pPr indent="0" lvl="0" marL="0" rtl="0" algn="l">
              <a:lnSpc>
                <a:spcPct val="90000"/>
              </a:lnSpc>
              <a:spcBef>
                <a:spcPts val="2100"/>
              </a:spcBef>
              <a:spcAft>
                <a:spcPts val="0"/>
              </a:spcAft>
              <a:buNone/>
            </a:pPr>
            <a:r>
              <a:rPr lang="en-US" sz="2400"/>
              <a:t>iii) Assured Communicational Link (end-to-end encryption)</a:t>
            </a:r>
            <a:endParaRPr sz="2400"/>
          </a:p>
          <a:p>
            <a:pPr indent="-381000" lvl="0" marL="457200" rtl="0" algn="l">
              <a:lnSpc>
                <a:spcPct val="90000"/>
              </a:lnSpc>
              <a:spcBef>
                <a:spcPts val="2100"/>
              </a:spcBef>
              <a:spcAft>
                <a:spcPts val="0"/>
              </a:spcAft>
              <a:buClr>
                <a:schemeClr val="dk1"/>
              </a:buClr>
              <a:buSzPts val="2400"/>
              <a:buChar char="●"/>
            </a:pPr>
            <a:r>
              <a:rPr lang="en-US" sz="2400"/>
              <a:t>Secure data transit between an appliance and its amenities </a:t>
            </a:r>
            <a:endParaRPr sz="2400"/>
          </a:p>
          <a:p>
            <a:pPr indent="0" lvl="0" marL="0" rtl="0" algn="l">
              <a:lnSpc>
                <a:spcPct val="90000"/>
              </a:lnSpc>
              <a:spcBef>
                <a:spcPts val="2100"/>
              </a:spcBef>
              <a:spcAft>
                <a:spcPts val="0"/>
              </a:spcAft>
              <a:buNone/>
            </a:pPr>
            <a:r>
              <a:t/>
            </a:r>
            <a:endParaRPr sz="2400"/>
          </a:p>
          <a:p>
            <a:pPr indent="0" lvl="0" marL="0" rtl="0" algn="l">
              <a:spcBef>
                <a:spcPts val="2100"/>
              </a:spcBef>
              <a:spcAft>
                <a:spcPts val="210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4F5C"/>
        </a:solidFill>
      </p:bgPr>
    </p:bg>
    <p:spTree>
      <p:nvGrpSpPr>
        <p:cNvPr id="303" name="Shape 303"/>
        <p:cNvGrpSpPr/>
        <p:nvPr/>
      </p:nvGrpSpPr>
      <p:grpSpPr>
        <a:xfrm>
          <a:off x="0" y="0"/>
          <a:ext cx="0" cy="0"/>
          <a:chOff x="0" y="0"/>
          <a:chExt cx="0" cy="0"/>
        </a:xfrm>
      </p:grpSpPr>
      <p:sp>
        <p:nvSpPr>
          <p:cNvPr id="304" name="Google Shape;304;p27"/>
          <p:cNvSpPr txBox="1"/>
          <p:nvPr>
            <p:ph type="title"/>
          </p:nvPr>
        </p:nvSpPr>
        <p:spPr>
          <a:xfrm>
            <a:off x="134325" y="315375"/>
            <a:ext cx="1240800" cy="6118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rPr lang="en-US" sz="3700"/>
              <a:t>C</a:t>
            </a:r>
            <a:endParaRPr sz="3700"/>
          </a:p>
          <a:p>
            <a:pPr indent="0" lvl="0" marL="0" rtl="0" algn="l">
              <a:lnSpc>
                <a:spcPct val="90000"/>
              </a:lnSpc>
              <a:spcBef>
                <a:spcPts val="0"/>
              </a:spcBef>
              <a:spcAft>
                <a:spcPts val="0"/>
              </a:spcAft>
              <a:buNone/>
            </a:pPr>
            <a:r>
              <a:rPr lang="en-US" sz="3700"/>
              <a:t>o</a:t>
            </a:r>
            <a:endParaRPr sz="3700"/>
          </a:p>
          <a:p>
            <a:pPr indent="0" lvl="0" marL="0" rtl="0" algn="l">
              <a:lnSpc>
                <a:spcPct val="90000"/>
              </a:lnSpc>
              <a:spcBef>
                <a:spcPts val="0"/>
              </a:spcBef>
              <a:spcAft>
                <a:spcPts val="0"/>
              </a:spcAft>
              <a:buNone/>
            </a:pPr>
            <a:r>
              <a:rPr lang="en-US" sz="3700"/>
              <a:t>n</a:t>
            </a:r>
            <a:endParaRPr sz="3700"/>
          </a:p>
          <a:p>
            <a:pPr indent="0" lvl="0" marL="0" rtl="0" algn="l">
              <a:lnSpc>
                <a:spcPct val="90000"/>
              </a:lnSpc>
              <a:spcBef>
                <a:spcPts val="0"/>
              </a:spcBef>
              <a:spcAft>
                <a:spcPts val="0"/>
              </a:spcAft>
              <a:buNone/>
            </a:pPr>
            <a:r>
              <a:rPr lang="en-US" sz="3700"/>
              <a:t>c</a:t>
            </a:r>
            <a:endParaRPr sz="3700"/>
          </a:p>
          <a:p>
            <a:pPr indent="0" lvl="0" marL="0" rtl="0" algn="l">
              <a:lnSpc>
                <a:spcPct val="90000"/>
              </a:lnSpc>
              <a:spcBef>
                <a:spcPts val="0"/>
              </a:spcBef>
              <a:spcAft>
                <a:spcPts val="0"/>
              </a:spcAft>
              <a:buNone/>
            </a:pPr>
            <a:r>
              <a:rPr lang="en-US" sz="3700"/>
              <a:t>l</a:t>
            </a:r>
            <a:endParaRPr sz="3700"/>
          </a:p>
          <a:p>
            <a:pPr indent="0" lvl="0" marL="0" rtl="0" algn="l">
              <a:lnSpc>
                <a:spcPct val="90000"/>
              </a:lnSpc>
              <a:spcBef>
                <a:spcPts val="0"/>
              </a:spcBef>
              <a:spcAft>
                <a:spcPts val="0"/>
              </a:spcAft>
              <a:buNone/>
            </a:pPr>
            <a:r>
              <a:rPr lang="en-US" sz="3700"/>
              <a:t>u</a:t>
            </a:r>
            <a:endParaRPr sz="3700"/>
          </a:p>
          <a:p>
            <a:pPr indent="0" lvl="0" marL="0" rtl="0" algn="l">
              <a:lnSpc>
                <a:spcPct val="90000"/>
              </a:lnSpc>
              <a:spcBef>
                <a:spcPts val="0"/>
              </a:spcBef>
              <a:spcAft>
                <a:spcPts val="0"/>
              </a:spcAft>
              <a:buNone/>
            </a:pPr>
            <a:r>
              <a:rPr lang="en-US" sz="3700"/>
              <a:t>s</a:t>
            </a:r>
            <a:endParaRPr sz="3700"/>
          </a:p>
          <a:p>
            <a:pPr indent="0" lvl="0" marL="0" rtl="0" algn="l">
              <a:lnSpc>
                <a:spcPct val="90000"/>
              </a:lnSpc>
              <a:spcBef>
                <a:spcPts val="0"/>
              </a:spcBef>
              <a:spcAft>
                <a:spcPts val="0"/>
              </a:spcAft>
              <a:buNone/>
            </a:pPr>
            <a:r>
              <a:rPr lang="en-US" sz="3700"/>
              <a:t>i</a:t>
            </a:r>
            <a:endParaRPr sz="3700"/>
          </a:p>
          <a:p>
            <a:pPr indent="0" lvl="0" marL="0" rtl="0" algn="l">
              <a:lnSpc>
                <a:spcPct val="90000"/>
              </a:lnSpc>
              <a:spcBef>
                <a:spcPts val="0"/>
              </a:spcBef>
              <a:spcAft>
                <a:spcPts val="0"/>
              </a:spcAft>
              <a:buNone/>
            </a:pPr>
            <a:r>
              <a:rPr lang="en-US" sz="3700"/>
              <a:t>o</a:t>
            </a:r>
            <a:endParaRPr sz="3700"/>
          </a:p>
          <a:p>
            <a:pPr indent="0" lvl="0" marL="0" rtl="0" algn="l">
              <a:lnSpc>
                <a:spcPct val="90000"/>
              </a:lnSpc>
              <a:spcBef>
                <a:spcPts val="0"/>
              </a:spcBef>
              <a:spcAft>
                <a:spcPts val="0"/>
              </a:spcAft>
              <a:buNone/>
            </a:pPr>
            <a:r>
              <a:rPr lang="en-US" sz="3700"/>
              <a:t>n</a:t>
            </a:r>
            <a:endParaRPr sz="3700"/>
          </a:p>
          <a:p>
            <a:pPr indent="0" lvl="0" marL="0" rtl="0" algn="l">
              <a:spcBef>
                <a:spcPts val="0"/>
              </a:spcBef>
              <a:spcAft>
                <a:spcPts val="0"/>
              </a:spcAft>
              <a:buNone/>
            </a:pPr>
            <a:r>
              <a:t/>
            </a:r>
            <a:endParaRPr/>
          </a:p>
        </p:txBody>
      </p:sp>
      <p:sp>
        <p:nvSpPr>
          <p:cNvPr id="305" name="Google Shape;305;p27"/>
          <p:cNvSpPr txBox="1"/>
          <p:nvPr>
            <p:ph idx="1" type="body"/>
          </p:nvPr>
        </p:nvSpPr>
        <p:spPr>
          <a:xfrm>
            <a:off x="1476850" y="407400"/>
            <a:ext cx="10405800" cy="6026100"/>
          </a:xfrm>
          <a:prstGeom prst="rect">
            <a:avLst/>
          </a:prstGeom>
          <a:ln cap="flat" cmpd="sng" w="9525">
            <a:solidFill>
              <a:srgbClr val="000000"/>
            </a:solidFill>
            <a:prstDash val="lgDash"/>
            <a:round/>
            <a:headEnd len="sm" w="sm" type="none"/>
            <a:tailEnd len="sm" w="sm" type="none"/>
          </a:ln>
        </p:spPr>
        <p:txBody>
          <a:bodyPr anchorCtr="0" anchor="t" bIns="121900" lIns="121900" spcFirstLastPara="1" rIns="121900" wrap="square" tIns="121900">
            <a:noAutofit/>
          </a:bodyPr>
          <a:lstStyle/>
          <a:p>
            <a:pPr indent="0" lvl="0" marL="0" rtl="0" algn="l">
              <a:lnSpc>
                <a:spcPct val="90000"/>
              </a:lnSpc>
              <a:spcBef>
                <a:spcPts val="1000"/>
              </a:spcBef>
              <a:spcAft>
                <a:spcPts val="0"/>
              </a:spcAft>
              <a:buNone/>
            </a:pPr>
            <a:r>
              <a:rPr lang="en-US" sz="2400"/>
              <a:t>-</a:t>
            </a:r>
            <a:r>
              <a:rPr lang="en-US" sz="2400"/>
              <a:t>The IIoT concepts have transformed the O &amp; G Industry business model dramatic and thoroughly</a:t>
            </a:r>
            <a:endParaRPr sz="2400"/>
          </a:p>
          <a:p>
            <a:pPr indent="0" lvl="0" marL="0" rtl="0" algn="l">
              <a:lnSpc>
                <a:spcPct val="90000"/>
              </a:lnSpc>
              <a:spcBef>
                <a:spcPts val="2100"/>
              </a:spcBef>
              <a:spcAft>
                <a:spcPts val="0"/>
              </a:spcAft>
              <a:buNone/>
            </a:pPr>
            <a:r>
              <a:rPr lang="en-US" sz="2400"/>
              <a:t>-Furthermore, the cost of connected sensors gradually plummeted, leapfrogging the digitization programs</a:t>
            </a:r>
            <a:endParaRPr sz="2400"/>
          </a:p>
          <a:p>
            <a:pPr indent="0" lvl="0" marL="0" rtl="0" algn="l">
              <a:lnSpc>
                <a:spcPct val="90000"/>
              </a:lnSpc>
              <a:spcBef>
                <a:spcPts val="2100"/>
              </a:spcBef>
              <a:spcAft>
                <a:spcPts val="0"/>
              </a:spcAft>
              <a:buNone/>
            </a:pPr>
            <a:r>
              <a:rPr lang="en-US" sz="2400"/>
              <a:t>- Briefly, involving in IIoT technology requires the O &amp; G Industry to prioritize the safety and security of the connected smart devices so as to shoo off the attackers from breaching into the servers to attain confidential data</a:t>
            </a:r>
            <a:endParaRPr sz="2400"/>
          </a:p>
          <a:p>
            <a:pPr indent="0" lvl="0" marL="0" rtl="0" algn="l">
              <a:lnSpc>
                <a:spcPct val="90000"/>
              </a:lnSpc>
              <a:spcBef>
                <a:spcPts val="2100"/>
              </a:spcBef>
              <a:spcAft>
                <a:spcPts val="0"/>
              </a:spcAft>
              <a:buNone/>
            </a:pPr>
            <a:r>
              <a:rPr lang="en-US" sz="2400"/>
              <a:t>- Example of attacks ; Man-in-the Middle and Device Hijacking</a:t>
            </a:r>
            <a:endParaRPr sz="2400"/>
          </a:p>
          <a:p>
            <a:pPr indent="0" lvl="0" marL="0" rtl="0" algn="l">
              <a:lnSpc>
                <a:spcPct val="90000"/>
              </a:lnSpc>
              <a:spcBef>
                <a:spcPts val="2100"/>
              </a:spcBef>
              <a:spcAft>
                <a:spcPts val="2100"/>
              </a:spcAft>
              <a:buNone/>
            </a:pPr>
            <a:r>
              <a:rPr lang="en-US" sz="2400"/>
              <a:t>-Therefore, appropriate countermeasures should be set up to combat the threats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8"/>
          <p:cNvSpPr txBox="1"/>
          <p:nvPr>
            <p:ph type="ctrTitle"/>
          </p:nvPr>
        </p:nvSpPr>
        <p:spPr>
          <a:xfrm>
            <a:off x="5208475" y="2204358"/>
            <a:ext cx="6690000" cy="210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Q &amp; A</a:t>
            </a:r>
            <a:endParaRPr/>
          </a:p>
        </p:txBody>
      </p:sp>
      <p:sp>
        <p:nvSpPr>
          <p:cNvPr id="312" name="Google Shape;312;p28"/>
          <p:cNvSpPr txBox="1"/>
          <p:nvPr>
            <p:ph idx="1" type="subTitle"/>
          </p:nvPr>
        </p:nvSpPr>
        <p:spPr>
          <a:xfrm>
            <a:off x="1714475" y="4983550"/>
            <a:ext cx="9131400" cy="1782600"/>
          </a:xfrm>
          <a:prstGeom prst="rect">
            <a:avLst/>
          </a:prstGeom>
          <a:ln cap="flat" cmpd="sng" w="9525">
            <a:solidFill>
              <a:srgbClr val="000000"/>
            </a:solidFill>
            <a:prstDash val="dot"/>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t/>
            </a:r>
            <a:endParaRPr b="1" sz="3000"/>
          </a:p>
          <a:p>
            <a:pPr indent="0" lvl="0" marL="0" rtl="0" algn="l">
              <a:spcBef>
                <a:spcPts val="0"/>
              </a:spcBef>
              <a:spcAft>
                <a:spcPts val="0"/>
              </a:spcAft>
              <a:buNone/>
            </a:pPr>
            <a:r>
              <a:rPr b="1" lang="en-US" sz="3000"/>
              <a:t> Thanks for your attention and not sleeping  :)</a:t>
            </a:r>
            <a:endParaRPr b="1" sz="3000"/>
          </a:p>
        </p:txBody>
      </p:sp>
      <p:sp>
        <p:nvSpPr>
          <p:cNvPr id="313" name="Google Shape;313;p28"/>
          <p:cNvSpPr/>
          <p:nvPr/>
        </p:nvSpPr>
        <p:spPr>
          <a:xfrm rot="10250740">
            <a:off x="6443047" y="116363"/>
            <a:ext cx="1844189" cy="4764993"/>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rot="-475153">
            <a:off x="4235976" y="653703"/>
            <a:ext cx="1844288" cy="4765069"/>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Google Shape;154;p15"/>
          <p:cNvSpPr/>
          <p:nvPr/>
        </p:nvSpPr>
        <p:spPr>
          <a:xfrm>
            <a:off x="327546" y="4572000"/>
            <a:ext cx="7058307" cy="1964266"/>
          </a:xfrm>
          <a:prstGeom prst="rect">
            <a:avLst/>
          </a:prstGeom>
          <a:solidFill>
            <a:srgbClr val="815C5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 name="Google Shape;155;p15"/>
          <p:cNvSpPr txBox="1"/>
          <p:nvPr>
            <p:ph type="title"/>
          </p:nvPr>
        </p:nvSpPr>
        <p:spPr>
          <a:xfrm>
            <a:off x="524256" y="4767072"/>
            <a:ext cx="6594189" cy="162521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FFFFF"/>
              </a:buClr>
              <a:buSzPts val="4400"/>
              <a:buFont typeface="Calibri"/>
              <a:buNone/>
            </a:pPr>
            <a:r>
              <a:rPr lang="en-US">
                <a:solidFill>
                  <a:srgbClr val="FFFFFF"/>
                </a:solidFill>
              </a:rPr>
              <a:t>Overview of Oil and Gas Industry</a:t>
            </a:r>
            <a:endParaRPr/>
          </a:p>
        </p:txBody>
      </p:sp>
      <p:pic>
        <p:nvPicPr>
          <p:cNvPr descr="A picture containing indoor, wall&#10;&#10;Description generated with very high confidence" id="156" name="Google Shape;156;p15"/>
          <p:cNvPicPr preferRelativeResize="0"/>
          <p:nvPr/>
        </p:nvPicPr>
        <p:blipFill rotWithShape="1">
          <a:blip r:embed="rId3">
            <a:alphaModFix/>
          </a:blip>
          <a:srcRect b="0" l="3337" r="0" t="0"/>
          <a:stretch/>
        </p:blipFill>
        <p:spPr>
          <a:xfrm>
            <a:off x="327547" y="321733"/>
            <a:ext cx="7058306" cy="4107392"/>
          </a:xfrm>
          <a:prstGeom prst="rect">
            <a:avLst/>
          </a:prstGeom>
          <a:noFill/>
          <a:ln>
            <a:noFill/>
          </a:ln>
        </p:spPr>
      </p:pic>
      <p:sp>
        <p:nvSpPr>
          <p:cNvPr id="157" name="Google Shape;157;p15"/>
          <p:cNvSpPr/>
          <p:nvPr/>
        </p:nvSpPr>
        <p:spPr>
          <a:xfrm>
            <a:off x="7534655" y="321732"/>
            <a:ext cx="4335613" cy="621453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 name="Google Shape;158;p15"/>
          <p:cNvSpPr txBox="1"/>
          <p:nvPr>
            <p:ph idx="1" type="body"/>
          </p:nvPr>
        </p:nvSpPr>
        <p:spPr>
          <a:xfrm>
            <a:off x="8029319" y="917725"/>
            <a:ext cx="3424739" cy="485236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FFFFFF"/>
              </a:buClr>
              <a:buSzPts val="2000"/>
              <a:buChar char="●"/>
            </a:pPr>
            <a:r>
              <a:rPr lang="en-US" sz="2000">
                <a:solidFill>
                  <a:srgbClr val="FFFFFF"/>
                </a:solidFill>
              </a:rPr>
              <a:t>Oil and Gas is a multibillion-dollar industry because the product they possess has a high demand. </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Oil and natural gas are necessary resources. E.g crude Oil</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Getting the crude out of the ground is one thing, but once it’s out, it must be moved to refineries and ultimately to the pump.</a:t>
            </a:r>
            <a:endParaRPr/>
          </a:p>
          <a:p>
            <a:pPr indent="-228600" lvl="0" marL="228600" rtl="0" algn="l">
              <a:lnSpc>
                <a:spcPct val="90000"/>
              </a:lnSpc>
              <a:spcBef>
                <a:spcPts val="1000"/>
              </a:spcBef>
              <a:spcAft>
                <a:spcPts val="2100"/>
              </a:spcAft>
              <a:buClr>
                <a:srgbClr val="FFFFFF"/>
              </a:buClr>
              <a:buSzPts val="2000"/>
              <a:buChar char="●"/>
            </a:pPr>
            <a:r>
              <a:rPr lang="en-US" sz="2000">
                <a:solidFill>
                  <a:srgbClr val="FFFFFF"/>
                </a:solidFill>
              </a:rPr>
              <a:t>Important use includes plastic, clothing, car and many more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type="title"/>
          </p:nvPr>
        </p:nvSpPr>
        <p:spPr>
          <a:xfrm>
            <a:off x="1571811" y="1573586"/>
            <a:ext cx="9122584"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100"/>
              <a:buFont typeface="Calibri"/>
              <a:buNone/>
            </a:pPr>
            <a:r>
              <a:rPr b="1" lang="en-US" sz="3100">
                <a:solidFill>
                  <a:srgbClr val="000000"/>
                </a:solidFill>
              </a:rPr>
              <a:t>HOW DOES IIOT CONTRIBUTE TO THE O&amp;G INDUSTRY?</a:t>
            </a:r>
            <a:br>
              <a:rPr lang="en-US" sz="3100">
                <a:solidFill>
                  <a:srgbClr val="000000"/>
                </a:solidFill>
              </a:rPr>
            </a:br>
            <a:endParaRPr sz="3100">
              <a:solidFill>
                <a:srgbClr val="000000"/>
              </a:solidFill>
            </a:endParaRPr>
          </a:p>
        </p:txBody>
      </p:sp>
      <p:sp>
        <p:nvSpPr>
          <p:cNvPr id="164" name="Google Shape;164;p16"/>
          <p:cNvSpPr txBox="1"/>
          <p:nvPr>
            <p:ph idx="1" type="body"/>
          </p:nvPr>
        </p:nvSpPr>
        <p:spPr>
          <a:xfrm>
            <a:off x="1571811" y="3060017"/>
            <a:ext cx="6066118" cy="243854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1300"/>
              <a:buChar char="●"/>
            </a:pPr>
            <a:r>
              <a:rPr lang="en-US" sz="1300">
                <a:solidFill>
                  <a:srgbClr val="000000"/>
                </a:solidFill>
              </a:rPr>
              <a:t>The IoT is a network of intelligent computers, devices, and objects that collect and share huge amounts of data.</a:t>
            </a:r>
            <a:endParaRPr>
              <a:solidFill>
                <a:srgbClr val="000000"/>
              </a:solidFill>
            </a:endParaRPr>
          </a:p>
          <a:p>
            <a:pPr indent="-228600" lvl="0" marL="228600" rtl="0" algn="l">
              <a:lnSpc>
                <a:spcPct val="90000"/>
              </a:lnSpc>
              <a:spcBef>
                <a:spcPts val="1000"/>
              </a:spcBef>
              <a:spcAft>
                <a:spcPts val="0"/>
              </a:spcAft>
              <a:buClr>
                <a:srgbClr val="000000"/>
              </a:buClr>
              <a:buSzPts val="1300"/>
              <a:buChar char="●"/>
            </a:pPr>
            <a:r>
              <a:rPr lang="en-US" sz="1300">
                <a:solidFill>
                  <a:srgbClr val="000000"/>
                </a:solidFill>
              </a:rPr>
              <a:t>The application of the IoT to the manufacturing industry is called the IIoT .</a:t>
            </a:r>
            <a:endParaRPr>
              <a:solidFill>
                <a:srgbClr val="000000"/>
              </a:solidFill>
            </a:endParaRPr>
          </a:p>
          <a:p>
            <a:pPr indent="-228600" lvl="0" marL="228600" rtl="0" algn="l">
              <a:lnSpc>
                <a:spcPct val="90000"/>
              </a:lnSpc>
              <a:spcBef>
                <a:spcPts val="1000"/>
              </a:spcBef>
              <a:spcAft>
                <a:spcPts val="0"/>
              </a:spcAft>
              <a:buClr>
                <a:srgbClr val="000000"/>
              </a:buClr>
              <a:buSzPts val="1300"/>
              <a:buChar char="●"/>
            </a:pPr>
            <a:r>
              <a:rPr lang="en-US" sz="1300">
                <a:solidFill>
                  <a:srgbClr val="000000"/>
                </a:solidFill>
              </a:rPr>
              <a:t>Several innovative companies have started to implement the IIoT by leveraging intelligent, connected devices in their factories.</a:t>
            </a:r>
            <a:endParaRPr>
              <a:solidFill>
                <a:srgbClr val="000000"/>
              </a:solidFill>
            </a:endParaRPr>
          </a:p>
          <a:p>
            <a:pPr indent="-228600" lvl="0" marL="228600" rtl="0" algn="l">
              <a:lnSpc>
                <a:spcPct val="90000"/>
              </a:lnSpc>
              <a:spcBef>
                <a:spcPts val="1000"/>
              </a:spcBef>
              <a:spcAft>
                <a:spcPts val="0"/>
              </a:spcAft>
              <a:buClr>
                <a:srgbClr val="000000"/>
              </a:buClr>
              <a:buSzPts val="1300"/>
              <a:buChar char="●"/>
            </a:pPr>
            <a:r>
              <a:rPr lang="en-US" sz="1300">
                <a:solidFill>
                  <a:srgbClr val="000000"/>
                </a:solidFill>
              </a:rPr>
              <a:t>However, oil and gas companies have been slow to adopt technological innovations on the software front</a:t>
            </a:r>
            <a:endParaRPr>
              <a:solidFill>
                <a:srgbClr val="000000"/>
              </a:solidFill>
            </a:endParaRPr>
          </a:p>
          <a:p>
            <a:pPr indent="-228600" lvl="0" marL="228600" rtl="0" algn="l">
              <a:lnSpc>
                <a:spcPct val="90000"/>
              </a:lnSpc>
              <a:spcBef>
                <a:spcPts val="1000"/>
              </a:spcBef>
              <a:spcAft>
                <a:spcPts val="2100"/>
              </a:spcAft>
              <a:buClr>
                <a:srgbClr val="000000"/>
              </a:buClr>
              <a:buSzPts val="1300"/>
              <a:buChar char="●"/>
            </a:pPr>
            <a:r>
              <a:rPr lang="en-US" sz="1300">
                <a:solidFill>
                  <a:srgbClr val="000000"/>
                </a:solidFill>
              </a:rPr>
              <a:t>Many of the reasons are understandable; the capital that was once plentiful has seen a rapid decline and the industry is stuck in the "old way" of doing things</a:t>
            </a:r>
            <a:endParaRPr>
              <a:solidFill>
                <a:srgbClr val="000000"/>
              </a:solidFill>
            </a:endParaRPr>
          </a:p>
        </p:txBody>
      </p:sp>
      <p:sp>
        <p:nvSpPr>
          <p:cNvPr id="165" name="Google Shape;165;p1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rgbClr val="4C4C4C"/>
          </a:solidFill>
          <a:ln>
            <a:noFill/>
          </a:ln>
        </p:spPr>
      </p:sp>
      <p:pic>
        <p:nvPicPr>
          <p:cNvPr descr="Computer" id="167" name="Google Shape;167;p16"/>
          <p:cNvPicPr preferRelativeResize="0"/>
          <p:nvPr/>
        </p:nvPicPr>
        <p:blipFill rotWithShape="1">
          <a:blip r:embed="rId3">
            <a:alphaModFix/>
          </a:blip>
          <a:srcRect b="0" l="0" r="0" t="0"/>
          <a:stretch/>
        </p:blipFill>
        <p:spPr>
          <a:xfrm>
            <a:off x="8325899" y="3191551"/>
            <a:ext cx="2194559" cy="21945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17"/>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3" name="Google Shape;173;p17"/>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700"/>
              <a:buFont typeface="Calibri"/>
              <a:buNone/>
            </a:pPr>
            <a:r>
              <a:rPr lang="en-US" sz="3700">
                <a:solidFill>
                  <a:srgbClr val="FFFFFF"/>
                </a:solidFill>
              </a:rPr>
              <a:t>top technologies adopted in other industries but slow to integrate into the oil and gas industry</a:t>
            </a:r>
            <a:endParaRPr/>
          </a:p>
        </p:txBody>
      </p:sp>
      <p:grpSp>
        <p:nvGrpSpPr>
          <p:cNvPr id="174" name="Google Shape;174;p17"/>
          <p:cNvGrpSpPr/>
          <p:nvPr/>
        </p:nvGrpSpPr>
        <p:grpSpPr>
          <a:xfrm>
            <a:off x="5194300" y="1237616"/>
            <a:ext cx="6513603" cy="4352041"/>
            <a:chOff x="0" y="766692"/>
            <a:chExt cx="6513603" cy="4352041"/>
          </a:xfrm>
        </p:grpSpPr>
        <p:sp>
          <p:nvSpPr>
            <p:cNvPr id="175" name="Google Shape;175;p17"/>
            <p:cNvSpPr/>
            <p:nvPr/>
          </p:nvSpPr>
          <p:spPr>
            <a:xfrm>
              <a:off x="0" y="766692"/>
              <a:ext cx="6513603" cy="134316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txBox="1"/>
            <p:nvPr/>
          </p:nvSpPr>
          <p:spPr>
            <a:xfrm>
              <a:off x="65568" y="832260"/>
              <a:ext cx="6382467"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US" sz="5600" u="none" cap="none" strike="noStrike">
                  <a:solidFill>
                    <a:schemeClr val="lt1"/>
                  </a:solidFill>
                  <a:latin typeface="Calibri"/>
                  <a:ea typeface="Calibri"/>
                  <a:cs typeface="Calibri"/>
                  <a:sym typeface="Calibri"/>
                </a:rPr>
                <a:t>Robotics</a:t>
              </a:r>
              <a:endParaRPr/>
            </a:p>
          </p:txBody>
        </p:sp>
        <p:sp>
          <p:nvSpPr>
            <p:cNvPr id="177" name="Google Shape;177;p17"/>
            <p:cNvSpPr/>
            <p:nvPr/>
          </p:nvSpPr>
          <p:spPr>
            <a:xfrm>
              <a:off x="0" y="2271133"/>
              <a:ext cx="6513603" cy="1343160"/>
            </a:xfrm>
            <a:prstGeom prst="roundRect">
              <a:avLst>
                <a:gd fmla="val 16667"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txBox="1"/>
            <p:nvPr/>
          </p:nvSpPr>
          <p:spPr>
            <a:xfrm>
              <a:off x="65568" y="2336701"/>
              <a:ext cx="6382467"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US" sz="5600" u="none" cap="none" strike="noStrike">
                  <a:solidFill>
                    <a:schemeClr val="lt1"/>
                  </a:solidFill>
                  <a:latin typeface="Calibri"/>
                  <a:ea typeface="Calibri"/>
                  <a:cs typeface="Calibri"/>
                  <a:sym typeface="Calibri"/>
                </a:rPr>
                <a:t>Artificial Intelligence</a:t>
              </a:r>
              <a:endParaRPr/>
            </a:p>
          </p:txBody>
        </p:sp>
        <p:sp>
          <p:nvSpPr>
            <p:cNvPr id="179" name="Google Shape;179;p17"/>
            <p:cNvSpPr/>
            <p:nvPr/>
          </p:nvSpPr>
          <p:spPr>
            <a:xfrm>
              <a:off x="0" y="3775573"/>
              <a:ext cx="6513603" cy="134316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65568" y="3841141"/>
              <a:ext cx="6382467"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US" sz="5600" u="none" cap="none" strike="noStrike">
                  <a:solidFill>
                    <a:schemeClr val="lt1"/>
                  </a:solidFill>
                  <a:latin typeface="Calibri"/>
                  <a:ea typeface="Calibri"/>
                  <a:cs typeface="Calibri"/>
                  <a:sym typeface="Calibri"/>
                </a:rPr>
                <a:t>Cloud computing</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5" name="Shape 185"/>
        <p:cNvGrpSpPr/>
        <p:nvPr/>
      </p:nvGrpSpPr>
      <p:grpSpPr>
        <a:xfrm>
          <a:off x="0" y="0"/>
          <a:ext cx="0" cy="0"/>
          <a:chOff x="0" y="0"/>
          <a:chExt cx="0" cy="0"/>
        </a:xfrm>
      </p:grpSpPr>
      <p:sp>
        <p:nvSpPr>
          <p:cNvPr id="186" name="Google Shape;186;p18"/>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 name="Google Shape;187;p18"/>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IoT devices</a:t>
            </a:r>
            <a:br>
              <a:rPr lang="en-US">
                <a:solidFill>
                  <a:srgbClr val="FFFFFF"/>
                </a:solidFill>
              </a:rPr>
            </a:br>
            <a:endParaRPr>
              <a:solidFill>
                <a:srgbClr val="FFFFFF"/>
              </a:solidFill>
            </a:endParaRPr>
          </a:p>
        </p:txBody>
      </p:sp>
      <p:grpSp>
        <p:nvGrpSpPr>
          <p:cNvPr id="188" name="Google Shape;188;p18"/>
          <p:cNvGrpSpPr/>
          <p:nvPr/>
        </p:nvGrpSpPr>
        <p:grpSpPr>
          <a:xfrm>
            <a:off x="5194300" y="504713"/>
            <a:ext cx="6513603" cy="5817846"/>
            <a:chOff x="0" y="33789"/>
            <a:chExt cx="6513603" cy="5817846"/>
          </a:xfrm>
        </p:grpSpPr>
        <p:sp>
          <p:nvSpPr>
            <p:cNvPr id="189" name="Google Shape;189;p18"/>
            <p:cNvSpPr/>
            <p:nvPr/>
          </p:nvSpPr>
          <p:spPr>
            <a:xfrm>
              <a:off x="0" y="33789"/>
              <a:ext cx="6513603" cy="2881563"/>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txBox="1"/>
            <p:nvPr/>
          </p:nvSpPr>
          <p:spPr>
            <a:xfrm>
              <a:off x="140666" y="174455"/>
              <a:ext cx="6232271" cy="2600231"/>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IoT involves extending internet connectivity beyond standard devices, such as desktops, laptops..to any range of traditionally dumb or non-internet-enabled physical devices and everyday objects.</a:t>
              </a:r>
              <a:endParaRPr/>
            </a:p>
          </p:txBody>
        </p:sp>
        <p:sp>
          <p:nvSpPr>
            <p:cNvPr id="191" name="Google Shape;191;p18"/>
            <p:cNvSpPr/>
            <p:nvPr/>
          </p:nvSpPr>
          <p:spPr>
            <a:xfrm>
              <a:off x="0" y="2970072"/>
              <a:ext cx="6513603" cy="2881563"/>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nvSpPr>
          <p:spPr>
            <a:xfrm>
              <a:off x="140666" y="3110738"/>
              <a:ext cx="6232271" cy="2600231"/>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Khaleel and Pilar (2018, p. 25) mention that authors recommend a model for a smart university, which is consisted of utilizing sensor devices in the five main categories namely Environment sensors used to detect noise, temperature and lightening, Security sensors for motion detection, opening/closing doors or windows and fingerprints, Safety sensors to detect smoke, fire, and water, Utilitarian sensors for electrical voltages and NFC tags and Information sensors for RFID cards, QR tags, and barcodes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6" name="Shape 196"/>
        <p:cNvGrpSpPr/>
        <p:nvPr/>
      </p:nvGrpSpPr>
      <p:grpSpPr>
        <a:xfrm>
          <a:off x="0" y="0"/>
          <a:ext cx="0" cy="0"/>
          <a:chOff x="0" y="0"/>
          <a:chExt cx="0" cy="0"/>
        </a:xfrm>
      </p:grpSpPr>
      <p:sp>
        <p:nvSpPr>
          <p:cNvPr id="197" name="Google Shape;197;p19"/>
          <p:cNvSpPr/>
          <p:nvPr/>
        </p:nvSpPr>
        <p:spPr>
          <a:xfrm>
            <a:off x="327546" y="4572000"/>
            <a:ext cx="7058307" cy="1964266"/>
          </a:xfrm>
          <a:prstGeom prst="rect">
            <a:avLst/>
          </a:prstGeom>
          <a:solidFill>
            <a:srgbClr val="64352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 name="Google Shape;198;p19"/>
          <p:cNvSpPr txBox="1"/>
          <p:nvPr>
            <p:ph type="title"/>
          </p:nvPr>
        </p:nvSpPr>
        <p:spPr>
          <a:xfrm>
            <a:off x="524256" y="4767072"/>
            <a:ext cx="6594189" cy="162521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FFFFF"/>
              </a:buClr>
              <a:buSzPts val="3700"/>
              <a:buFont typeface="Calibri"/>
              <a:buNone/>
            </a:pPr>
            <a:r>
              <a:rPr b="1" lang="en-US" sz="3700">
                <a:solidFill>
                  <a:srgbClr val="FFFFFF"/>
                </a:solidFill>
              </a:rPr>
              <a:t>IIOT TRANSPORTATION IN GAS AND OIL INDUSTRY</a:t>
            </a:r>
            <a:br>
              <a:rPr lang="en-US" sz="3700">
                <a:solidFill>
                  <a:srgbClr val="FFFFFF"/>
                </a:solidFill>
              </a:rPr>
            </a:br>
            <a:endParaRPr sz="3700">
              <a:solidFill>
                <a:srgbClr val="FFFFFF"/>
              </a:solidFill>
            </a:endParaRPr>
          </a:p>
        </p:txBody>
      </p:sp>
      <p:pic>
        <p:nvPicPr>
          <p:cNvPr descr="A picture containing sky, factory, outdoor, train&#10;&#10;Description generated with very high confidence" id="199" name="Google Shape;199;p19"/>
          <p:cNvPicPr preferRelativeResize="0"/>
          <p:nvPr/>
        </p:nvPicPr>
        <p:blipFill rotWithShape="1">
          <a:blip r:embed="rId3">
            <a:alphaModFix/>
          </a:blip>
          <a:srcRect b="12822" l="0" r="1" t="0"/>
          <a:stretch/>
        </p:blipFill>
        <p:spPr>
          <a:xfrm>
            <a:off x="327547" y="321733"/>
            <a:ext cx="7058306" cy="4107392"/>
          </a:xfrm>
          <a:prstGeom prst="rect">
            <a:avLst/>
          </a:prstGeom>
          <a:noFill/>
          <a:ln>
            <a:noFill/>
          </a:ln>
        </p:spPr>
      </p:pic>
      <p:sp>
        <p:nvSpPr>
          <p:cNvPr id="200" name="Google Shape;200;p19"/>
          <p:cNvSpPr/>
          <p:nvPr/>
        </p:nvSpPr>
        <p:spPr>
          <a:xfrm>
            <a:off x="7534655" y="321732"/>
            <a:ext cx="4335613" cy="621453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19"/>
          <p:cNvSpPr txBox="1"/>
          <p:nvPr>
            <p:ph idx="1" type="body"/>
          </p:nvPr>
        </p:nvSpPr>
        <p:spPr>
          <a:xfrm>
            <a:off x="8029319" y="917725"/>
            <a:ext cx="3424739" cy="485236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rgbClr val="FFFFFF"/>
              </a:buClr>
              <a:buSzPts val="2000"/>
              <a:buChar char="●"/>
            </a:pPr>
            <a:r>
              <a:rPr lang="en-US" sz="2000">
                <a:solidFill>
                  <a:srgbClr val="FFFFFF"/>
                </a:solidFill>
              </a:rPr>
              <a:t>How does the gas reach the filling station at your area?</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Probably a remote offshore oil well, traveling hundreds more miles in a pipeline across intense desert terrain.</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Carried by train and truck until finally arriving at your local filling station. Along the way, they passed through countless pumps, holding tanks, meters, monitors and hoses. </a:t>
            </a:r>
            <a:endParaRPr/>
          </a:p>
          <a:p>
            <a:pPr indent="-228600" lvl="0" marL="228600" rtl="0" algn="l">
              <a:lnSpc>
                <a:spcPct val="90000"/>
              </a:lnSpc>
              <a:spcBef>
                <a:spcPts val="1000"/>
              </a:spcBef>
              <a:spcAft>
                <a:spcPts val="2100"/>
              </a:spcAft>
              <a:buClr>
                <a:srgbClr val="FFFFFF"/>
              </a:buClr>
              <a:buSzPts val="2000"/>
              <a:buChar char="●"/>
            </a:pPr>
            <a:r>
              <a:rPr lang="en-US" sz="2000">
                <a:solidFill>
                  <a:srgbClr val="FFFFFF"/>
                </a:solidFill>
              </a:rPr>
              <a:t>What happens if there is a leak?!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5" name="Shape 205"/>
        <p:cNvGrpSpPr/>
        <p:nvPr/>
      </p:nvGrpSpPr>
      <p:grpSpPr>
        <a:xfrm>
          <a:off x="0" y="0"/>
          <a:ext cx="0" cy="0"/>
          <a:chOff x="0" y="0"/>
          <a:chExt cx="0" cy="0"/>
        </a:xfrm>
      </p:grpSpPr>
      <p:pic>
        <p:nvPicPr>
          <p:cNvPr descr="A picture containing sky, ground, outdoor, floor&#10;&#10;Description generated with very high confidence" id="206" name="Google Shape;206;p20"/>
          <p:cNvPicPr preferRelativeResize="0"/>
          <p:nvPr/>
        </p:nvPicPr>
        <p:blipFill rotWithShape="1">
          <a:blip r:embed="rId3">
            <a:alphaModFix/>
          </a:blip>
          <a:srcRect b="0" l="0" r="0" t="0"/>
          <a:stretch/>
        </p:blipFill>
        <p:spPr>
          <a:xfrm>
            <a:off x="284480" y="132080"/>
            <a:ext cx="11541759" cy="6512560"/>
          </a:xfrm>
          <a:prstGeom prst="rect">
            <a:avLst/>
          </a:prstGeom>
          <a:noFill/>
          <a:ln>
            <a:noFill/>
          </a:ln>
        </p:spPr>
      </p:pic>
      <p:sp>
        <p:nvSpPr>
          <p:cNvPr id="207" name="Google Shape;207;p20"/>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 name="Google Shape;208;p20"/>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LACT units Integration with Sensors</a:t>
            </a:r>
            <a:endParaRPr>
              <a:solidFill>
                <a:srgbClr val="FFFFFF"/>
              </a:solidFill>
            </a:endParaRPr>
          </a:p>
        </p:txBody>
      </p:sp>
      <p:grpSp>
        <p:nvGrpSpPr>
          <p:cNvPr id="209" name="Google Shape;209;p20"/>
          <p:cNvGrpSpPr/>
          <p:nvPr/>
        </p:nvGrpSpPr>
        <p:grpSpPr>
          <a:xfrm>
            <a:off x="5194300" y="768899"/>
            <a:ext cx="6513603" cy="5289475"/>
            <a:chOff x="0" y="297975"/>
            <a:chExt cx="6513603" cy="5289475"/>
          </a:xfrm>
        </p:grpSpPr>
        <p:sp>
          <p:nvSpPr>
            <p:cNvPr id="210" name="Google Shape;210;p20"/>
            <p:cNvSpPr/>
            <p:nvPr/>
          </p:nvSpPr>
          <p:spPr>
            <a:xfrm>
              <a:off x="0" y="297975"/>
              <a:ext cx="6513603" cy="852779"/>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txBox="1"/>
            <p:nvPr/>
          </p:nvSpPr>
          <p:spPr>
            <a:xfrm>
              <a:off x="41629" y="339604"/>
              <a:ext cx="6430345" cy="76952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One crude oil is out, it is moved to refineries and to the pump. </a:t>
              </a:r>
              <a:endParaRPr/>
            </a:p>
          </p:txBody>
        </p:sp>
        <p:sp>
          <p:nvSpPr>
            <p:cNvPr id="212" name="Google Shape;212;p20"/>
            <p:cNvSpPr/>
            <p:nvPr/>
          </p:nvSpPr>
          <p:spPr>
            <a:xfrm>
              <a:off x="0" y="1185314"/>
              <a:ext cx="6513603" cy="852779"/>
            </a:xfrm>
            <a:prstGeom prst="roundRect">
              <a:avLst>
                <a:gd fmla="val 16667" name="adj"/>
              </a:avLst>
            </a:prstGeom>
            <a:solidFill>
              <a:srgbClr val="53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txBox="1"/>
            <p:nvPr/>
          </p:nvSpPr>
          <p:spPr>
            <a:xfrm>
              <a:off x="41629" y="1226943"/>
              <a:ext cx="6430345" cy="76952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This is a vast network of ships, barges, pipelines, trains and trucks crisscrossing the globe.</a:t>
              </a:r>
              <a:endParaRPr/>
            </a:p>
          </p:txBody>
        </p:sp>
        <p:sp>
          <p:nvSpPr>
            <p:cNvPr id="214" name="Google Shape;214;p20"/>
            <p:cNvSpPr/>
            <p:nvPr/>
          </p:nvSpPr>
          <p:spPr>
            <a:xfrm>
              <a:off x="0" y="2072653"/>
              <a:ext cx="6513603" cy="852779"/>
            </a:xfrm>
            <a:prstGeom prst="roundRect">
              <a:avLst>
                <a:gd fmla="val 16667" name="adj"/>
              </a:avLst>
            </a:prstGeom>
            <a:solidFill>
              <a:srgbClr val="4EC7A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txBox="1"/>
            <p:nvPr/>
          </p:nvSpPr>
          <p:spPr>
            <a:xfrm>
              <a:off x="41629" y="2114282"/>
              <a:ext cx="6430345" cy="76952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At nearly every intersecting point in this network, there is a piece of equipment familiar to those in the industry that most people would never think about: The so-called “skids” that measure the amount of product transferred from one container to another as it changes hands.</a:t>
              </a:r>
              <a:endParaRPr/>
            </a:p>
          </p:txBody>
        </p:sp>
        <p:sp>
          <p:nvSpPr>
            <p:cNvPr id="216" name="Google Shape;216;p20"/>
            <p:cNvSpPr/>
            <p:nvPr/>
          </p:nvSpPr>
          <p:spPr>
            <a:xfrm>
              <a:off x="0" y="2959993"/>
              <a:ext cx="6513603" cy="852779"/>
            </a:xfrm>
            <a:prstGeom prst="roundRect">
              <a:avLst>
                <a:gd fmla="val 16667" name="adj"/>
              </a:avLst>
            </a:prstGeom>
            <a:solidFill>
              <a:srgbClr val="49C07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41629" y="3001622"/>
              <a:ext cx="6430345" cy="76952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Known as Lease Automatic Custody Transfer (LACT) units, these skids have historically been just one of thousands of assets scattered around the world and often located in the middle of nowhere. Doing their jobs in isolation with no connectivity, skids have traditionally relied on paper-based processes and periodic site visits for routine maintenance, leaving them vulnerable to inaccuracies and failures </a:t>
              </a:r>
              <a:endParaRPr/>
            </a:p>
          </p:txBody>
        </p:sp>
        <p:sp>
          <p:nvSpPr>
            <p:cNvPr id="218" name="Google Shape;218;p20"/>
            <p:cNvSpPr/>
            <p:nvPr/>
          </p:nvSpPr>
          <p:spPr>
            <a:xfrm>
              <a:off x="0" y="3847332"/>
              <a:ext cx="6513603" cy="852779"/>
            </a:xfrm>
            <a:prstGeom prst="roundRect">
              <a:avLst>
                <a:gd fmla="val 16667" name="adj"/>
              </a:avLst>
            </a:prstGeom>
            <a:solidFill>
              <a:srgbClr val="49B84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nvSpPr>
          <p:spPr>
            <a:xfrm>
              <a:off x="41629" y="3888961"/>
              <a:ext cx="6430345" cy="76952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 until a company called Trigg Technologies</a:t>
              </a:r>
              <a:r>
                <a:rPr b="0" i="0" lang="en-US" sz="1200" u="none" cap="none" strike="noStrike">
                  <a:solidFill>
                    <a:schemeClr val="dk1"/>
                  </a:solidFill>
                  <a:latin typeface="Calibri"/>
                  <a:ea typeface="Calibri"/>
                  <a:cs typeface="Calibri"/>
                  <a:sym typeface="Calibri"/>
                </a:rPr>
                <a:t> </a:t>
              </a:r>
              <a:r>
                <a:rPr b="0" i="0" lang="en-US" sz="1200" u="none" cap="none" strike="noStrike">
                  <a:solidFill>
                    <a:schemeClr val="lt1"/>
                  </a:solidFill>
                  <a:latin typeface="Calibri"/>
                  <a:ea typeface="Calibri"/>
                  <a:cs typeface="Calibri"/>
                  <a:sym typeface="Calibri"/>
                </a:rPr>
                <a:t>changed that with the help of Rockwell Automation and Microsoft.</a:t>
              </a:r>
              <a:endParaRPr b="0" i="0" sz="1200" u="none" cap="none" strike="noStrike">
                <a:solidFill>
                  <a:schemeClr val="lt1"/>
                </a:solidFill>
                <a:latin typeface="Calibri"/>
                <a:ea typeface="Calibri"/>
                <a:cs typeface="Calibri"/>
                <a:sym typeface="Calibri"/>
              </a:endParaRPr>
            </a:p>
          </p:txBody>
        </p:sp>
        <p:sp>
          <p:nvSpPr>
            <p:cNvPr id="220" name="Google Shape;220;p20"/>
            <p:cNvSpPr/>
            <p:nvPr/>
          </p:nvSpPr>
          <p:spPr>
            <a:xfrm>
              <a:off x="0" y="4734671"/>
              <a:ext cx="6513603" cy="852779"/>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txBox="1"/>
            <p:nvPr/>
          </p:nvSpPr>
          <p:spPr>
            <a:xfrm>
              <a:off x="41629" y="4776300"/>
              <a:ext cx="6430345" cy="76952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By modernizing LACT units with sensors and moving that information to the cloud with Azure, Trigg Technologies has enabled its skids for remote service and maintenance, including the ability to monitor the product being transferred to ensure it is correct, and coordinate immediate electronic invoicing.</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25" name="Shape 225"/>
        <p:cNvGrpSpPr/>
        <p:nvPr/>
      </p:nvGrpSpPr>
      <p:grpSpPr>
        <a:xfrm>
          <a:off x="0" y="0"/>
          <a:ext cx="0" cy="0"/>
          <a:chOff x="0" y="0"/>
          <a:chExt cx="0" cy="0"/>
        </a:xfrm>
      </p:grpSpPr>
      <p:sp>
        <p:nvSpPr>
          <p:cNvPr id="226" name="Google Shape;226;p21"/>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sky, factory, outdoor, train&#10;&#10;Description generated with very high confidence" id="227" name="Google Shape;227;p21"/>
          <p:cNvPicPr preferRelativeResize="0"/>
          <p:nvPr/>
        </p:nvPicPr>
        <p:blipFill rotWithShape="1">
          <a:blip r:embed="rId3">
            <a:alphaModFix amt="35000"/>
          </a:blip>
          <a:srcRect b="15730" l="0" r="0" t="0"/>
          <a:stretch/>
        </p:blipFill>
        <p:spPr>
          <a:xfrm>
            <a:off x="20" y="-397925"/>
            <a:ext cx="12191980" cy="6857990"/>
          </a:xfrm>
          <a:prstGeom prst="rect">
            <a:avLst/>
          </a:prstGeom>
          <a:noFill/>
          <a:ln>
            <a:noFill/>
          </a:ln>
        </p:spPr>
      </p:pic>
      <p:sp>
        <p:nvSpPr>
          <p:cNvPr id="228" name="Google Shape;228;p21"/>
          <p:cNvSpPr/>
          <p:nvPr>
            <p:ph type="title"/>
          </p:nvPr>
        </p:nvSpPr>
        <p:spPr>
          <a:xfrm>
            <a:off x="838201" y="1065862"/>
            <a:ext cx="3313164" cy="4726276"/>
          </a:xfrm>
          <a:prstGeom prst="ellipse">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FFFFF"/>
              </a:buClr>
              <a:buSzPts val="3700"/>
              <a:buFont typeface="Calibri"/>
              <a:buNone/>
            </a:pPr>
            <a:r>
              <a:rPr b="1" lang="en-US" sz="3700">
                <a:solidFill>
                  <a:srgbClr val="FFFFFF"/>
                </a:solidFill>
              </a:rPr>
              <a:t>BUILDING A</a:t>
            </a:r>
            <a:br>
              <a:rPr b="1" lang="en-US" sz="3700">
                <a:solidFill>
                  <a:srgbClr val="FFFFFF"/>
                </a:solidFill>
              </a:rPr>
            </a:br>
            <a:r>
              <a:rPr b="1" lang="en-US" sz="3700">
                <a:solidFill>
                  <a:srgbClr val="FFFFFF"/>
                </a:solidFill>
              </a:rPr>
              <a:t> SMARTER GAS PUMP</a:t>
            </a:r>
            <a:br>
              <a:rPr lang="en-US" sz="3700">
                <a:solidFill>
                  <a:srgbClr val="FFFFFF"/>
                </a:solidFill>
              </a:rPr>
            </a:br>
            <a:endParaRPr sz="3700">
              <a:solidFill>
                <a:srgbClr val="FFFFFF"/>
              </a:solidFill>
            </a:endParaRPr>
          </a:p>
        </p:txBody>
      </p:sp>
      <p:cxnSp>
        <p:nvCxnSpPr>
          <p:cNvPr id="229" name="Google Shape;229;p21"/>
          <p:cNvCxnSpPr/>
          <p:nvPr/>
        </p:nvCxnSpPr>
        <p:spPr>
          <a:xfrm>
            <a:off x="4653372" y="2286000"/>
            <a:ext cx="0" cy="2286000"/>
          </a:xfrm>
          <a:prstGeom prst="straightConnector1">
            <a:avLst/>
          </a:prstGeom>
          <a:noFill/>
          <a:ln cap="flat" cmpd="sng" w="15875">
            <a:solidFill>
              <a:srgbClr val="FFFFFF"/>
            </a:solidFill>
            <a:prstDash val="solid"/>
            <a:miter lim="800000"/>
            <a:headEnd len="sm" w="sm" type="none"/>
            <a:tailEnd len="sm" w="sm" type="none"/>
          </a:ln>
        </p:spPr>
      </p:cxnSp>
      <p:grpSp>
        <p:nvGrpSpPr>
          <p:cNvPr id="230" name="Google Shape;230;p21"/>
          <p:cNvGrpSpPr/>
          <p:nvPr/>
        </p:nvGrpSpPr>
        <p:grpSpPr>
          <a:xfrm>
            <a:off x="5155379" y="1068169"/>
            <a:ext cx="5744684" cy="4721660"/>
            <a:chOff x="0" y="2307"/>
            <a:chExt cx="5744684" cy="4721660"/>
          </a:xfrm>
        </p:grpSpPr>
        <p:cxnSp>
          <p:nvCxnSpPr>
            <p:cNvPr id="231" name="Google Shape;231;p21"/>
            <p:cNvCxnSpPr/>
            <p:nvPr/>
          </p:nvCxnSpPr>
          <p:spPr>
            <a:xfrm>
              <a:off x="0" y="2307"/>
              <a:ext cx="5744684" cy="0"/>
            </a:xfrm>
            <a:prstGeom prst="straightConnector1">
              <a:avLst/>
            </a:prstGeom>
            <a:gradFill>
              <a:gsLst>
                <a:gs pos="0">
                  <a:srgbClr val="F08B54"/>
                </a:gs>
                <a:gs pos="50000">
                  <a:srgbClr val="F67A26"/>
                </a:gs>
                <a:gs pos="100000">
                  <a:srgbClr val="E36A18"/>
                </a:gs>
              </a:gsLst>
              <a:lin ang="5400000" scaled="0"/>
            </a:gradFill>
            <a:ln cap="flat" cmpd="sng" w="9525">
              <a:solidFill>
                <a:schemeClr val="accent2"/>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232" name="Google Shape;232;p21"/>
            <p:cNvSpPr/>
            <p:nvPr/>
          </p:nvSpPr>
          <p:spPr>
            <a:xfrm>
              <a:off x="0" y="2307"/>
              <a:ext cx="5744684" cy="15738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txBox="1"/>
            <p:nvPr/>
          </p:nvSpPr>
          <p:spPr>
            <a:xfrm>
              <a:off x="0" y="2307"/>
              <a:ext cx="5744684" cy="157388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Rockwell Automation and its partners, work to install fueling lanes and to connect and cloud enable new pumps.</a:t>
              </a:r>
              <a:endParaRPr/>
            </a:p>
          </p:txBody>
        </p:sp>
        <p:cxnSp>
          <p:nvCxnSpPr>
            <p:cNvPr id="234" name="Google Shape;234;p21"/>
            <p:cNvCxnSpPr/>
            <p:nvPr/>
          </p:nvCxnSpPr>
          <p:spPr>
            <a:xfrm>
              <a:off x="0" y="1576194"/>
              <a:ext cx="5744684" cy="0"/>
            </a:xfrm>
            <a:prstGeom prst="straightConnector1">
              <a:avLst/>
            </a:prstGeom>
            <a:gradFill>
              <a:gsLst>
                <a:gs pos="0">
                  <a:srgbClr val="AFAFAF"/>
                </a:gs>
                <a:gs pos="50000">
                  <a:schemeClr val="accent3"/>
                </a:gs>
                <a:gs pos="100000">
                  <a:srgbClr val="919191"/>
                </a:gs>
              </a:gsLst>
              <a:lin ang="5400000" scaled="0"/>
            </a:gradFill>
            <a:ln cap="flat" cmpd="sng" w="9525">
              <a:solidFill>
                <a:schemeClr val="accent3"/>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235" name="Google Shape;235;p21"/>
            <p:cNvSpPr/>
            <p:nvPr/>
          </p:nvSpPr>
          <p:spPr>
            <a:xfrm>
              <a:off x="0" y="1576194"/>
              <a:ext cx="5744684" cy="15738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txBox="1"/>
            <p:nvPr/>
          </p:nvSpPr>
          <p:spPr>
            <a:xfrm>
              <a:off x="0" y="1576194"/>
              <a:ext cx="5744684" cy="157388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Cloud gateway appliances at each station collect the data and securely send it to a cloud platform provided by Rockwell Automation.</a:t>
              </a:r>
              <a:endParaRPr/>
            </a:p>
          </p:txBody>
        </p:sp>
        <p:cxnSp>
          <p:nvCxnSpPr>
            <p:cNvPr id="237" name="Google Shape;237;p21"/>
            <p:cNvCxnSpPr/>
            <p:nvPr/>
          </p:nvCxnSpPr>
          <p:spPr>
            <a:xfrm>
              <a:off x="0" y="3150081"/>
              <a:ext cx="5744684" cy="0"/>
            </a:xfrm>
            <a:prstGeom prst="straightConnector1">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a:effectLst>
              <a:outerShdw blurRad="57150" rotWithShape="0" algn="ctr" dir="5400000" dist="19050">
                <a:srgbClr val="000000">
                  <a:alpha val="62745"/>
                </a:srgbClr>
              </a:outerShdw>
            </a:effectLst>
          </p:spPr>
        </p:cxnSp>
        <p:sp>
          <p:nvSpPr>
            <p:cNvPr id="238" name="Google Shape;238;p21"/>
            <p:cNvSpPr/>
            <p:nvPr/>
          </p:nvSpPr>
          <p:spPr>
            <a:xfrm>
              <a:off x="0" y="3150081"/>
              <a:ext cx="5744684" cy="15738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txBox="1"/>
            <p:nvPr/>
          </p:nvSpPr>
          <p:spPr>
            <a:xfrm>
              <a:off x="0" y="3150081"/>
              <a:ext cx="5744684" cy="157388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Collecting and storing real-time data from hundreds of sensors, variable frequency drives and Rockwell Automation’s control systems allows each of the stakeholders across their supply chain to perform their function more efficiently. Leaks can be detected in real time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3" name="Shape 243"/>
        <p:cNvGrpSpPr/>
        <p:nvPr/>
      </p:nvGrpSpPr>
      <p:grpSpPr>
        <a:xfrm>
          <a:off x="0" y="0"/>
          <a:ext cx="0" cy="0"/>
          <a:chOff x="0" y="0"/>
          <a:chExt cx="0" cy="0"/>
        </a:xfrm>
      </p:grpSpPr>
      <p:sp>
        <p:nvSpPr>
          <p:cNvPr id="244" name="Google Shape;244;p22"/>
          <p:cNvSpPr txBox="1"/>
          <p:nvPr>
            <p:ph type="title"/>
          </p:nvPr>
        </p:nvSpPr>
        <p:spPr>
          <a:xfrm>
            <a:off x="655320" y="365125"/>
            <a:ext cx="5120114" cy="16927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100"/>
              <a:buFont typeface="Calibri"/>
              <a:buNone/>
            </a:pPr>
            <a:r>
              <a:rPr lang="en-US" sz="4100">
                <a:solidFill>
                  <a:srgbClr val="000000"/>
                </a:solidFill>
              </a:rPr>
              <a:t>The robotic instrument called smart pig</a:t>
            </a:r>
            <a:endParaRPr>
              <a:solidFill>
                <a:srgbClr val="000000"/>
              </a:solidFill>
            </a:endParaRPr>
          </a:p>
        </p:txBody>
      </p:sp>
      <p:cxnSp>
        <p:nvCxnSpPr>
          <p:cNvPr id="245" name="Google Shape;245;p22"/>
          <p:cNvCxnSpPr/>
          <p:nvPr/>
        </p:nvCxnSpPr>
        <p:spPr>
          <a:xfrm>
            <a:off x="655320" y="2316480"/>
            <a:ext cx="4572000" cy="0"/>
          </a:xfrm>
          <a:prstGeom prst="straightConnector1">
            <a:avLst/>
          </a:prstGeom>
          <a:noFill/>
          <a:ln cap="sq" cmpd="sng" w="19050">
            <a:solidFill>
              <a:schemeClr val="dk1"/>
            </a:solidFill>
            <a:prstDash val="solid"/>
            <a:miter lim="800000"/>
            <a:headEnd len="sm" w="sm" type="none"/>
            <a:tailEnd len="sm" w="sm" type="none"/>
          </a:ln>
        </p:spPr>
      </p:cxnSp>
      <p:sp>
        <p:nvSpPr>
          <p:cNvPr id="246" name="Google Shape;246;p22"/>
          <p:cNvSpPr txBox="1"/>
          <p:nvPr>
            <p:ph idx="1" type="body"/>
          </p:nvPr>
        </p:nvSpPr>
        <p:spPr>
          <a:xfrm>
            <a:off x="655321" y="2575034"/>
            <a:ext cx="5120113" cy="346222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1500"/>
              <a:buChar char="●"/>
            </a:pPr>
            <a:r>
              <a:rPr lang="en-US" sz="1500">
                <a:solidFill>
                  <a:srgbClr val="000000"/>
                </a:solidFill>
              </a:rPr>
              <a:t>The pipelines are mostly coated steel pipe buried underground. Oil pipelines typically transport liquid at pressures between 600 and 1000 psi, while natural gas pipelines go up to 1500 psi (per square inch). </a:t>
            </a:r>
            <a:endParaRPr>
              <a:solidFill>
                <a:srgbClr val="000000"/>
              </a:solidFill>
            </a:endParaRPr>
          </a:p>
          <a:p>
            <a:pPr indent="-228600" lvl="0" marL="228600" rtl="0" algn="l">
              <a:lnSpc>
                <a:spcPct val="90000"/>
              </a:lnSpc>
              <a:spcBef>
                <a:spcPts val="1000"/>
              </a:spcBef>
              <a:spcAft>
                <a:spcPts val="0"/>
              </a:spcAft>
              <a:buClr>
                <a:srgbClr val="000000"/>
              </a:buClr>
              <a:buSzPts val="1500"/>
              <a:buChar char="●"/>
            </a:pPr>
            <a:r>
              <a:rPr lang="en-US" sz="1500">
                <a:solidFill>
                  <a:srgbClr val="000000"/>
                </a:solidFill>
              </a:rPr>
              <a:t>These high pressures are why ruptures can be so serious, and why monitoring and detecting flaws in advance is so important, particularly given the age of some of these pipes. </a:t>
            </a:r>
            <a:endParaRPr>
              <a:solidFill>
                <a:srgbClr val="000000"/>
              </a:solidFill>
            </a:endParaRPr>
          </a:p>
          <a:p>
            <a:pPr indent="-228600" lvl="0" marL="228600" rtl="0" algn="l">
              <a:lnSpc>
                <a:spcPct val="90000"/>
              </a:lnSpc>
              <a:spcBef>
                <a:spcPts val="1000"/>
              </a:spcBef>
              <a:spcAft>
                <a:spcPts val="0"/>
              </a:spcAft>
              <a:buClr>
                <a:srgbClr val="000000"/>
              </a:buClr>
              <a:buSzPts val="1500"/>
              <a:buChar char="●"/>
            </a:pPr>
            <a:r>
              <a:rPr lang="en-US" sz="1500">
                <a:solidFill>
                  <a:srgbClr val="000000"/>
                </a:solidFill>
              </a:rPr>
              <a:t>It is only when there is a leak in pipelines the public tend to be conscious, leading to a toxic spill, or even an explosion that costs lives. </a:t>
            </a:r>
            <a:endParaRPr>
              <a:solidFill>
                <a:srgbClr val="000000"/>
              </a:solidFill>
            </a:endParaRPr>
          </a:p>
          <a:p>
            <a:pPr indent="-228600" lvl="0" marL="228600" rtl="0" algn="l">
              <a:lnSpc>
                <a:spcPct val="90000"/>
              </a:lnSpc>
              <a:spcBef>
                <a:spcPts val="1000"/>
              </a:spcBef>
              <a:spcAft>
                <a:spcPts val="2100"/>
              </a:spcAft>
              <a:buClr>
                <a:srgbClr val="000000"/>
              </a:buClr>
              <a:buSzPts val="1500"/>
              <a:buChar char="●"/>
            </a:pPr>
            <a:r>
              <a:rPr lang="en-US" sz="1500">
                <a:solidFill>
                  <a:srgbClr val="000000"/>
                </a:solidFill>
              </a:rPr>
              <a:t>Alex Jablokow(2015, p) mentions that the industry has started the incorporation of sensing technologies to monitor the pressure, flow compressor condition, density, temperature and other variables</a:t>
            </a:r>
            <a:endParaRPr>
              <a:solidFill>
                <a:srgbClr val="000000"/>
              </a:solidFill>
            </a:endParaRPr>
          </a:p>
        </p:txBody>
      </p:sp>
      <p:pic>
        <p:nvPicPr>
          <p:cNvPr descr="A close up of an engine&#10;&#10;Description generated with high confidence" id="247" name="Google Shape;247;p22"/>
          <p:cNvPicPr preferRelativeResize="0"/>
          <p:nvPr/>
        </p:nvPicPr>
        <p:blipFill rotWithShape="1">
          <a:blip r:embed="rId3">
            <a:alphaModFix/>
          </a:blip>
          <a:srcRect b="0" l="358" r="30600" t="0"/>
          <a:stretch/>
        </p:blipFill>
        <p:spPr>
          <a:xfrm>
            <a:off x="5878849" y="10"/>
            <a:ext cx="6313150" cy="685798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