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88F75-E3D4-4160-B0A9-EA92AB168BB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0113F97-46B0-49CD-8293-2B2AFAF80FD5}">
      <dgm:prSet/>
      <dgm:spPr/>
      <dgm:t>
        <a:bodyPr/>
        <a:lstStyle/>
        <a:p>
          <a:r>
            <a:rPr lang="en-US"/>
            <a:t>Robotics</a:t>
          </a:r>
        </a:p>
      </dgm:t>
    </dgm:pt>
    <dgm:pt modelId="{42F3DC66-2E5C-43B6-A009-AC6B5DD60935}" type="parTrans" cxnId="{37D25F25-13D3-4A87-9F4E-2F735159044F}">
      <dgm:prSet/>
      <dgm:spPr/>
      <dgm:t>
        <a:bodyPr/>
        <a:lstStyle/>
        <a:p>
          <a:endParaRPr lang="en-US"/>
        </a:p>
      </dgm:t>
    </dgm:pt>
    <dgm:pt modelId="{03480D5D-E44C-477F-9F16-C1B121200525}" type="sibTrans" cxnId="{37D25F25-13D3-4A87-9F4E-2F735159044F}">
      <dgm:prSet/>
      <dgm:spPr/>
      <dgm:t>
        <a:bodyPr/>
        <a:lstStyle/>
        <a:p>
          <a:endParaRPr lang="en-US"/>
        </a:p>
      </dgm:t>
    </dgm:pt>
    <dgm:pt modelId="{E8D0FAA8-D27C-4FC9-941F-5B6323CD475C}">
      <dgm:prSet/>
      <dgm:spPr/>
      <dgm:t>
        <a:bodyPr/>
        <a:lstStyle/>
        <a:p>
          <a:r>
            <a:rPr lang="en-US"/>
            <a:t>Artificial Intelligence</a:t>
          </a:r>
        </a:p>
      </dgm:t>
    </dgm:pt>
    <dgm:pt modelId="{4F48C989-B5CB-4B9C-8821-7AC8A2E97E6E}" type="parTrans" cxnId="{0B1C0F7C-79A2-4BA2-BE63-2EB08165C22B}">
      <dgm:prSet/>
      <dgm:spPr/>
      <dgm:t>
        <a:bodyPr/>
        <a:lstStyle/>
        <a:p>
          <a:endParaRPr lang="en-US"/>
        </a:p>
      </dgm:t>
    </dgm:pt>
    <dgm:pt modelId="{4FA9C724-6BC2-49D4-B4D4-2AE59E6304C9}" type="sibTrans" cxnId="{0B1C0F7C-79A2-4BA2-BE63-2EB08165C22B}">
      <dgm:prSet/>
      <dgm:spPr/>
      <dgm:t>
        <a:bodyPr/>
        <a:lstStyle/>
        <a:p>
          <a:endParaRPr lang="en-US"/>
        </a:p>
      </dgm:t>
    </dgm:pt>
    <dgm:pt modelId="{AE1E62A8-E3FB-4673-AE6B-47DE2225D3D1}">
      <dgm:prSet/>
      <dgm:spPr/>
      <dgm:t>
        <a:bodyPr/>
        <a:lstStyle/>
        <a:p>
          <a:r>
            <a:rPr lang="en-US"/>
            <a:t>Cloud computing</a:t>
          </a:r>
        </a:p>
      </dgm:t>
    </dgm:pt>
    <dgm:pt modelId="{31C5E79A-AFA1-4BF3-9219-5B0534244840}" type="parTrans" cxnId="{CBEE2DA6-BE33-4D52-BEDF-1B22EC2E0092}">
      <dgm:prSet/>
      <dgm:spPr/>
      <dgm:t>
        <a:bodyPr/>
        <a:lstStyle/>
        <a:p>
          <a:endParaRPr lang="en-US"/>
        </a:p>
      </dgm:t>
    </dgm:pt>
    <dgm:pt modelId="{EB4C5290-AB1A-4E21-8385-E5E3125210D1}" type="sibTrans" cxnId="{CBEE2DA6-BE33-4D52-BEDF-1B22EC2E0092}">
      <dgm:prSet/>
      <dgm:spPr/>
      <dgm:t>
        <a:bodyPr/>
        <a:lstStyle/>
        <a:p>
          <a:endParaRPr lang="en-US"/>
        </a:p>
      </dgm:t>
    </dgm:pt>
    <dgm:pt modelId="{9DF21EB5-B94B-4F22-90EC-27CB01B50590}" type="pres">
      <dgm:prSet presAssocID="{54488F75-E3D4-4160-B0A9-EA92AB168BBC}" presName="linear" presStyleCnt="0">
        <dgm:presLayoutVars>
          <dgm:animLvl val="lvl"/>
          <dgm:resizeHandles val="exact"/>
        </dgm:presLayoutVars>
      </dgm:prSet>
      <dgm:spPr/>
    </dgm:pt>
    <dgm:pt modelId="{750EC6D0-7C81-4179-A702-0E5F1BE21ADB}" type="pres">
      <dgm:prSet presAssocID="{20113F97-46B0-49CD-8293-2B2AFAF80FD5}" presName="parentText" presStyleLbl="node1" presStyleIdx="0" presStyleCnt="3">
        <dgm:presLayoutVars>
          <dgm:chMax val="0"/>
          <dgm:bulletEnabled val="1"/>
        </dgm:presLayoutVars>
      </dgm:prSet>
      <dgm:spPr/>
    </dgm:pt>
    <dgm:pt modelId="{868A7271-4690-4AE9-9310-D69E8E2565E5}" type="pres">
      <dgm:prSet presAssocID="{03480D5D-E44C-477F-9F16-C1B121200525}" presName="spacer" presStyleCnt="0"/>
      <dgm:spPr/>
    </dgm:pt>
    <dgm:pt modelId="{2AD759C1-9066-424F-9164-9D0C00E8672D}" type="pres">
      <dgm:prSet presAssocID="{E8D0FAA8-D27C-4FC9-941F-5B6323CD475C}" presName="parentText" presStyleLbl="node1" presStyleIdx="1" presStyleCnt="3">
        <dgm:presLayoutVars>
          <dgm:chMax val="0"/>
          <dgm:bulletEnabled val="1"/>
        </dgm:presLayoutVars>
      </dgm:prSet>
      <dgm:spPr/>
    </dgm:pt>
    <dgm:pt modelId="{6DB3ED7B-F527-4287-827B-DC159102D9F3}" type="pres">
      <dgm:prSet presAssocID="{4FA9C724-6BC2-49D4-B4D4-2AE59E6304C9}" presName="spacer" presStyleCnt="0"/>
      <dgm:spPr/>
    </dgm:pt>
    <dgm:pt modelId="{B827C8C1-18CD-4FD7-8566-108CA1278C6D}" type="pres">
      <dgm:prSet presAssocID="{AE1E62A8-E3FB-4673-AE6B-47DE2225D3D1}" presName="parentText" presStyleLbl="node1" presStyleIdx="2" presStyleCnt="3">
        <dgm:presLayoutVars>
          <dgm:chMax val="0"/>
          <dgm:bulletEnabled val="1"/>
        </dgm:presLayoutVars>
      </dgm:prSet>
      <dgm:spPr/>
    </dgm:pt>
  </dgm:ptLst>
  <dgm:cxnLst>
    <dgm:cxn modelId="{37D25F25-13D3-4A87-9F4E-2F735159044F}" srcId="{54488F75-E3D4-4160-B0A9-EA92AB168BBC}" destId="{20113F97-46B0-49CD-8293-2B2AFAF80FD5}" srcOrd="0" destOrd="0" parTransId="{42F3DC66-2E5C-43B6-A009-AC6B5DD60935}" sibTransId="{03480D5D-E44C-477F-9F16-C1B121200525}"/>
    <dgm:cxn modelId="{9F0CA52B-3B66-4F57-9923-D63589FAAF42}" type="presOf" srcId="{E8D0FAA8-D27C-4FC9-941F-5B6323CD475C}" destId="{2AD759C1-9066-424F-9164-9D0C00E8672D}" srcOrd="0" destOrd="0" presId="urn:microsoft.com/office/officeart/2005/8/layout/vList2"/>
    <dgm:cxn modelId="{51D5014A-8F3C-4C20-850A-30C5C38791B2}" type="presOf" srcId="{54488F75-E3D4-4160-B0A9-EA92AB168BBC}" destId="{9DF21EB5-B94B-4F22-90EC-27CB01B50590}" srcOrd="0" destOrd="0" presId="urn:microsoft.com/office/officeart/2005/8/layout/vList2"/>
    <dgm:cxn modelId="{A2BD8C6E-8C59-4890-B517-F52BF6B6BE7E}" type="presOf" srcId="{AE1E62A8-E3FB-4673-AE6B-47DE2225D3D1}" destId="{B827C8C1-18CD-4FD7-8566-108CA1278C6D}" srcOrd="0" destOrd="0" presId="urn:microsoft.com/office/officeart/2005/8/layout/vList2"/>
    <dgm:cxn modelId="{0B1C0F7C-79A2-4BA2-BE63-2EB08165C22B}" srcId="{54488F75-E3D4-4160-B0A9-EA92AB168BBC}" destId="{E8D0FAA8-D27C-4FC9-941F-5B6323CD475C}" srcOrd="1" destOrd="0" parTransId="{4F48C989-B5CB-4B9C-8821-7AC8A2E97E6E}" sibTransId="{4FA9C724-6BC2-49D4-B4D4-2AE59E6304C9}"/>
    <dgm:cxn modelId="{CBEE2DA6-BE33-4D52-BEDF-1B22EC2E0092}" srcId="{54488F75-E3D4-4160-B0A9-EA92AB168BBC}" destId="{AE1E62A8-E3FB-4673-AE6B-47DE2225D3D1}" srcOrd="2" destOrd="0" parTransId="{31C5E79A-AFA1-4BF3-9219-5B0534244840}" sibTransId="{EB4C5290-AB1A-4E21-8385-E5E3125210D1}"/>
    <dgm:cxn modelId="{08F938F7-0D15-483F-8278-D968A56F4D72}" type="presOf" srcId="{20113F97-46B0-49CD-8293-2B2AFAF80FD5}" destId="{750EC6D0-7C81-4179-A702-0E5F1BE21ADB}" srcOrd="0" destOrd="0" presId="urn:microsoft.com/office/officeart/2005/8/layout/vList2"/>
    <dgm:cxn modelId="{6D5474F3-23D7-4300-B746-7CCE43C9734E}" type="presParOf" srcId="{9DF21EB5-B94B-4F22-90EC-27CB01B50590}" destId="{750EC6D0-7C81-4179-A702-0E5F1BE21ADB}" srcOrd="0" destOrd="0" presId="urn:microsoft.com/office/officeart/2005/8/layout/vList2"/>
    <dgm:cxn modelId="{FE17F1ED-ABCC-45EB-99B0-8DB45A27532B}" type="presParOf" srcId="{9DF21EB5-B94B-4F22-90EC-27CB01B50590}" destId="{868A7271-4690-4AE9-9310-D69E8E2565E5}" srcOrd="1" destOrd="0" presId="urn:microsoft.com/office/officeart/2005/8/layout/vList2"/>
    <dgm:cxn modelId="{8EBDA08D-32D8-4622-AF8A-B7FAE7A3F58D}" type="presParOf" srcId="{9DF21EB5-B94B-4F22-90EC-27CB01B50590}" destId="{2AD759C1-9066-424F-9164-9D0C00E8672D}" srcOrd="2" destOrd="0" presId="urn:microsoft.com/office/officeart/2005/8/layout/vList2"/>
    <dgm:cxn modelId="{147064D5-8DDD-4EFE-91F0-5A4284E078EC}" type="presParOf" srcId="{9DF21EB5-B94B-4F22-90EC-27CB01B50590}" destId="{6DB3ED7B-F527-4287-827B-DC159102D9F3}" srcOrd="3" destOrd="0" presId="urn:microsoft.com/office/officeart/2005/8/layout/vList2"/>
    <dgm:cxn modelId="{4B615D89-1DA3-4757-B7D7-18ECBAE927C9}" type="presParOf" srcId="{9DF21EB5-B94B-4F22-90EC-27CB01B50590}" destId="{B827C8C1-18CD-4FD7-8566-108CA1278C6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E9BE59-23B0-46BA-A2D1-D904DFB27DC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2402FD1-8B66-433C-B7D3-CBF7B951F2DD}">
      <dgm:prSet/>
      <dgm:spPr/>
      <dgm:t>
        <a:bodyPr/>
        <a:lstStyle/>
        <a:p>
          <a:r>
            <a:rPr lang="en-US"/>
            <a:t>IoT involves extending internet connectivity beyond standard devices, such as desktops, laptops..to any range of traditionally dumb or non-internet-enabled physical devices and everyday objects.</a:t>
          </a:r>
        </a:p>
      </dgm:t>
    </dgm:pt>
    <dgm:pt modelId="{8CFCF1FD-4CE7-4CD0-85AB-D7279A5B6520}" type="parTrans" cxnId="{2CC5FA49-D314-4E68-967F-FB956D7733F1}">
      <dgm:prSet/>
      <dgm:spPr/>
      <dgm:t>
        <a:bodyPr/>
        <a:lstStyle/>
        <a:p>
          <a:endParaRPr lang="en-US"/>
        </a:p>
      </dgm:t>
    </dgm:pt>
    <dgm:pt modelId="{A8C3E283-C29B-44B8-B409-3E03F6D2D0FC}" type="sibTrans" cxnId="{2CC5FA49-D314-4E68-967F-FB956D7733F1}">
      <dgm:prSet/>
      <dgm:spPr/>
      <dgm:t>
        <a:bodyPr/>
        <a:lstStyle/>
        <a:p>
          <a:endParaRPr lang="en-US"/>
        </a:p>
      </dgm:t>
    </dgm:pt>
    <dgm:pt modelId="{32419CB3-277A-40B8-A5D3-D7510C078895}">
      <dgm:prSet/>
      <dgm:spPr/>
      <dgm:t>
        <a:bodyPr/>
        <a:lstStyle/>
        <a:p>
          <a:r>
            <a:rPr lang="en-US" dirty="0"/>
            <a:t>Khaleel and Pilar (2018, p. 25) mention that authors recommend a model for a smart university, which is consisted of utilizing sensor devices in the five main categories namely Environment sensors used to detect noise, temperature and lightening, Security sensors for motion detection, opening/closing doors or windows and fingerprints, Safety sensors to detect smoke, fire, and water, Utilitarian sensors for electrical voltages and NFC tags and Information sensors for RFID cards, QR tags, and barcodes</a:t>
          </a:r>
        </a:p>
      </dgm:t>
    </dgm:pt>
    <dgm:pt modelId="{041356D5-8102-4E98-9D63-1616A883FF7C}" type="parTrans" cxnId="{EADAB198-CBCE-49FF-9DC4-6FAA3B62C4D1}">
      <dgm:prSet/>
      <dgm:spPr/>
      <dgm:t>
        <a:bodyPr/>
        <a:lstStyle/>
        <a:p>
          <a:endParaRPr lang="en-US"/>
        </a:p>
      </dgm:t>
    </dgm:pt>
    <dgm:pt modelId="{4741BF9C-8139-43E8-82F3-03DE84A36352}" type="sibTrans" cxnId="{EADAB198-CBCE-49FF-9DC4-6FAA3B62C4D1}">
      <dgm:prSet/>
      <dgm:spPr/>
      <dgm:t>
        <a:bodyPr/>
        <a:lstStyle/>
        <a:p>
          <a:endParaRPr lang="en-US"/>
        </a:p>
      </dgm:t>
    </dgm:pt>
    <dgm:pt modelId="{6AFD648A-CFCB-4E0F-905D-18F3FC89A5E8}" type="pres">
      <dgm:prSet presAssocID="{6DE9BE59-23B0-46BA-A2D1-D904DFB27DCF}" presName="linear" presStyleCnt="0">
        <dgm:presLayoutVars>
          <dgm:animLvl val="lvl"/>
          <dgm:resizeHandles val="exact"/>
        </dgm:presLayoutVars>
      </dgm:prSet>
      <dgm:spPr/>
    </dgm:pt>
    <dgm:pt modelId="{BA325E8A-9E6A-4CFD-95E8-382FB35862B4}" type="pres">
      <dgm:prSet presAssocID="{12402FD1-8B66-433C-B7D3-CBF7B951F2DD}" presName="parentText" presStyleLbl="node1" presStyleIdx="0" presStyleCnt="2">
        <dgm:presLayoutVars>
          <dgm:chMax val="0"/>
          <dgm:bulletEnabled val="1"/>
        </dgm:presLayoutVars>
      </dgm:prSet>
      <dgm:spPr/>
    </dgm:pt>
    <dgm:pt modelId="{947632CD-3305-458F-BFC1-CCD82B910C99}" type="pres">
      <dgm:prSet presAssocID="{A8C3E283-C29B-44B8-B409-3E03F6D2D0FC}" presName="spacer" presStyleCnt="0"/>
      <dgm:spPr/>
    </dgm:pt>
    <dgm:pt modelId="{EF862FE7-AD41-4A7E-9B07-7AFF4B179B4D}" type="pres">
      <dgm:prSet presAssocID="{32419CB3-277A-40B8-A5D3-D7510C078895}" presName="parentText" presStyleLbl="node1" presStyleIdx="1" presStyleCnt="2">
        <dgm:presLayoutVars>
          <dgm:chMax val="0"/>
          <dgm:bulletEnabled val="1"/>
        </dgm:presLayoutVars>
      </dgm:prSet>
      <dgm:spPr/>
    </dgm:pt>
  </dgm:ptLst>
  <dgm:cxnLst>
    <dgm:cxn modelId="{33B2AB22-5C7B-44F1-9EEA-3F7AE0E0DA53}" type="presOf" srcId="{6DE9BE59-23B0-46BA-A2D1-D904DFB27DCF}" destId="{6AFD648A-CFCB-4E0F-905D-18F3FC89A5E8}" srcOrd="0" destOrd="0" presId="urn:microsoft.com/office/officeart/2005/8/layout/vList2"/>
    <dgm:cxn modelId="{2CC5FA49-D314-4E68-967F-FB956D7733F1}" srcId="{6DE9BE59-23B0-46BA-A2D1-D904DFB27DCF}" destId="{12402FD1-8B66-433C-B7D3-CBF7B951F2DD}" srcOrd="0" destOrd="0" parTransId="{8CFCF1FD-4CE7-4CD0-85AB-D7279A5B6520}" sibTransId="{A8C3E283-C29B-44B8-B409-3E03F6D2D0FC}"/>
    <dgm:cxn modelId="{C231D44C-8B5B-4EA8-8DE6-99CC321F1ACF}" type="presOf" srcId="{32419CB3-277A-40B8-A5D3-D7510C078895}" destId="{EF862FE7-AD41-4A7E-9B07-7AFF4B179B4D}" srcOrd="0" destOrd="0" presId="urn:microsoft.com/office/officeart/2005/8/layout/vList2"/>
    <dgm:cxn modelId="{D42D3F5A-52D1-49C3-915C-2797EF946497}" type="presOf" srcId="{12402FD1-8B66-433C-B7D3-CBF7B951F2DD}" destId="{BA325E8A-9E6A-4CFD-95E8-382FB35862B4}" srcOrd="0" destOrd="0" presId="urn:microsoft.com/office/officeart/2005/8/layout/vList2"/>
    <dgm:cxn modelId="{EADAB198-CBCE-49FF-9DC4-6FAA3B62C4D1}" srcId="{6DE9BE59-23B0-46BA-A2D1-D904DFB27DCF}" destId="{32419CB3-277A-40B8-A5D3-D7510C078895}" srcOrd="1" destOrd="0" parTransId="{041356D5-8102-4E98-9D63-1616A883FF7C}" sibTransId="{4741BF9C-8139-43E8-82F3-03DE84A36352}"/>
    <dgm:cxn modelId="{A20DC3B6-E8F7-4FB0-84BD-57D35E097CA0}" type="presParOf" srcId="{6AFD648A-CFCB-4E0F-905D-18F3FC89A5E8}" destId="{BA325E8A-9E6A-4CFD-95E8-382FB35862B4}" srcOrd="0" destOrd="0" presId="urn:microsoft.com/office/officeart/2005/8/layout/vList2"/>
    <dgm:cxn modelId="{71A9D536-4CED-4783-9A65-576708C98079}" type="presParOf" srcId="{6AFD648A-CFCB-4E0F-905D-18F3FC89A5E8}" destId="{947632CD-3305-458F-BFC1-CCD82B910C99}" srcOrd="1" destOrd="0" presId="urn:microsoft.com/office/officeart/2005/8/layout/vList2"/>
    <dgm:cxn modelId="{D36603E9-16EF-47D8-A066-A217F4412D57}" type="presParOf" srcId="{6AFD648A-CFCB-4E0F-905D-18F3FC89A5E8}" destId="{EF862FE7-AD41-4A7E-9B07-7AFF4B179B4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9F7008-076A-4069-9D90-49E89D720A7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D3A1177-BFD5-44B1-91B3-ED169C402331}">
      <dgm:prSet/>
      <dgm:spPr/>
      <dgm:t>
        <a:bodyPr/>
        <a:lstStyle/>
        <a:p>
          <a:r>
            <a:rPr lang="en-US"/>
            <a:t>One crude oil is out, it is moved to refineries and to the pump. </a:t>
          </a:r>
        </a:p>
      </dgm:t>
    </dgm:pt>
    <dgm:pt modelId="{07E1CC7D-E80D-414B-98AD-320C92B614A8}" type="parTrans" cxnId="{3E6A3802-3C30-4F27-913F-B65B55074F5F}">
      <dgm:prSet/>
      <dgm:spPr/>
      <dgm:t>
        <a:bodyPr/>
        <a:lstStyle/>
        <a:p>
          <a:endParaRPr lang="en-US"/>
        </a:p>
      </dgm:t>
    </dgm:pt>
    <dgm:pt modelId="{F9D810CE-7229-4567-AD77-A1F20A695BCC}" type="sibTrans" cxnId="{3E6A3802-3C30-4F27-913F-B65B55074F5F}">
      <dgm:prSet/>
      <dgm:spPr/>
      <dgm:t>
        <a:bodyPr/>
        <a:lstStyle/>
        <a:p>
          <a:endParaRPr lang="en-US"/>
        </a:p>
      </dgm:t>
    </dgm:pt>
    <dgm:pt modelId="{760BECB2-2A42-4509-A95C-58FD51D79F32}">
      <dgm:prSet/>
      <dgm:spPr/>
      <dgm:t>
        <a:bodyPr/>
        <a:lstStyle/>
        <a:p>
          <a:r>
            <a:rPr lang="en-US"/>
            <a:t>This is a vast network of ships, barges, pipelines, trains and trucks crisscrossing the globe.</a:t>
          </a:r>
        </a:p>
      </dgm:t>
    </dgm:pt>
    <dgm:pt modelId="{53E2093A-6134-49D8-82AA-DCA2B726F129}" type="parTrans" cxnId="{C0AC4ED0-8D01-4474-B5D7-0A7C6E4FEF7E}">
      <dgm:prSet/>
      <dgm:spPr/>
      <dgm:t>
        <a:bodyPr/>
        <a:lstStyle/>
        <a:p>
          <a:endParaRPr lang="en-US"/>
        </a:p>
      </dgm:t>
    </dgm:pt>
    <dgm:pt modelId="{594FF6D3-C9DC-45C2-AD45-3EE4112C0767}" type="sibTrans" cxnId="{C0AC4ED0-8D01-4474-B5D7-0A7C6E4FEF7E}">
      <dgm:prSet/>
      <dgm:spPr/>
      <dgm:t>
        <a:bodyPr/>
        <a:lstStyle/>
        <a:p>
          <a:endParaRPr lang="en-US"/>
        </a:p>
      </dgm:t>
    </dgm:pt>
    <dgm:pt modelId="{BED01979-630C-4BC9-8ADF-BB5EE66388E5}">
      <dgm:prSet/>
      <dgm:spPr/>
      <dgm:t>
        <a:bodyPr/>
        <a:lstStyle/>
        <a:p>
          <a:r>
            <a:rPr lang="en-US"/>
            <a:t>At nearly every intersecting point in this network, there is a piece of equipment familiar to those in the industry that most people would never think about: The so-called “skids” that measure the amount of product transferred from one container to another as it changes hands.</a:t>
          </a:r>
        </a:p>
      </dgm:t>
    </dgm:pt>
    <dgm:pt modelId="{5B0A0FA3-6FD2-4197-8A9A-2AC72C23C55D}" type="parTrans" cxnId="{D27A3D15-517D-4511-8D0A-FA11D0FA621C}">
      <dgm:prSet/>
      <dgm:spPr/>
      <dgm:t>
        <a:bodyPr/>
        <a:lstStyle/>
        <a:p>
          <a:endParaRPr lang="en-US"/>
        </a:p>
      </dgm:t>
    </dgm:pt>
    <dgm:pt modelId="{7DB6D805-8B0B-4F8E-8374-EA7E88564DA4}" type="sibTrans" cxnId="{D27A3D15-517D-4511-8D0A-FA11D0FA621C}">
      <dgm:prSet/>
      <dgm:spPr/>
      <dgm:t>
        <a:bodyPr/>
        <a:lstStyle/>
        <a:p>
          <a:endParaRPr lang="en-US"/>
        </a:p>
      </dgm:t>
    </dgm:pt>
    <dgm:pt modelId="{736D2FF4-2C8F-4BA1-AE65-C715EE177451}">
      <dgm:prSet/>
      <dgm:spPr/>
      <dgm:t>
        <a:bodyPr/>
        <a:lstStyle/>
        <a:p>
          <a:r>
            <a:rPr lang="en-US"/>
            <a:t>Known as Lease Automatic Custody Transfer (LACT) units, these skids have historically been just one of thousands of assets scattered around the world and often located in the middle of nowhere. Doing their jobs in isolation with no connectivity, skids have traditionally relied on paper-based processes and periodic site visits for routine maintenance, leaving them vulnerable to inaccuracies and failures </a:t>
          </a:r>
        </a:p>
      </dgm:t>
    </dgm:pt>
    <dgm:pt modelId="{9979F013-FF89-4F9D-933C-2F658039F346}" type="parTrans" cxnId="{A77C45EB-06AB-4A9C-9D8F-125C4F04D44C}">
      <dgm:prSet/>
      <dgm:spPr/>
      <dgm:t>
        <a:bodyPr/>
        <a:lstStyle/>
        <a:p>
          <a:endParaRPr lang="en-US"/>
        </a:p>
      </dgm:t>
    </dgm:pt>
    <dgm:pt modelId="{4210229B-3B0A-4B6F-8F42-360B1A4086D1}" type="sibTrans" cxnId="{A77C45EB-06AB-4A9C-9D8F-125C4F04D44C}">
      <dgm:prSet/>
      <dgm:spPr/>
      <dgm:t>
        <a:bodyPr/>
        <a:lstStyle/>
        <a:p>
          <a:endParaRPr lang="en-US"/>
        </a:p>
      </dgm:t>
    </dgm:pt>
    <dgm:pt modelId="{528AA5E1-8084-4CB8-8760-E2619A428E8F}">
      <dgm:prSet/>
      <dgm:spPr/>
      <dgm:t>
        <a:bodyPr/>
        <a:lstStyle/>
        <a:p>
          <a:r>
            <a:rPr lang="en-US"/>
            <a:t>— until a company called </a:t>
          </a:r>
          <a:r>
            <a:rPr lang="en-US" u="none">
              <a:solidFill>
                <a:schemeClr val="bg1"/>
              </a:solidFill>
            </a:rPr>
            <a:t>Trigg Technologies</a:t>
          </a:r>
          <a:r>
            <a:rPr lang="en-US" u="none">
              <a:solidFill>
                <a:schemeClr val="tx1"/>
              </a:solidFill>
            </a:rPr>
            <a:t> </a:t>
          </a:r>
          <a:r>
            <a:rPr lang="en-US"/>
            <a:t>changed that with the help of Rockwell Automation and Microsoft.</a:t>
          </a:r>
          <a:endParaRPr lang="en-US" dirty="0"/>
        </a:p>
      </dgm:t>
    </dgm:pt>
    <dgm:pt modelId="{2FF4EB32-6561-45D5-BF89-A67584BD05CC}" type="parTrans" cxnId="{31D2CF94-71AF-4908-95A5-9A83F2773C85}">
      <dgm:prSet/>
      <dgm:spPr/>
      <dgm:t>
        <a:bodyPr/>
        <a:lstStyle/>
        <a:p>
          <a:endParaRPr lang="en-US"/>
        </a:p>
      </dgm:t>
    </dgm:pt>
    <dgm:pt modelId="{BD1737AA-D7CB-4DDD-A594-2F026F5B2A3A}" type="sibTrans" cxnId="{31D2CF94-71AF-4908-95A5-9A83F2773C85}">
      <dgm:prSet/>
      <dgm:spPr/>
      <dgm:t>
        <a:bodyPr/>
        <a:lstStyle/>
        <a:p>
          <a:endParaRPr lang="en-US"/>
        </a:p>
      </dgm:t>
    </dgm:pt>
    <dgm:pt modelId="{4DECE69D-8B07-4A81-92C4-99B48C00E869}">
      <dgm:prSet/>
      <dgm:spPr/>
      <dgm:t>
        <a:bodyPr/>
        <a:lstStyle/>
        <a:p>
          <a:r>
            <a:rPr lang="en-US"/>
            <a:t>By modernizing LACT units with sensors and moving that information to the cloud with Azure, Trigg Technologies has enabled its skids for remote service and maintenance, including the ability to monitor the product being transferred to ensure it is correct, and coordinate immediate electronic invoicing.</a:t>
          </a:r>
        </a:p>
      </dgm:t>
    </dgm:pt>
    <dgm:pt modelId="{356EFA27-FE54-4D03-8ADC-F2B0BB0B1BAA}" type="parTrans" cxnId="{AB90D48A-F586-48FC-A1E1-2F57D317B80A}">
      <dgm:prSet/>
      <dgm:spPr/>
      <dgm:t>
        <a:bodyPr/>
        <a:lstStyle/>
        <a:p>
          <a:endParaRPr lang="en-US"/>
        </a:p>
      </dgm:t>
    </dgm:pt>
    <dgm:pt modelId="{45FB1BF1-56F5-44CE-B7F6-0739BD19F56B}" type="sibTrans" cxnId="{AB90D48A-F586-48FC-A1E1-2F57D317B80A}">
      <dgm:prSet/>
      <dgm:spPr/>
      <dgm:t>
        <a:bodyPr/>
        <a:lstStyle/>
        <a:p>
          <a:endParaRPr lang="en-US"/>
        </a:p>
      </dgm:t>
    </dgm:pt>
    <dgm:pt modelId="{CA8291D5-E19C-48EF-AE5A-1F9984955572}" type="pres">
      <dgm:prSet presAssocID="{3D9F7008-076A-4069-9D90-49E89D720A7C}" presName="linear" presStyleCnt="0">
        <dgm:presLayoutVars>
          <dgm:animLvl val="lvl"/>
          <dgm:resizeHandles val="exact"/>
        </dgm:presLayoutVars>
      </dgm:prSet>
      <dgm:spPr/>
    </dgm:pt>
    <dgm:pt modelId="{97FA5801-E3B2-4CEF-9D57-7DCA6B0DA135}" type="pres">
      <dgm:prSet presAssocID="{0D3A1177-BFD5-44B1-91B3-ED169C402331}" presName="parentText" presStyleLbl="node1" presStyleIdx="0" presStyleCnt="6">
        <dgm:presLayoutVars>
          <dgm:chMax val="0"/>
          <dgm:bulletEnabled val="1"/>
        </dgm:presLayoutVars>
      </dgm:prSet>
      <dgm:spPr/>
    </dgm:pt>
    <dgm:pt modelId="{1CD31F1C-920A-4991-B3DF-CDC1573FEFA6}" type="pres">
      <dgm:prSet presAssocID="{F9D810CE-7229-4567-AD77-A1F20A695BCC}" presName="spacer" presStyleCnt="0"/>
      <dgm:spPr/>
    </dgm:pt>
    <dgm:pt modelId="{DAD2C119-02A6-43B1-85B0-F86B5C3C7418}" type="pres">
      <dgm:prSet presAssocID="{760BECB2-2A42-4509-A95C-58FD51D79F32}" presName="parentText" presStyleLbl="node1" presStyleIdx="1" presStyleCnt="6">
        <dgm:presLayoutVars>
          <dgm:chMax val="0"/>
          <dgm:bulletEnabled val="1"/>
        </dgm:presLayoutVars>
      </dgm:prSet>
      <dgm:spPr/>
    </dgm:pt>
    <dgm:pt modelId="{ED6DA266-BAE4-4391-96F1-A1078DCDE4EE}" type="pres">
      <dgm:prSet presAssocID="{594FF6D3-C9DC-45C2-AD45-3EE4112C0767}" presName="spacer" presStyleCnt="0"/>
      <dgm:spPr/>
    </dgm:pt>
    <dgm:pt modelId="{2671A603-90A4-47A2-ACCA-B68545CD035D}" type="pres">
      <dgm:prSet presAssocID="{BED01979-630C-4BC9-8ADF-BB5EE66388E5}" presName="parentText" presStyleLbl="node1" presStyleIdx="2" presStyleCnt="6">
        <dgm:presLayoutVars>
          <dgm:chMax val="0"/>
          <dgm:bulletEnabled val="1"/>
        </dgm:presLayoutVars>
      </dgm:prSet>
      <dgm:spPr/>
    </dgm:pt>
    <dgm:pt modelId="{1DDF58EF-FD2F-4DB9-AF19-FE317EF84A0D}" type="pres">
      <dgm:prSet presAssocID="{7DB6D805-8B0B-4F8E-8374-EA7E88564DA4}" presName="spacer" presStyleCnt="0"/>
      <dgm:spPr/>
    </dgm:pt>
    <dgm:pt modelId="{77CA70A9-C3F2-4D57-A0D9-9CFD9B27A388}" type="pres">
      <dgm:prSet presAssocID="{736D2FF4-2C8F-4BA1-AE65-C715EE177451}" presName="parentText" presStyleLbl="node1" presStyleIdx="3" presStyleCnt="6">
        <dgm:presLayoutVars>
          <dgm:chMax val="0"/>
          <dgm:bulletEnabled val="1"/>
        </dgm:presLayoutVars>
      </dgm:prSet>
      <dgm:spPr/>
    </dgm:pt>
    <dgm:pt modelId="{47547F74-E42F-4D42-85A0-F941B5602CC9}" type="pres">
      <dgm:prSet presAssocID="{4210229B-3B0A-4B6F-8F42-360B1A4086D1}" presName="spacer" presStyleCnt="0"/>
      <dgm:spPr/>
    </dgm:pt>
    <dgm:pt modelId="{ADA7422C-99F4-436D-8C45-6C6B1EAF3394}" type="pres">
      <dgm:prSet presAssocID="{528AA5E1-8084-4CB8-8760-E2619A428E8F}" presName="parentText" presStyleLbl="node1" presStyleIdx="4" presStyleCnt="6">
        <dgm:presLayoutVars>
          <dgm:chMax val="0"/>
          <dgm:bulletEnabled val="1"/>
        </dgm:presLayoutVars>
      </dgm:prSet>
      <dgm:spPr/>
    </dgm:pt>
    <dgm:pt modelId="{EFCD655C-2146-4457-A5B6-09D8E794CC9F}" type="pres">
      <dgm:prSet presAssocID="{BD1737AA-D7CB-4DDD-A594-2F026F5B2A3A}" presName="spacer" presStyleCnt="0"/>
      <dgm:spPr/>
    </dgm:pt>
    <dgm:pt modelId="{E6D8611B-6DB2-463D-88CC-FDBFA926B6EA}" type="pres">
      <dgm:prSet presAssocID="{4DECE69D-8B07-4A81-92C4-99B48C00E869}" presName="parentText" presStyleLbl="node1" presStyleIdx="5" presStyleCnt="6">
        <dgm:presLayoutVars>
          <dgm:chMax val="0"/>
          <dgm:bulletEnabled val="1"/>
        </dgm:presLayoutVars>
      </dgm:prSet>
      <dgm:spPr/>
    </dgm:pt>
  </dgm:ptLst>
  <dgm:cxnLst>
    <dgm:cxn modelId="{3E6A3802-3C30-4F27-913F-B65B55074F5F}" srcId="{3D9F7008-076A-4069-9D90-49E89D720A7C}" destId="{0D3A1177-BFD5-44B1-91B3-ED169C402331}" srcOrd="0" destOrd="0" parTransId="{07E1CC7D-E80D-414B-98AD-320C92B614A8}" sibTransId="{F9D810CE-7229-4567-AD77-A1F20A695BCC}"/>
    <dgm:cxn modelId="{0DDF560A-8376-4360-80B6-8792A6ADBF5A}" type="presOf" srcId="{4DECE69D-8B07-4A81-92C4-99B48C00E869}" destId="{E6D8611B-6DB2-463D-88CC-FDBFA926B6EA}" srcOrd="0" destOrd="0" presId="urn:microsoft.com/office/officeart/2005/8/layout/vList2"/>
    <dgm:cxn modelId="{D27A3D15-517D-4511-8D0A-FA11D0FA621C}" srcId="{3D9F7008-076A-4069-9D90-49E89D720A7C}" destId="{BED01979-630C-4BC9-8ADF-BB5EE66388E5}" srcOrd="2" destOrd="0" parTransId="{5B0A0FA3-6FD2-4197-8A9A-2AC72C23C55D}" sibTransId="{7DB6D805-8B0B-4F8E-8374-EA7E88564DA4}"/>
    <dgm:cxn modelId="{3752783C-52EA-4D86-BC40-C03C4E030FE9}" type="presOf" srcId="{BED01979-630C-4BC9-8ADF-BB5EE66388E5}" destId="{2671A603-90A4-47A2-ACCA-B68545CD035D}" srcOrd="0" destOrd="0" presId="urn:microsoft.com/office/officeart/2005/8/layout/vList2"/>
    <dgm:cxn modelId="{84C07855-B1BF-472D-9C25-90B59B691A29}" type="presOf" srcId="{760BECB2-2A42-4509-A95C-58FD51D79F32}" destId="{DAD2C119-02A6-43B1-85B0-F86B5C3C7418}" srcOrd="0" destOrd="0" presId="urn:microsoft.com/office/officeart/2005/8/layout/vList2"/>
    <dgm:cxn modelId="{2EB3637F-DF29-47EA-AC44-9F209C05668F}" type="presOf" srcId="{736D2FF4-2C8F-4BA1-AE65-C715EE177451}" destId="{77CA70A9-C3F2-4D57-A0D9-9CFD9B27A388}" srcOrd="0" destOrd="0" presId="urn:microsoft.com/office/officeart/2005/8/layout/vList2"/>
    <dgm:cxn modelId="{48174780-5A8F-423E-8C0E-3E9FFCE5B0CF}" type="presOf" srcId="{0D3A1177-BFD5-44B1-91B3-ED169C402331}" destId="{97FA5801-E3B2-4CEF-9D57-7DCA6B0DA135}" srcOrd="0" destOrd="0" presId="urn:microsoft.com/office/officeart/2005/8/layout/vList2"/>
    <dgm:cxn modelId="{AB90D48A-F586-48FC-A1E1-2F57D317B80A}" srcId="{3D9F7008-076A-4069-9D90-49E89D720A7C}" destId="{4DECE69D-8B07-4A81-92C4-99B48C00E869}" srcOrd="5" destOrd="0" parTransId="{356EFA27-FE54-4D03-8ADC-F2B0BB0B1BAA}" sibTransId="{45FB1BF1-56F5-44CE-B7F6-0739BD19F56B}"/>
    <dgm:cxn modelId="{31D2CF94-71AF-4908-95A5-9A83F2773C85}" srcId="{3D9F7008-076A-4069-9D90-49E89D720A7C}" destId="{528AA5E1-8084-4CB8-8760-E2619A428E8F}" srcOrd="4" destOrd="0" parTransId="{2FF4EB32-6561-45D5-BF89-A67584BD05CC}" sibTransId="{BD1737AA-D7CB-4DDD-A594-2F026F5B2A3A}"/>
    <dgm:cxn modelId="{A64FB0AF-490E-4D8F-B42C-2FA01D388958}" type="presOf" srcId="{528AA5E1-8084-4CB8-8760-E2619A428E8F}" destId="{ADA7422C-99F4-436D-8C45-6C6B1EAF3394}" srcOrd="0" destOrd="0" presId="urn:microsoft.com/office/officeart/2005/8/layout/vList2"/>
    <dgm:cxn modelId="{2595B9C9-0C7F-4BFE-81C2-F7ED98C5E213}" type="presOf" srcId="{3D9F7008-076A-4069-9D90-49E89D720A7C}" destId="{CA8291D5-E19C-48EF-AE5A-1F9984955572}" srcOrd="0" destOrd="0" presId="urn:microsoft.com/office/officeart/2005/8/layout/vList2"/>
    <dgm:cxn modelId="{C0AC4ED0-8D01-4474-B5D7-0A7C6E4FEF7E}" srcId="{3D9F7008-076A-4069-9D90-49E89D720A7C}" destId="{760BECB2-2A42-4509-A95C-58FD51D79F32}" srcOrd="1" destOrd="0" parTransId="{53E2093A-6134-49D8-82AA-DCA2B726F129}" sibTransId="{594FF6D3-C9DC-45C2-AD45-3EE4112C0767}"/>
    <dgm:cxn modelId="{A77C45EB-06AB-4A9C-9D8F-125C4F04D44C}" srcId="{3D9F7008-076A-4069-9D90-49E89D720A7C}" destId="{736D2FF4-2C8F-4BA1-AE65-C715EE177451}" srcOrd="3" destOrd="0" parTransId="{9979F013-FF89-4F9D-933C-2F658039F346}" sibTransId="{4210229B-3B0A-4B6F-8F42-360B1A4086D1}"/>
    <dgm:cxn modelId="{16B8BD32-A674-46FC-9000-E4BD2443A0F7}" type="presParOf" srcId="{CA8291D5-E19C-48EF-AE5A-1F9984955572}" destId="{97FA5801-E3B2-4CEF-9D57-7DCA6B0DA135}" srcOrd="0" destOrd="0" presId="urn:microsoft.com/office/officeart/2005/8/layout/vList2"/>
    <dgm:cxn modelId="{E958C035-A1CA-450F-8EAF-DFC1F649DD32}" type="presParOf" srcId="{CA8291D5-E19C-48EF-AE5A-1F9984955572}" destId="{1CD31F1C-920A-4991-B3DF-CDC1573FEFA6}" srcOrd="1" destOrd="0" presId="urn:microsoft.com/office/officeart/2005/8/layout/vList2"/>
    <dgm:cxn modelId="{EF7DA868-0B76-41D7-93DB-1ECB3B01ECD7}" type="presParOf" srcId="{CA8291D5-E19C-48EF-AE5A-1F9984955572}" destId="{DAD2C119-02A6-43B1-85B0-F86B5C3C7418}" srcOrd="2" destOrd="0" presId="urn:microsoft.com/office/officeart/2005/8/layout/vList2"/>
    <dgm:cxn modelId="{ADA6CE91-2F05-4899-A0FA-92CDBC1BDE7D}" type="presParOf" srcId="{CA8291D5-E19C-48EF-AE5A-1F9984955572}" destId="{ED6DA266-BAE4-4391-96F1-A1078DCDE4EE}" srcOrd="3" destOrd="0" presId="urn:microsoft.com/office/officeart/2005/8/layout/vList2"/>
    <dgm:cxn modelId="{94FC8471-5F29-46E4-91A4-24A7232AD8BC}" type="presParOf" srcId="{CA8291D5-E19C-48EF-AE5A-1F9984955572}" destId="{2671A603-90A4-47A2-ACCA-B68545CD035D}" srcOrd="4" destOrd="0" presId="urn:microsoft.com/office/officeart/2005/8/layout/vList2"/>
    <dgm:cxn modelId="{8D148FC4-6908-4A2E-92C4-D15ADF59C5D4}" type="presParOf" srcId="{CA8291D5-E19C-48EF-AE5A-1F9984955572}" destId="{1DDF58EF-FD2F-4DB9-AF19-FE317EF84A0D}" srcOrd="5" destOrd="0" presId="urn:microsoft.com/office/officeart/2005/8/layout/vList2"/>
    <dgm:cxn modelId="{E482112C-504E-4CFF-836C-C235E7481185}" type="presParOf" srcId="{CA8291D5-E19C-48EF-AE5A-1F9984955572}" destId="{77CA70A9-C3F2-4D57-A0D9-9CFD9B27A388}" srcOrd="6" destOrd="0" presId="urn:microsoft.com/office/officeart/2005/8/layout/vList2"/>
    <dgm:cxn modelId="{E4EE2E8B-19D3-4912-B3AE-8048D730F781}" type="presParOf" srcId="{CA8291D5-E19C-48EF-AE5A-1F9984955572}" destId="{47547F74-E42F-4D42-85A0-F941B5602CC9}" srcOrd="7" destOrd="0" presId="urn:microsoft.com/office/officeart/2005/8/layout/vList2"/>
    <dgm:cxn modelId="{09557589-D610-4987-832E-F875D7FC72B5}" type="presParOf" srcId="{CA8291D5-E19C-48EF-AE5A-1F9984955572}" destId="{ADA7422C-99F4-436D-8C45-6C6B1EAF3394}" srcOrd="8" destOrd="0" presId="urn:microsoft.com/office/officeart/2005/8/layout/vList2"/>
    <dgm:cxn modelId="{7DCE4E58-8B8D-4C6D-86E9-477EC2E25431}" type="presParOf" srcId="{CA8291D5-E19C-48EF-AE5A-1F9984955572}" destId="{EFCD655C-2146-4457-A5B6-09D8E794CC9F}" srcOrd="9" destOrd="0" presId="urn:microsoft.com/office/officeart/2005/8/layout/vList2"/>
    <dgm:cxn modelId="{7758AE4E-F87B-452C-86EE-3F20D1C664B5}" type="presParOf" srcId="{CA8291D5-E19C-48EF-AE5A-1F9984955572}" destId="{E6D8611B-6DB2-463D-88CC-FDBFA926B6E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6DBB97-175C-4792-96D2-5A8165D68503}"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D2D6E611-6063-4EBD-9EFD-FE93A0EA4021}">
      <dgm:prSet/>
      <dgm:spPr/>
      <dgm:t>
        <a:bodyPr/>
        <a:lstStyle/>
        <a:p>
          <a:r>
            <a:rPr lang="en-US"/>
            <a:t>Rockwell Automation and its partners, work to install fueling lanes and to connect and cloud enable new pumps.</a:t>
          </a:r>
        </a:p>
      </dgm:t>
    </dgm:pt>
    <dgm:pt modelId="{55639F85-DCAA-485C-AE14-775FE2292E18}" type="parTrans" cxnId="{03C060FD-C3DD-4147-8488-00A2864B8A7E}">
      <dgm:prSet/>
      <dgm:spPr/>
      <dgm:t>
        <a:bodyPr/>
        <a:lstStyle/>
        <a:p>
          <a:endParaRPr lang="en-US"/>
        </a:p>
      </dgm:t>
    </dgm:pt>
    <dgm:pt modelId="{DD929B0D-0C21-4706-90ED-684F9D48B4A7}" type="sibTrans" cxnId="{03C060FD-C3DD-4147-8488-00A2864B8A7E}">
      <dgm:prSet/>
      <dgm:spPr/>
      <dgm:t>
        <a:bodyPr/>
        <a:lstStyle/>
        <a:p>
          <a:endParaRPr lang="en-US"/>
        </a:p>
      </dgm:t>
    </dgm:pt>
    <dgm:pt modelId="{89D4F4A7-5C8B-4A53-BEC2-ADD4C61AB29F}">
      <dgm:prSet/>
      <dgm:spPr/>
      <dgm:t>
        <a:bodyPr/>
        <a:lstStyle/>
        <a:p>
          <a:r>
            <a:rPr lang="en-US" dirty="0"/>
            <a:t>Cloud gateway appliances at each station collect the data and securely send it to a cloud platform provided by Rockwell Automation.</a:t>
          </a:r>
        </a:p>
      </dgm:t>
    </dgm:pt>
    <dgm:pt modelId="{264CA8DB-C84B-4263-86B3-5CDFD404FF63}" type="parTrans" cxnId="{3E7E6C8C-6157-4533-A6A4-D9D06492354E}">
      <dgm:prSet/>
      <dgm:spPr/>
      <dgm:t>
        <a:bodyPr/>
        <a:lstStyle/>
        <a:p>
          <a:endParaRPr lang="en-US"/>
        </a:p>
      </dgm:t>
    </dgm:pt>
    <dgm:pt modelId="{5E184D88-7EAC-4962-A247-A6C2A1F49737}" type="sibTrans" cxnId="{3E7E6C8C-6157-4533-A6A4-D9D06492354E}">
      <dgm:prSet/>
      <dgm:spPr/>
      <dgm:t>
        <a:bodyPr/>
        <a:lstStyle/>
        <a:p>
          <a:endParaRPr lang="en-US"/>
        </a:p>
      </dgm:t>
    </dgm:pt>
    <dgm:pt modelId="{5B5FE59C-CF9C-455F-A9CC-AACB27ACFBEE}">
      <dgm:prSet/>
      <dgm:spPr/>
      <dgm:t>
        <a:bodyPr/>
        <a:lstStyle/>
        <a:p>
          <a:r>
            <a:rPr lang="en-US"/>
            <a:t>Collecting and storing real-time data from hundreds of sensors, variable frequency drives and Rockwell Automation’s control systems allows each of the stakeholders across their supply chain to perform their function more efficiently. Leaks can be detected in real time</a:t>
          </a:r>
        </a:p>
      </dgm:t>
    </dgm:pt>
    <dgm:pt modelId="{92F04901-4A9D-4892-8B0A-C2186A96F519}" type="parTrans" cxnId="{CE6F061F-B537-47E6-AE1E-D2A9F69544AA}">
      <dgm:prSet/>
      <dgm:spPr/>
      <dgm:t>
        <a:bodyPr/>
        <a:lstStyle/>
        <a:p>
          <a:endParaRPr lang="en-US"/>
        </a:p>
      </dgm:t>
    </dgm:pt>
    <dgm:pt modelId="{C5BC4BB3-A2D1-4024-9A8A-673B6B492114}" type="sibTrans" cxnId="{CE6F061F-B537-47E6-AE1E-D2A9F69544AA}">
      <dgm:prSet/>
      <dgm:spPr/>
      <dgm:t>
        <a:bodyPr/>
        <a:lstStyle/>
        <a:p>
          <a:endParaRPr lang="en-US"/>
        </a:p>
      </dgm:t>
    </dgm:pt>
    <dgm:pt modelId="{93BC891D-47D6-4409-A4B5-80085612FBB3}" type="pres">
      <dgm:prSet presAssocID="{486DBB97-175C-4792-96D2-5A8165D68503}" presName="vert0" presStyleCnt="0">
        <dgm:presLayoutVars>
          <dgm:dir/>
          <dgm:animOne val="branch"/>
          <dgm:animLvl val="lvl"/>
        </dgm:presLayoutVars>
      </dgm:prSet>
      <dgm:spPr/>
    </dgm:pt>
    <dgm:pt modelId="{EEE1554F-6F37-41D5-97E1-1A62DF47B02C}" type="pres">
      <dgm:prSet presAssocID="{D2D6E611-6063-4EBD-9EFD-FE93A0EA4021}" presName="thickLine" presStyleLbl="alignNode1" presStyleIdx="0" presStyleCnt="3"/>
      <dgm:spPr/>
    </dgm:pt>
    <dgm:pt modelId="{E0A6B82B-6D30-4A0D-AF76-DFAF23D61B38}" type="pres">
      <dgm:prSet presAssocID="{D2D6E611-6063-4EBD-9EFD-FE93A0EA4021}" presName="horz1" presStyleCnt="0"/>
      <dgm:spPr/>
    </dgm:pt>
    <dgm:pt modelId="{1C8426C9-3D21-402B-B64C-F74600EF1181}" type="pres">
      <dgm:prSet presAssocID="{D2D6E611-6063-4EBD-9EFD-FE93A0EA4021}" presName="tx1" presStyleLbl="revTx" presStyleIdx="0" presStyleCnt="3"/>
      <dgm:spPr/>
    </dgm:pt>
    <dgm:pt modelId="{0B12A508-7EAD-42D7-82C8-81271CA86520}" type="pres">
      <dgm:prSet presAssocID="{D2D6E611-6063-4EBD-9EFD-FE93A0EA4021}" presName="vert1" presStyleCnt="0"/>
      <dgm:spPr/>
    </dgm:pt>
    <dgm:pt modelId="{12172AB6-1EDD-4248-9E3B-443C0FDC3056}" type="pres">
      <dgm:prSet presAssocID="{89D4F4A7-5C8B-4A53-BEC2-ADD4C61AB29F}" presName="thickLine" presStyleLbl="alignNode1" presStyleIdx="1" presStyleCnt="3"/>
      <dgm:spPr/>
    </dgm:pt>
    <dgm:pt modelId="{DFD9B63B-71B0-4AB7-B0BA-66AF4C651500}" type="pres">
      <dgm:prSet presAssocID="{89D4F4A7-5C8B-4A53-BEC2-ADD4C61AB29F}" presName="horz1" presStyleCnt="0"/>
      <dgm:spPr/>
    </dgm:pt>
    <dgm:pt modelId="{A7AE9BCA-6A17-4B6A-A1C9-684FC77321A0}" type="pres">
      <dgm:prSet presAssocID="{89D4F4A7-5C8B-4A53-BEC2-ADD4C61AB29F}" presName="tx1" presStyleLbl="revTx" presStyleIdx="1" presStyleCnt="3"/>
      <dgm:spPr/>
    </dgm:pt>
    <dgm:pt modelId="{21E79A76-451F-4E5D-A07C-5AD9A413FFCE}" type="pres">
      <dgm:prSet presAssocID="{89D4F4A7-5C8B-4A53-BEC2-ADD4C61AB29F}" presName="vert1" presStyleCnt="0"/>
      <dgm:spPr/>
    </dgm:pt>
    <dgm:pt modelId="{D441DEFF-314D-4AFF-A9E1-22EBAEECEEA1}" type="pres">
      <dgm:prSet presAssocID="{5B5FE59C-CF9C-455F-A9CC-AACB27ACFBEE}" presName="thickLine" presStyleLbl="alignNode1" presStyleIdx="2" presStyleCnt="3"/>
      <dgm:spPr/>
    </dgm:pt>
    <dgm:pt modelId="{8DAF39B4-32A6-4332-9542-2F930D67F47A}" type="pres">
      <dgm:prSet presAssocID="{5B5FE59C-CF9C-455F-A9CC-AACB27ACFBEE}" presName="horz1" presStyleCnt="0"/>
      <dgm:spPr/>
    </dgm:pt>
    <dgm:pt modelId="{6E236B0B-DD78-4018-ADB3-2D0765EC2F80}" type="pres">
      <dgm:prSet presAssocID="{5B5FE59C-CF9C-455F-A9CC-AACB27ACFBEE}" presName="tx1" presStyleLbl="revTx" presStyleIdx="2" presStyleCnt="3"/>
      <dgm:spPr/>
    </dgm:pt>
    <dgm:pt modelId="{217F5B2D-0D0F-4265-8DCF-21ED08D5B7CC}" type="pres">
      <dgm:prSet presAssocID="{5B5FE59C-CF9C-455F-A9CC-AACB27ACFBEE}" presName="vert1" presStyleCnt="0"/>
      <dgm:spPr/>
    </dgm:pt>
  </dgm:ptLst>
  <dgm:cxnLst>
    <dgm:cxn modelId="{FF045F0F-88EB-4115-9476-12659DFB84D9}" type="presOf" srcId="{486DBB97-175C-4792-96D2-5A8165D68503}" destId="{93BC891D-47D6-4409-A4B5-80085612FBB3}" srcOrd="0" destOrd="0" presId="urn:microsoft.com/office/officeart/2008/layout/LinedList"/>
    <dgm:cxn modelId="{CE6F061F-B537-47E6-AE1E-D2A9F69544AA}" srcId="{486DBB97-175C-4792-96D2-5A8165D68503}" destId="{5B5FE59C-CF9C-455F-A9CC-AACB27ACFBEE}" srcOrd="2" destOrd="0" parTransId="{92F04901-4A9D-4892-8B0A-C2186A96F519}" sibTransId="{C5BC4BB3-A2D1-4024-9A8A-673B6B492114}"/>
    <dgm:cxn modelId="{EB008F37-8190-4486-A0CC-8BA7098EF49C}" type="presOf" srcId="{5B5FE59C-CF9C-455F-A9CC-AACB27ACFBEE}" destId="{6E236B0B-DD78-4018-ADB3-2D0765EC2F80}" srcOrd="0" destOrd="0" presId="urn:microsoft.com/office/officeart/2008/layout/LinedList"/>
    <dgm:cxn modelId="{1E1C893A-2F33-4733-9477-6C4C3E9C4577}" type="presOf" srcId="{89D4F4A7-5C8B-4A53-BEC2-ADD4C61AB29F}" destId="{A7AE9BCA-6A17-4B6A-A1C9-684FC77321A0}" srcOrd="0" destOrd="0" presId="urn:microsoft.com/office/officeart/2008/layout/LinedList"/>
    <dgm:cxn modelId="{3E7E6C8C-6157-4533-A6A4-D9D06492354E}" srcId="{486DBB97-175C-4792-96D2-5A8165D68503}" destId="{89D4F4A7-5C8B-4A53-BEC2-ADD4C61AB29F}" srcOrd="1" destOrd="0" parTransId="{264CA8DB-C84B-4263-86B3-5CDFD404FF63}" sibTransId="{5E184D88-7EAC-4962-A247-A6C2A1F49737}"/>
    <dgm:cxn modelId="{46B32393-6374-4FE9-B57A-925E53A36817}" type="presOf" srcId="{D2D6E611-6063-4EBD-9EFD-FE93A0EA4021}" destId="{1C8426C9-3D21-402B-B64C-F74600EF1181}" srcOrd="0" destOrd="0" presId="urn:microsoft.com/office/officeart/2008/layout/LinedList"/>
    <dgm:cxn modelId="{03C060FD-C3DD-4147-8488-00A2864B8A7E}" srcId="{486DBB97-175C-4792-96D2-5A8165D68503}" destId="{D2D6E611-6063-4EBD-9EFD-FE93A0EA4021}" srcOrd="0" destOrd="0" parTransId="{55639F85-DCAA-485C-AE14-775FE2292E18}" sibTransId="{DD929B0D-0C21-4706-90ED-684F9D48B4A7}"/>
    <dgm:cxn modelId="{5ADBBC66-2552-493E-97B0-10F0FF9960FE}" type="presParOf" srcId="{93BC891D-47D6-4409-A4B5-80085612FBB3}" destId="{EEE1554F-6F37-41D5-97E1-1A62DF47B02C}" srcOrd="0" destOrd="0" presId="urn:microsoft.com/office/officeart/2008/layout/LinedList"/>
    <dgm:cxn modelId="{52F9C9E8-ED66-4AB0-B29E-1353731726C2}" type="presParOf" srcId="{93BC891D-47D6-4409-A4B5-80085612FBB3}" destId="{E0A6B82B-6D30-4A0D-AF76-DFAF23D61B38}" srcOrd="1" destOrd="0" presId="urn:microsoft.com/office/officeart/2008/layout/LinedList"/>
    <dgm:cxn modelId="{25F4C48E-F2E9-4113-AF84-280722BD35B9}" type="presParOf" srcId="{E0A6B82B-6D30-4A0D-AF76-DFAF23D61B38}" destId="{1C8426C9-3D21-402B-B64C-F74600EF1181}" srcOrd="0" destOrd="0" presId="urn:microsoft.com/office/officeart/2008/layout/LinedList"/>
    <dgm:cxn modelId="{1B952F97-BA31-44C6-AF06-2FA2BE393B2A}" type="presParOf" srcId="{E0A6B82B-6D30-4A0D-AF76-DFAF23D61B38}" destId="{0B12A508-7EAD-42D7-82C8-81271CA86520}" srcOrd="1" destOrd="0" presId="urn:microsoft.com/office/officeart/2008/layout/LinedList"/>
    <dgm:cxn modelId="{EB7BB736-2103-4FAA-9C38-B0EA6187892B}" type="presParOf" srcId="{93BC891D-47D6-4409-A4B5-80085612FBB3}" destId="{12172AB6-1EDD-4248-9E3B-443C0FDC3056}" srcOrd="2" destOrd="0" presId="urn:microsoft.com/office/officeart/2008/layout/LinedList"/>
    <dgm:cxn modelId="{4BDF13E0-9375-43F6-8126-C1D2783AFCD0}" type="presParOf" srcId="{93BC891D-47D6-4409-A4B5-80085612FBB3}" destId="{DFD9B63B-71B0-4AB7-B0BA-66AF4C651500}" srcOrd="3" destOrd="0" presId="urn:microsoft.com/office/officeart/2008/layout/LinedList"/>
    <dgm:cxn modelId="{B310E2D8-E385-45AC-9EC5-163654CE5047}" type="presParOf" srcId="{DFD9B63B-71B0-4AB7-B0BA-66AF4C651500}" destId="{A7AE9BCA-6A17-4B6A-A1C9-684FC77321A0}" srcOrd="0" destOrd="0" presId="urn:microsoft.com/office/officeart/2008/layout/LinedList"/>
    <dgm:cxn modelId="{66A0539B-AE7F-489A-A800-4C37D6962FFF}" type="presParOf" srcId="{DFD9B63B-71B0-4AB7-B0BA-66AF4C651500}" destId="{21E79A76-451F-4E5D-A07C-5AD9A413FFCE}" srcOrd="1" destOrd="0" presId="urn:microsoft.com/office/officeart/2008/layout/LinedList"/>
    <dgm:cxn modelId="{52738D1A-8E2F-4651-A12C-B81C27694985}" type="presParOf" srcId="{93BC891D-47D6-4409-A4B5-80085612FBB3}" destId="{D441DEFF-314D-4AFF-A9E1-22EBAEECEEA1}" srcOrd="4" destOrd="0" presId="urn:microsoft.com/office/officeart/2008/layout/LinedList"/>
    <dgm:cxn modelId="{5047A72F-A8C8-47A2-AA76-E1544341F916}" type="presParOf" srcId="{93BC891D-47D6-4409-A4B5-80085612FBB3}" destId="{8DAF39B4-32A6-4332-9542-2F930D67F47A}" srcOrd="5" destOrd="0" presId="urn:microsoft.com/office/officeart/2008/layout/LinedList"/>
    <dgm:cxn modelId="{94ECE4A2-643F-44C7-9F38-9FDCCBE74AFF}" type="presParOf" srcId="{8DAF39B4-32A6-4332-9542-2F930D67F47A}" destId="{6E236B0B-DD78-4018-ADB3-2D0765EC2F80}" srcOrd="0" destOrd="0" presId="urn:microsoft.com/office/officeart/2008/layout/LinedList"/>
    <dgm:cxn modelId="{B99CE40F-4710-4A86-A23B-1FA4AC2217ED}" type="presParOf" srcId="{8DAF39B4-32A6-4332-9542-2F930D67F47A}" destId="{217F5B2D-0D0F-4265-8DCF-21ED08D5B7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5F4916-6FFA-4818-BB61-09D0C6D2E5B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15D9F52-6783-4ED1-A2FA-30D06ABAEFDF}">
      <dgm:prSet/>
      <dgm:spPr/>
      <dgm:t>
        <a:bodyPr/>
        <a:lstStyle/>
        <a:p>
          <a:r>
            <a:rPr lang="en-US"/>
            <a:t>In order to be predictive and proactive in management of network of Pipelines.</a:t>
          </a:r>
        </a:p>
      </dgm:t>
    </dgm:pt>
    <dgm:pt modelId="{18539428-64AE-4B00-8074-1EB724B08F19}" type="parTrans" cxnId="{0D8A0F1D-808B-49DB-9DE4-CB895896F999}">
      <dgm:prSet/>
      <dgm:spPr/>
      <dgm:t>
        <a:bodyPr/>
        <a:lstStyle/>
        <a:p>
          <a:endParaRPr lang="en-US"/>
        </a:p>
      </dgm:t>
    </dgm:pt>
    <dgm:pt modelId="{A8474793-D9C4-4381-AAA1-B7A5FA8621E1}" type="sibTrans" cxnId="{0D8A0F1D-808B-49DB-9DE4-CB895896F999}">
      <dgm:prSet/>
      <dgm:spPr/>
      <dgm:t>
        <a:bodyPr/>
        <a:lstStyle/>
        <a:p>
          <a:endParaRPr lang="en-US"/>
        </a:p>
      </dgm:t>
    </dgm:pt>
    <dgm:pt modelId="{DDB8B021-E8A5-4A61-9A0B-3FED210D2D0C}">
      <dgm:prSet/>
      <dgm:spPr/>
      <dgm:t>
        <a:bodyPr/>
        <a:lstStyle/>
        <a:p>
          <a:r>
            <a:rPr lang="en-US"/>
            <a:t>Mel Christopher, propose these models for IoT implementation</a:t>
          </a:r>
        </a:p>
      </dgm:t>
    </dgm:pt>
    <dgm:pt modelId="{DFF1B5F8-82B2-436F-BCF4-9AF10C87DE63}" type="parTrans" cxnId="{600B682E-A037-40E4-A143-27380C3979CD}">
      <dgm:prSet/>
      <dgm:spPr/>
      <dgm:t>
        <a:bodyPr/>
        <a:lstStyle/>
        <a:p>
          <a:endParaRPr lang="en-US"/>
        </a:p>
      </dgm:t>
    </dgm:pt>
    <dgm:pt modelId="{ADF1BB00-EAC8-4331-845A-2598673321D2}" type="sibTrans" cxnId="{600B682E-A037-40E4-A143-27380C3979CD}">
      <dgm:prSet/>
      <dgm:spPr/>
      <dgm:t>
        <a:bodyPr/>
        <a:lstStyle/>
        <a:p>
          <a:endParaRPr lang="en-US"/>
        </a:p>
      </dgm:t>
    </dgm:pt>
    <dgm:pt modelId="{BAEE2855-536B-431D-A963-946D2214C78B}">
      <dgm:prSet/>
      <dgm:spPr/>
      <dgm:t>
        <a:bodyPr/>
        <a:lstStyle/>
        <a:p>
          <a:r>
            <a:rPr lang="en-US" b="1"/>
            <a:t>Situational awareness</a:t>
          </a:r>
          <a:r>
            <a:rPr lang="en-US"/>
            <a:t> creates intelligence out of the data, with better visualizations that enable operators in the Gas Control Center to see changes in the system quickly.</a:t>
          </a:r>
        </a:p>
      </dgm:t>
    </dgm:pt>
    <dgm:pt modelId="{35DB8E9D-CFA3-47AD-B711-EA3CAC3D1845}" type="parTrans" cxnId="{1959C62E-90E0-460E-B084-AF950C24E4A7}">
      <dgm:prSet/>
      <dgm:spPr/>
      <dgm:t>
        <a:bodyPr/>
        <a:lstStyle/>
        <a:p>
          <a:endParaRPr lang="en-US"/>
        </a:p>
      </dgm:t>
    </dgm:pt>
    <dgm:pt modelId="{CA0B509E-57EB-426A-BDF7-303A4EC0DD3A}" type="sibTrans" cxnId="{1959C62E-90E0-460E-B084-AF950C24E4A7}">
      <dgm:prSet/>
      <dgm:spPr/>
      <dgm:t>
        <a:bodyPr/>
        <a:lstStyle/>
        <a:p>
          <a:endParaRPr lang="en-US"/>
        </a:p>
      </dgm:t>
    </dgm:pt>
    <dgm:pt modelId="{75FDEA17-B5F3-4860-8050-DC332E780BA6}">
      <dgm:prSet/>
      <dgm:spPr/>
      <dgm:t>
        <a:bodyPr/>
        <a:lstStyle/>
        <a:p>
          <a:r>
            <a:rPr lang="en-US" b="1"/>
            <a:t>Situational intelligence</a:t>
          </a:r>
          <a:r>
            <a:rPr lang="en-US"/>
            <a:t> follows, and integrates geospatial and temporal data to give a precise understanding of specific events as they happen.</a:t>
          </a:r>
        </a:p>
      </dgm:t>
    </dgm:pt>
    <dgm:pt modelId="{068AECA7-5FCD-487B-B482-1807F2E8467C}" type="parTrans" cxnId="{BC292152-4C9D-402F-B006-8F0FE6C63695}">
      <dgm:prSet/>
      <dgm:spPr/>
      <dgm:t>
        <a:bodyPr/>
        <a:lstStyle/>
        <a:p>
          <a:endParaRPr lang="en-US"/>
        </a:p>
      </dgm:t>
    </dgm:pt>
    <dgm:pt modelId="{5147C789-EB42-4449-86E4-FFE6612609DA}" type="sibTrans" cxnId="{BC292152-4C9D-402F-B006-8F0FE6C63695}">
      <dgm:prSet/>
      <dgm:spPr/>
      <dgm:t>
        <a:bodyPr/>
        <a:lstStyle/>
        <a:p>
          <a:endParaRPr lang="en-US"/>
        </a:p>
      </dgm:t>
    </dgm:pt>
    <dgm:pt modelId="{5DC804DE-56C9-42F8-9C35-FB69A578378E}">
      <dgm:prSet/>
      <dgm:spPr/>
      <dgm:t>
        <a:bodyPr/>
        <a:lstStyle/>
        <a:p>
          <a:r>
            <a:rPr lang="en-US" b="1"/>
            <a:t>Predictive analytics</a:t>
          </a:r>
          <a:r>
            <a:rPr lang="en-US"/>
            <a:t> finally take all of that real-time data and pull out patterns that signal approaching abnormal events, allowing for proactive responsiveness.</a:t>
          </a:r>
        </a:p>
      </dgm:t>
    </dgm:pt>
    <dgm:pt modelId="{F683A341-B5C9-45B0-95BA-8E3BBB15687F}" type="parTrans" cxnId="{E2749E37-E3FA-4EA3-B866-292E78FF7299}">
      <dgm:prSet/>
      <dgm:spPr/>
      <dgm:t>
        <a:bodyPr/>
        <a:lstStyle/>
        <a:p>
          <a:endParaRPr lang="en-US"/>
        </a:p>
      </dgm:t>
    </dgm:pt>
    <dgm:pt modelId="{D4EC6EC8-8E1E-41F9-9078-3B400DC560DA}" type="sibTrans" cxnId="{E2749E37-E3FA-4EA3-B866-292E78FF7299}">
      <dgm:prSet/>
      <dgm:spPr/>
      <dgm:t>
        <a:bodyPr/>
        <a:lstStyle/>
        <a:p>
          <a:endParaRPr lang="en-US"/>
        </a:p>
      </dgm:t>
    </dgm:pt>
    <dgm:pt modelId="{6384EDFE-5EAB-4BCF-A746-32B9D0B52A77}" type="pres">
      <dgm:prSet presAssocID="{3A5F4916-6FFA-4818-BB61-09D0C6D2E5BA}" presName="Name0" presStyleCnt="0">
        <dgm:presLayoutVars>
          <dgm:dir/>
          <dgm:resizeHandles val="exact"/>
        </dgm:presLayoutVars>
      </dgm:prSet>
      <dgm:spPr/>
    </dgm:pt>
    <dgm:pt modelId="{89B1FC41-7186-4BEE-BBA6-FDD034B703AE}" type="pres">
      <dgm:prSet presAssocID="{515D9F52-6783-4ED1-A2FA-30D06ABAEFDF}" presName="node" presStyleLbl="node1" presStyleIdx="0" presStyleCnt="5">
        <dgm:presLayoutVars>
          <dgm:bulletEnabled val="1"/>
        </dgm:presLayoutVars>
      </dgm:prSet>
      <dgm:spPr/>
    </dgm:pt>
    <dgm:pt modelId="{CA865CB2-D4B3-4D27-BCA0-6E47C51E115F}" type="pres">
      <dgm:prSet presAssocID="{A8474793-D9C4-4381-AAA1-B7A5FA8621E1}" presName="sibTrans" presStyleLbl="sibTrans1D1" presStyleIdx="0" presStyleCnt="4"/>
      <dgm:spPr/>
    </dgm:pt>
    <dgm:pt modelId="{3BFD55DB-92C1-42A8-9A5C-FE7EB6A2F265}" type="pres">
      <dgm:prSet presAssocID="{A8474793-D9C4-4381-AAA1-B7A5FA8621E1}" presName="connectorText" presStyleLbl="sibTrans1D1" presStyleIdx="0" presStyleCnt="4"/>
      <dgm:spPr/>
    </dgm:pt>
    <dgm:pt modelId="{3AE8F0FC-E368-40F4-B812-4508B54A0B5E}" type="pres">
      <dgm:prSet presAssocID="{DDB8B021-E8A5-4A61-9A0B-3FED210D2D0C}" presName="node" presStyleLbl="node1" presStyleIdx="1" presStyleCnt="5">
        <dgm:presLayoutVars>
          <dgm:bulletEnabled val="1"/>
        </dgm:presLayoutVars>
      </dgm:prSet>
      <dgm:spPr/>
    </dgm:pt>
    <dgm:pt modelId="{288BC3D2-7431-43DD-AFBB-5E4F1305B9DD}" type="pres">
      <dgm:prSet presAssocID="{ADF1BB00-EAC8-4331-845A-2598673321D2}" presName="sibTrans" presStyleLbl="sibTrans1D1" presStyleIdx="1" presStyleCnt="4"/>
      <dgm:spPr/>
    </dgm:pt>
    <dgm:pt modelId="{ADD9FC90-90DB-46C9-8D08-452A35ABBBA7}" type="pres">
      <dgm:prSet presAssocID="{ADF1BB00-EAC8-4331-845A-2598673321D2}" presName="connectorText" presStyleLbl="sibTrans1D1" presStyleIdx="1" presStyleCnt="4"/>
      <dgm:spPr/>
    </dgm:pt>
    <dgm:pt modelId="{8D4C44A5-0CFD-4C55-84B3-3627EDF45A29}" type="pres">
      <dgm:prSet presAssocID="{BAEE2855-536B-431D-A963-946D2214C78B}" presName="node" presStyleLbl="node1" presStyleIdx="2" presStyleCnt="5">
        <dgm:presLayoutVars>
          <dgm:bulletEnabled val="1"/>
        </dgm:presLayoutVars>
      </dgm:prSet>
      <dgm:spPr/>
    </dgm:pt>
    <dgm:pt modelId="{E5E8B083-96DB-463E-8A34-66B37B570E00}" type="pres">
      <dgm:prSet presAssocID="{CA0B509E-57EB-426A-BDF7-303A4EC0DD3A}" presName="sibTrans" presStyleLbl="sibTrans1D1" presStyleIdx="2" presStyleCnt="4"/>
      <dgm:spPr/>
    </dgm:pt>
    <dgm:pt modelId="{233663A5-D290-44B5-84BA-CDD928752867}" type="pres">
      <dgm:prSet presAssocID="{CA0B509E-57EB-426A-BDF7-303A4EC0DD3A}" presName="connectorText" presStyleLbl="sibTrans1D1" presStyleIdx="2" presStyleCnt="4"/>
      <dgm:spPr/>
    </dgm:pt>
    <dgm:pt modelId="{CBDA4F60-9605-4CD1-BC3E-C30ABC1A985F}" type="pres">
      <dgm:prSet presAssocID="{75FDEA17-B5F3-4860-8050-DC332E780BA6}" presName="node" presStyleLbl="node1" presStyleIdx="3" presStyleCnt="5">
        <dgm:presLayoutVars>
          <dgm:bulletEnabled val="1"/>
        </dgm:presLayoutVars>
      </dgm:prSet>
      <dgm:spPr/>
    </dgm:pt>
    <dgm:pt modelId="{4CB8E2AF-DE70-4981-A0E9-69DBAA73F1A4}" type="pres">
      <dgm:prSet presAssocID="{5147C789-EB42-4449-86E4-FFE6612609DA}" presName="sibTrans" presStyleLbl="sibTrans1D1" presStyleIdx="3" presStyleCnt="4"/>
      <dgm:spPr/>
    </dgm:pt>
    <dgm:pt modelId="{37FAD1E0-8BF6-45EE-85C2-C029B4122206}" type="pres">
      <dgm:prSet presAssocID="{5147C789-EB42-4449-86E4-FFE6612609DA}" presName="connectorText" presStyleLbl="sibTrans1D1" presStyleIdx="3" presStyleCnt="4"/>
      <dgm:spPr/>
    </dgm:pt>
    <dgm:pt modelId="{89125465-B64E-4807-9811-C6D92592CE8F}" type="pres">
      <dgm:prSet presAssocID="{5DC804DE-56C9-42F8-9C35-FB69A578378E}" presName="node" presStyleLbl="node1" presStyleIdx="4" presStyleCnt="5">
        <dgm:presLayoutVars>
          <dgm:bulletEnabled val="1"/>
        </dgm:presLayoutVars>
      </dgm:prSet>
      <dgm:spPr/>
    </dgm:pt>
  </dgm:ptLst>
  <dgm:cxnLst>
    <dgm:cxn modelId="{002BAE02-49B2-4464-B560-5DE00B4F8E1D}" type="presOf" srcId="{5DC804DE-56C9-42F8-9C35-FB69A578378E}" destId="{89125465-B64E-4807-9811-C6D92592CE8F}" srcOrd="0" destOrd="0" presId="urn:microsoft.com/office/officeart/2016/7/layout/RepeatingBendingProcessNew"/>
    <dgm:cxn modelId="{CD9E8D12-6511-4EBB-8BF4-27A2DF65A187}" type="presOf" srcId="{CA0B509E-57EB-426A-BDF7-303A4EC0DD3A}" destId="{233663A5-D290-44B5-84BA-CDD928752867}" srcOrd="1" destOrd="0" presId="urn:microsoft.com/office/officeart/2016/7/layout/RepeatingBendingProcessNew"/>
    <dgm:cxn modelId="{0D8A0F1D-808B-49DB-9DE4-CB895896F999}" srcId="{3A5F4916-6FFA-4818-BB61-09D0C6D2E5BA}" destId="{515D9F52-6783-4ED1-A2FA-30D06ABAEFDF}" srcOrd="0" destOrd="0" parTransId="{18539428-64AE-4B00-8074-1EB724B08F19}" sibTransId="{A8474793-D9C4-4381-AAA1-B7A5FA8621E1}"/>
    <dgm:cxn modelId="{63D27727-80DC-4C4D-9106-19A07FDBA1A8}" type="presOf" srcId="{5147C789-EB42-4449-86E4-FFE6612609DA}" destId="{37FAD1E0-8BF6-45EE-85C2-C029B4122206}" srcOrd="1" destOrd="0" presId="urn:microsoft.com/office/officeart/2016/7/layout/RepeatingBendingProcessNew"/>
    <dgm:cxn modelId="{50C80B28-6B0E-4853-AF3A-EE4D829EFC06}" type="presOf" srcId="{515D9F52-6783-4ED1-A2FA-30D06ABAEFDF}" destId="{89B1FC41-7186-4BEE-BBA6-FDD034B703AE}" srcOrd="0" destOrd="0" presId="urn:microsoft.com/office/officeart/2016/7/layout/RepeatingBendingProcessNew"/>
    <dgm:cxn modelId="{44D62728-92A8-4221-B726-6CAF1AF6EED3}" type="presOf" srcId="{75FDEA17-B5F3-4860-8050-DC332E780BA6}" destId="{CBDA4F60-9605-4CD1-BC3E-C30ABC1A985F}" srcOrd="0" destOrd="0" presId="urn:microsoft.com/office/officeart/2016/7/layout/RepeatingBendingProcessNew"/>
    <dgm:cxn modelId="{600B682E-A037-40E4-A143-27380C3979CD}" srcId="{3A5F4916-6FFA-4818-BB61-09D0C6D2E5BA}" destId="{DDB8B021-E8A5-4A61-9A0B-3FED210D2D0C}" srcOrd="1" destOrd="0" parTransId="{DFF1B5F8-82B2-436F-BCF4-9AF10C87DE63}" sibTransId="{ADF1BB00-EAC8-4331-845A-2598673321D2}"/>
    <dgm:cxn modelId="{1959C62E-90E0-460E-B084-AF950C24E4A7}" srcId="{3A5F4916-6FFA-4818-BB61-09D0C6D2E5BA}" destId="{BAEE2855-536B-431D-A963-946D2214C78B}" srcOrd="2" destOrd="0" parTransId="{35DB8E9D-CFA3-47AD-B711-EA3CAC3D1845}" sibTransId="{CA0B509E-57EB-426A-BDF7-303A4EC0DD3A}"/>
    <dgm:cxn modelId="{42AF0B33-9107-4A58-9B97-49DF79EAA672}" type="presOf" srcId="{ADF1BB00-EAC8-4331-845A-2598673321D2}" destId="{288BC3D2-7431-43DD-AFBB-5E4F1305B9DD}" srcOrd="0" destOrd="0" presId="urn:microsoft.com/office/officeart/2016/7/layout/RepeatingBendingProcessNew"/>
    <dgm:cxn modelId="{E2749E37-E3FA-4EA3-B866-292E78FF7299}" srcId="{3A5F4916-6FFA-4818-BB61-09D0C6D2E5BA}" destId="{5DC804DE-56C9-42F8-9C35-FB69A578378E}" srcOrd="4" destOrd="0" parTransId="{F683A341-B5C9-45B0-95BA-8E3BBB15687F}" sibTransId="{D4EC6EC8-8E1E-41F9-9078-3B400DC560DA}"/>
    <dgm:cxn modelId="{F0F55F5B-11DD-4EA0-BC29-5D6D376DED28}" type="presOf" srcId="{DDB8B021-E8A5-4A61-9A0B-3FED210D2D0C}" destId="{3AE8F0FC-E368-40F4-B812-4508B54A0B5E}" srcOrd="0" destOrd="0" presId="urn:microsoft.com/office/officeart/2016/7/layout/RepeatingBendingProcessNew"/>
    <dgm:cxn modelId="{2DE9A462-C7CA-486D-AE8E-4AE8F4C075CE}" type="presOf" srcId="{5147C789-EB42-4449-86E4-FFE6612609DA}" destId="{4CB8E2AF-DE70-4981-A0E9-69DBAA73F1A4}" srcOrd="0" destOrd="0" presId="urn:microsoft.com/office/officeart/2016/7/layout/RepeatingBendingProcessNew"/>
    <dgm:cxn modelId="{BC292152-4C9D-402F-B006-8F0FE6C63695}" srcId="{3A5F4916-6FFA-4818-BB61-09D0C6D2E5BA}" destId="{75FDEA17-B5F3-4860-8050-DC332E780BA6}" srcOrd="3" destOrd="0" parTransId="{068AECA7-5FCD-487B-B482-1807F2E8467C}" sibTransId="{5147C789-EB42-4449-86E4-FFE6612609DA}"/>
    <dgm:cxn modelId="{1253B156-E8C1-47F5-BCAA-3A1132C53E9E}" type="presOf" srcId="{3A5F4916-6FFA-4818-BB61-09D0C6D2E5BA}" destId="{6384EDFE-5EAB-4BCF-A746-32B9D0B52A77}" srcOrd="0" destOrd="0" presId="urn:microsoft.com/office/officeart/2016/7/layout/RepeatingBendingProcessNew"/>
    <dgm:cxn modelId="{35052489-99C5-4BCD-B115-9DA9A4EDDC26}" type="presOf" srcId="{A8474793-D9C4-4381-AAA1-B7A5FA8621E1}" destId="{3BFD55DB-92C1-42A8-9A5C-FE7EB6A2F265}" srcOrd="1" destOrd="0" presId="urn:microsoft.com/office/officeart/2016/7/layout/RepeatingBendingProcessNew"/>
    <dgm:cxn modelId="{F6A1B78B-0486-47B8-A73F-C45E23288D5F}" type="presOf" srcId="{ADF1BB00-EAC8-4331-845A-2598673321D2}" destId="{ADD9FC90-90DB-46C9-8D08-452A35ABBBA7}" srcOrd="1" destOrd="0" presId="urn:microsoft.com/office/officeart/2016/7/layout/RepeatingBendingProcessNew"/>
    <dgm:cxn modelId="{64482295-C3F2-488A-AEDF-2F1678457245}" type="presOf" srcId="{BAEE2855-536B-431D-A963-946D2214C78B}" destId="{8D4C44A5-0CFD-4C55-84B3-3627EDF45A29}" srcOrd="0" destOrd="0" presId="urn:microsoft.com/office/officeart/2016/7/layout/RepeatingBendingProcessNew"/>
    <dgm:cxn modelId="{1498B2A0-FCD2-469B-82E6-181AA3B2DD46}" type="presOf" srcId="{CA0B509E-57EB-426A-BDF7-303A4EC0DD3A}" destId="{E5E8B083-96DB-463E-8A34-66B37B570E00}" srcOrd="0" destOrd="0" presId="urn:microsoft.com/office/officeart/2016/7/layout/RepeatingBendingProcessNew"/>
    <dgm:cxn modelId="{AB11C1DB-3B68-4D52-AD80-221815EE008A}" type="presOf" srcId="{A8474793-D9C4-4381-AAA1-B7A5FA8621E1}" destId="{CA865CB2-D4B3-4D27-BCA0-6E47C51E115F}" srcOrd="0" destOrd="0" presId="urn:microsoft.com/office/officeart/2016/7/layout/RepeatingBendingProcessNew"/>
    <dgm:cxn modelId="{6BE446DA-CADD-4762-9407-79DC16404BD4}" type="presParOf" srcId="{6384EDFE-5EAB-4BCF-A746-32B9D0B52A77}" destId="{89B1FC41-7186-4BEE-BBA6-FDD034B703AE}" srcOrd="0" destOrd="0" presId="urn:microsoft.com/office/officeart/2016/7/layout/RepeatingBendingProcessNew"/>
    <dgm:cxn modelId="{D1EB3C74-D174-44E1-91A9-0A99F5666A85}" type="presParOf" srcId="{6384EDFE-5EAB-4BCF-A746-32B9D0B52A77}" destId="{CA865CB2-D4B3-4D27-BCA0-6E47C51E115F}" srcOrd="1" destOrd="0" presId="urn:microsoft.com/office/officeart/2016/7/layout/RepeatingBendingProcessNew"/>
    <dgm:cxn modelId="{D43F7D16-9056-41C4-8C71-252B2A935833}" type="presParOf" srcId="{CA865CB2-D4B3-4D27-BCA0-6E47C51E115F}" destId="{3BFD55DB-92C1-42A8-9A5C-FE7EB6A2F265}" srcOrd="0" destOrd="0" presId="urn:microsoft.com/office/officeart/2016/7/layout/RepeatingBendingProcessNew"/>
    <dgm:cxn modelId="{732C0F9E-CB58-4628-A0BA-5C4D875FF897}" type="presParOf" srcId="{6384EDFE-5EAB-4BCF-A746-32B9D0B52A77}" destId="{3AE8F0FC-E368-40F4-B812-4508B54A0B5E}" srcOrd="2" destOrd="0" presId="urn:microsoft.com/office/officeart/2016/7/layout/RepeatingBendingProcessNew"/>
    <dgm:cxn modelId="{9A33D4B1-BA6B-483E-9DE5-AA95069D8EE4}" type="presParOf" srcId="{6384EDFE-5EAB-4BCF-A746-32B9D0B52A77}" destId="{288BC3D2-7431-43DD-AFBB-5E4F1305B9DD}" srcOrd="3" destOrd="0" presId="urn:microsoft.com/office/officeart/2016/7/layout/RepeatingBendingProcessNew"/>
    <dgm:cxn modelId="{8B7AB882-B030-47CA-B445-FBA4A770E0C7}" type="presParOf" srcId="{288BC3D2-7431-43DD-AFBB-5E4F1305B9DD}" destId="{ADD9FC90-90DB-46C9-8D08-452A35ABBBA7}" srcOrd="0" destOrd="0" presId="urn:microsoft.com/office/officeart/2016/7/layout/RepeatingBendingProcessNew"/>
    <dgm:cxn modelId="{0A974D71-C878-4157-82A7-D510C4ECBA39}" type="presParOf" srcId="{6384EDFE-5EAB-4BCF-A746-32B9D0B52A77}" destId="{8D4C44A5-0CFD-4C55-84B3-3627EDF45A29}" srcOrd="4" destOrd="0" presId="urn:microsoft.com/office/officeart/2016/7/layout/RepeatingBendingProcessNew"/>
    <dgm:cxn modelId="{45CCB4AD-1E34-4845-9494-CD747BF82A15}" type="presParOf" srcId="{6384EDFE-5EAB-4BCF-A746-32B9D0B52A77}" destId="{E5E8B083-96DB-463E-8A34-66B37B570E00}" srcOrd="5" destOrd="0" presId="urn:microsoft.com/office/officeart/2016/7/layout/RepeatingBendingProcessNew"/>
    <dgm:cxn modelId="{76648D35-2D73-4E63-A1DA-255C33FBD0DF}" type="presParOf" srcId="{E5E8B083-96DB-463E-8A34-66B37B570E00}" destId="{233663A5-D290-44B5-84BA-CDD928752867}" srcOrd="0" destOrd="0" presId="urn:microsoft.com/office/officeart/2016/7/layout/RepeatingBendingProcessNew"/>
    <dgm:cxn modelId="{09AA8283-E7F7-42C8-95AD-5B1F041075E2}" type="presParOf" srcId="{6384EDFE-5EAB-4BCF-A746-32B9D0B52A77}" destId="{CBDA4F60-9605-4CD1-BC3E-C30ABC1A985F}" srcOrd="6" destOrd="0" presId="urn:microsoft.com/office/officeart/2016/7/layout/RepeatingBendingProcessNew"/>
    <dgm:cxn modelId="{EC6BE884-DE68-4981-B034-2D20CE7A971E}" type="presParOf" srcId="{6384EDFE-5EAB-4BCF-A746-32B9D0B52A77}" destId="{4CB8E2AF-DE70-4981-A0E9-69DBAA73F1A4}" srcOrd="7" destOrd="0" presId="urn:microsoft.com/office/officeart/2016/7/layout/RepeatingBendingProcessNew"/>
    <dgm:cxn modelId="{430C107E-2A76-4810-B5F9-044330C9D652}" type="presParOf" srcId="{4CB8E2AF-DE70-4981-A0E9-69DBAA73F1A4}" destId="{37FAD1E0-8BF6-45EE-85C2-C029B4122206}" srcOrd="0" destOrd="0" presId="urn:microsoft.com/office/officeart/2016/7/layout/RepeatingBendingProcessNew"/>
    <dgm:cxn modelId="{504D0D3B-A8FF-49B2-990C-A91E12E71689}" type="presParOf" srcId="{6384EDFE-5EAB-4BCF-A746-32B9D0B52A77}" destId="{89125465-B64E-4807-9811-C6D92592CE8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EC6D0-7C81-4179-A702-0E5F1BE21ADB}">
      <dsp:nvSpPr>
        <dsp:cNvPr id="0" name=""/>
        <dsp:cNvSpPr/>
      </dsp:nvSpPr>
      <dsp:spPr>
        <a:xfrm>
          <a:off x="0" y="766692"/>
          <a:ext cx="6513603" cy="1343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Robotics</a:t>
          </a:r>
        </a:p>
      </dsp:txBody>
      <dsp:txXfrm>
        <a:off x="65568" y="832260"/>
        <a:ext cx="6382467" cy="1212024"/>
      </dsp:txXfrm>
    </dsp:sp>
    <dsp:sp modelId="{2AD759C1-9066-424F-9164-9D0C00E8672D}">
      <dsp:nvSpPr>
        <dsp:cNvPr id="0" name=""/>
        <dsp:cNvSpPr/>
      </dsp:nvSpPr>
      <dsp:spPr>
        <a:xfrm>
          <a:off x="0" y="2271133"/>
          <a:ext cx="6513603" cy="13431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Artificial Intelligence</a:t>
          </a:r>
        </a:p>
      </dsp:txBody>
      <dsp:txXfrm>
        <a:off x="65568" y="2336701"/>
        <a:ext cx="6382467" cy="1212024"/>
      </dsp:txXfrm>
    </dsp:sp>
    <dsp:sp modelId="{B827C8C1-18CD-4FD7-8566-108CA1278C6D}">
      <dsp:nvSpPr>
        <dsp:cNvPr id="0" name=""/>
        <dsp:cNvSpPr/>
      </dsp:nvSpPr>
      <dsp:spPr>
        <a:xfrm>
          <a:off x="0" y="3775573"/>
          <a:ext cx="6513603" cy="13431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Cloud computing</a:t>
          </a:r>
        </a:p>
      </dsp:txBody>
      <dsp:txXfrm>
        <a:off x="65568" y="3841141"/>
        <a:ext cx="6382467" cy="1212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25E8A-9E6A-4CFD-95E8-382FB35862B4}">
      <dsp:nvSpPr>
        <dsp:cNvPr id="0" name=""/>
        <dsp:cNvSpPr/>
      </dsp:nvSpPr>
      <dsp:spPr>
        <a:xfrm>
          <a:off x="0" y="33789"/>
          <a:ext cx="6513603" cy="288156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IoT involves extending internet connectivity beyond standard devices, such as desktops, laptops..to any range of traditionally dumb or non-internet-enabled physical devices and everyday objects.</a:t>
          </a:r>
        </a:p>
      </dsp:txBody>
      <dsp:txXfrm>
        <a:off x="140666" y="174455"/>
        <a:ext cx="6232271" cy="2600231"/>
      </dsp:txXfrm>
    </dsp:sp>
    <dsp:sp modelId="{EF862FE7-AD41-4A7E-9B07-7AFF4B179B4D}">
      <dsp:nvSpPr>
        <dsp:cNvPr id="0" name=""/>
        <dsp:cNvSpPr/>
      </dsp:nvSpPr>
      <dsp:spPr>
        <a:xfrm>
          <a:off x="0" y="2970072"/>
          <a:ext cx="6513603" cy="288156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Khaleel and Pilar (2018, p. 25) mention that authors recommend a model for a smart university, which is consisted of utilizing sensor devices in the five main categories namely Environment sensors used to detect noise, temperature and lightening, Security sensors for motion detection, opening/closing doors or windows and fingerprints, Safety sensors to detect smoke, fire, and water, Utilitarian sensors for electrical voltages and NFC tags and Information sensors for RFID cards, QR tags, and barcodes</a:t>
          </a:r>
        </a:p>
      </dsp:txBody>
      <dsp:txXfrm>
        <a:off x="140666" y="3110738"/>
        <a:ext cx="6232271" cy="2600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5801-E3B2-4CEF-9D57-7DCA6B0DA135}">
      <dsp:nvSpPr>
        <dsp:cNvPr id="0" name=""/>
        <dsp:cNvSpPr/>
      </dsp:nvSpPr>
      <dsp:spPr>
        <a:xfrm>
          <a:off x="0" y="297975"/>
          <a:ext cx="6513603" cy="8527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One crude oil is out, it is moved to refineries and to the pump. </a:t>
          </a:r>
        </a:p>
      </dsp:txBody>
      <dsp:txXfrm>
        <a:off x="41629" y="339604"/>
        <a:ext cx="6430345" cy="769521"/>
      </dsp:txXfrm>
    </dsp:sp>
    <dsp:sp modelId="{DAD2C119-02A6-43B1-85B0-F86B5C3C7418}">
      <dsp:nvSpPr>
        <dsp:cNvPr id="0" name=""/>
        <dsp:cNvSpPr/>
      </dsp:nvSpPr>
      <dsp:spPr>
        <a:xfrm>
          <a:off x="0" y="1185314"/>
          <a:ext cx="6513603" cy="85277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This is a vast network of ships, barges, pipelines, trains and trucks crisscrossing the globe.</a:t>
          </a:r>
        </a:p>
      </dsp:txBody>
      <dsp:txXfrm>
        <a:off x="41629" y="1226943"/>
        <a:ext cx="6430345" cy="769521"/>
      </dsp:txXfrm>
    </dsp:sp>
    <dsp:sp modelId="{2671A603-90A4-47A2-ACCA-B68545CD035D}">
      <dsp:nvSpPr>
        <dsp:cNvPr id="0" name=""/>
        <dsp:cNvSpPr/>
      </dsp:nvSpPr>
      <dsp:spPr>
        <a:xfrm>
          <a:off x="0" y="2072653"/>
          <a:ext cx="6513603" cy="85277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At nearly every intersecting point in this network, there is a piece of equipment familiar to those in the industry that most people would never think about: The so-called “skids” that measure the amount of product transferred from one container to another as it changes hands.</a:t>
          </a:r>
        </a:p>
      </dsp:txBody>
      <dsp:txXfrm>
        <a:off x="41629" y="2114282"/>
        <a:ext cx="6430345" cy="769521"/>
      </dsp:txXfrm>
    </dsp:sp>
    <dsp:sp modelId="{77CA70A9-C3F2-4D57-A0D9-9CFD9B27A388}">
      <dsp:nvSpPr>
        <dsp:cNvPr id="0" name=""/>
        <dsp:cNvSpPr/>
      </dsp:nvSpPr>
      <dsp:spPr>
        <a:xfrm>
          <a:off x="0" y="2959993"/>
          <a:ext cx="6513603" cy="85277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Known as Lease Automatic Custody Transfer (LACT) units, these skids have historically been just one of thousands of assets scattered around the world and often located in the middle of nowhere. Doing their jobs in isolation with no connectivity, skids have traditionally relied on paper-based processes and periodic site visits for routine maintenance, leaving them vulnerable to inaccuracies and failures </a:t>
          </a:r>
        </a:p>
      </dsp:txBody>
      <dsp:txXfrm>
        <a:off x="41629" y="3001622"/>
        <a:ext cx="6430345" cy="769521"/>
      </dsp:txXfrm>
    </dsp:sp>
    <dsp:sp modelId="{ADA7422C-99F4-436D-8C45-6C6B1EAF3394}">
      <dsp:nvSpPr>
        <dsp:cNvPr id="0" name=""/>
        <dsp:cNvSpPr/>
      </dsp:nvSpPr>
      <dsp:spPr>
        <a:xfrm>
          <a:off x="0" y="3847332"/>
          <a:ext cx="6513603" cy="85277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 until a company called </a:t>
          </a:r>
          <a:r>
            <a:rPr lang="en-US" sz="1200" u="none" kern="1200">
              <a:solidFill>
                <a:schemeClr val="bg1"/>
              </a:solidFill>
            </a:rPr>
            <a:t>Trigg Technologies</a:t>
          </a:r>
          <a:r>
            <a:rPr lang="en-US" sz="1200" u="none" kern="1200">
              <a:solidFill>
                <a:schemeClr val="tx1"/>
              </a:solidFill>
            </a:rPr>
            <a:t> </a:t>
          </a:r>
          <a:r>
            <a:rPr lang="en-US" sz="1200" kern="1200"/>
            <a:t>changed that with the help of Rockwell Automation and Microsoft.</a:t>
          </a:r>
          <a:endParaRPr lang="en-US" sz="1200" kern="1200" dirty="0"/>
        </a:p>
      </dsp:txBody>
      <dsp:txXfrm>
        <a:off x="41629" y="3888961"/>
        <a:ext cx="6430345" cy="769521"/>
      </dsp:txXfrm>
    </dsp:sp>
    <dsp:sp modelId="{E6D8611B-6DB2-463D-88CC-FDBFA926B6EA}">
      <dsp:nvSpPr>
        <dsp:cNvPr id="0" name=""/>
        <dsp:cNvSpPr/>
      </dsp:nvSpPr>
      <dsp:spPr>
        <a:xfrm>
          <a:off x="0" y="4734671"/>
          <a:ext cx="6513603" cy="8527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By modernizing LACT units with sensors and moving that information to the cloud with Azure, Trigg Technologies has enabled its skids for remote service and maintenance, including the ability to monitor the product being transferred to ensure it is correct, and coordinate immediate electronic invoicing.</a:t>
          </a:r>
        </a:p>
      </dsp:txBody>
      <dsp:txXfrm>
        <a:off x="41629" y="4776300"/>
        <a:ext cx="6430345" cy="769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1554F-6F37-41D5-97E1-1A62DF47B02C}">
      <dsp:nvSpPr>
        <dsp:cNvPr id="0" name=""/>
        <dsp:cNvSpPr/>
      </dsp:nvSpPr>
      <dsp:spPr>
        <a:xfrm>
          <a:off x="0" y="2307"/>
          <a:ext cx="574468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C8426C9-3D21-402B-B64C-F74600EF1181}">
      <dsp:nvSpPr>
        <dsp:cNvPr id="0" name=""/>
        <dsp:cNvSpPr/>
      </dsp:nvSpPr>
      <dsp:spPr>
        <a:xfrm>
          <a:off x="0" y="2307"/>
          <a:ext cx="5744684"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Rockwell Automation and its partners, work to install fueling lanes and to connect and cloud enable new pumps.</a:t>
          </a:r>
        </a:p>
      </dsp:txBody>
      <dsp:txXfrm>
        <a:off x="0" y="2307"/>
        <a:ext cx="5744684" cy="1573886"/>
      </dsp:txXfrm>
    </dsp:sp>
    <dsp:sp modelId="{12172AB6-1EDD-4248-9E3B-443C0FDC3056}">
      <dsp:nvSpPr>
        <dsp:cNvPr id="0" name=""/>
        <dsp:cNvSpPr/>
      </dsp:nvSpPr>
      <dsp:spPr>
        <a:xfrm>
          <a:off x="0" y="1576194"/>
          <a:ext cx="57446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AE9BCA-6A17-4B6A-A1C9-684FC77321A0}">
      <dsp:nvSpPr>
        <dsp:cNvPr id="0" name=""/>
        <dsp:cNvSpPr/>
      </dsp:nvSpPr>
      <dsp:spPr>
        <a:xfrm>
          <a:off x="0" y="1576194"/>
          <a:ext cx="5744684"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Cloud gateway appliances at each station collect the data and securely send it to a cloud platform provided by Rockwell Automation.</a:t>
          </a:r>
        </a:p>
      </dsp:txBody>
      <dsp:txXfrm>
        <a:off x="0" y="1576194"/>
        <a:ext cx="5744684" cy="1573886"/>
      </dsp:txXfrm>
    </dsp:sp>
    <dsp:sp modelId="{D441DEFF-314D-4AFF-A9E1-22EBAEECEEA1}">
      <dsp:nvSpPr>
        <dsp:cNvPr id="0" name=""/>
        <dsp:cNvSpPr/>
      </dsp:nvSpPr>
      <dsp:spPr>
        <a:xfrm>
          <a:off x="0" y="3150081"/>
          <a:ext cx="574468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236B0B-DD78-4018-ADB3-2D0765EC2F80}">
      <dsp:nvSpPr>
        <dsp:cNvPr id="0" name=""/>
        <dsp:cNvSpPr/>
      </dsp:nvSpPr>
      <dsp:spPr>
        <a:xfrm>
          <a:off x="0" y="3150081"/>
          <a:ext cx="5744684"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Collecting and storing real-time data from hundreds of sensors, variable frequency drives and Rockwell Automation’s control systems allows each of the stakeholders across their supply chain to perform their function more efficiently. Leaks can be detected in real time</a:t>
          </a:r>
        </a:p>
      </dsp:txBody>
      <dsp:txXfrm>
        <a:off x="0" y="3150081"/>
        <a:ext cx="5744684" cy="1573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65CB2-D4B3-4D27-BCA0-6E47C51E115F}">
      <dsp:nvSpPr>
        <dsp:cNvPr id="0" name=""/>
        <dsp:cNvSpPr/>
      </dsp:nvSpPr>
      <dsp:spPr>
        <a:xfrm>
          <a:off x="2759550" y="694392"/>
          <a:ext cx="536349" cy="91440"/>
        </a:xfrm>
        <a:custGeom>
          <a:avLst/>
          <a:gdLst/>
          <a:ahLst/>
          <a:cxnLst/>
          <a:rect l="0" t="0" r="0" b="0"/>
          <a:pathLst>
            <a:path>
              <a:moveTo>
                <a:pt x="0" y="45720"/>
              </a:moveTo>
              <a:lnTo>
                <a:pt x="536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51" y="737277"/>
        <a:ext cx="28347" cy="5669"/>
      </dsp:txXfrm>
    </dsp:sp>
    <dsp:sp modelId="{89B1FC41-7186-4BEE-BBA6-FDD034B703AE}">
      <dsp:nvSpPr>
        <dsp:cNvPr id="0" name=""/>
        <dsp:cNvSpPr/>
      </dsp:nvSpPr>
      <dsp:spPr>
        <a:xfrm>
          <a:off x="296350" y="612"/>
          <a:ext cx="2464999" cy="14789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577850">
            <a:lnSpc>
              <a:spcPct val="90000"/>
            </a:lnSpc>
            <a:spcBef>
              <a:spcPct val="0"/>
            </a:spcBef>
            <a:spcAft>
              <a:spcPct val="35000"/>
            </a:spcAft>
            <a:buNone/>
          </a:pPr>
          <a:r>
            <a:rPr lang="en-US" sz="1300" kern="1200"/>
            <a:t>In order to be predictive and proactive in management of network of Pipelines.</a:t>
          </a:r>
        </a:p>
      </dsp:txBody>
      <dsp:txXfrm>
        <a:off x="296350" y="612"/>
        <a:ext cx="2464999" cy="1478999"/>
      </dsp:txXfrm>
    </dsp:sp>
    <dsp:sp modelId="{288BC3D2-7431-43DD-AFBB-5E4F1305B9DD}">
      <dsp:nvSpPr>
        <dsp:cNvPr id="0" name=""/>
        <dsp:cNvSpPr/>
      </dsp:nvSpPr>
      <dsp:spPr>
        <a:xfrm>
          <a:off x="1528850" y="1477812"/>
          <a:ext cx="3031949" cy="536349"/>
        </a:xfrm>
        <a:custGeom>
          <a:avLst/>
          <a:gdLst/>
          <a:ahLst/>
          <a:cxnLst/>
          <a:rect l="0" t="0" r="0" b="0"/>
          <a:pathLst>
            <a:path>
              <a:moveTo>
                <a:pt x="3031949" y="0"/>
              </a:moveTo>
              <a:lnTo>
                <a:pt x="3031949" y="285274"/>
              </a:lnTo>
              <a:lnTo>
                <a:pt x="0" y="285274"/>
              </a:lnTo>
              <a:lnTo>
                <a:pt x="0" y="536349"/>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7712" y="1743152"/>
        <a:ext cx="154225" cy="5669"/>
      </dsp:txXfrm>
    </dsp:sp>
    <dsp:sp modelId="{3AE8F0FC-E368-40F4-B812-4508B54A0B5E}">
      <dsp:nvSpPr>
        <dsp:cNvPr id="0" name=""/>
        <dsp:cNvSpPr/>
      </dsp:nvSpPr>
      <dsp:spPr>
        <a:xfrm>
          <a:off x="3328299" y="612"/>
          <a:ext cx="2464999" cy="14789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577850">
            <a:lnSpc>
              <a:spcPct val="90000"/>
            </a:lnSpc>
            <a:spcBef>
              <a:spcPct val="0"/>
            </a:spcBef>
            <a:spcAft>
              <a:spcPct val="35000"/>
            </a:spcAft>
            <a:buNone/>
          </a:pPr>
          <a:r>
            <a:rPr lang="en-US" sz="1300" kern="1200"/>
            <a:t>Mel Christopher, propose these models for IoT implementation</a:t>
          </a:r>
        </a:p>
      </dsp:txBody>
      <dsp:txXfrm>
        <a:off x="3328299" y="612"/>
        <a:ext cx="2464999" cy="1478999"/>
      </dsp:txXfrm>
    </dsp:sp>
    <dsp:sp modelId="{E5E8B083-96DB-463E-8A34-66B37B570E00}">
      <dsp:nvSpPr>
        <dsp:cNvPr id="0" name=""/>
        <dsp:cNvSpPr/>
      </dsp:nvSpPr>
      <dsp:spPr>
        <a:xfrm>
          <a:off x="2759550" y="2740342"/>
          <a:ext cx="536349" cy="91440"/>
        </a:xfrm>
        <a:custGeom>
          <a:avLst/>
          <a:gdLst/>
          <a:ahLst/>
          <a:cxnLst/>
          <a:rect l="0" t="0" r="0" b="0"/>
          <a:pathLst>
            <a:path>
              <a:moveTo>
                <a:pt x="0" y="45720"/>
              </a:moveTo>
              <a:lnTo>
                <a:pt x="53634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51" y="2783227"/>
        <a:ext cx="28347" cy="5669"/>
      </dsp:txXfrm>
    </dsp:sp>
    <dsp:sp modelId="{8D4C44A5-0CFD-4C55-84B3-3627EDF45A29}">
      <dsp:nvSpPr>
        <dsp:cNvPr id="0" name=""/>
        <dsp:cNvSpPr/>
      </dsp:nvSpPr>
      <dsp:spPr>
        <a:xfrm>
          <a:off x="296350" y="2046562"/>
          <a:ext cx="2464999" cy="14789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577850">
            <a:lnSpc>
              <a:spcPct val="90000"/>
            </a:lnSpc>
            <a:spcBef>
              <a:spcPct val="0"/>
            </a:spcBef>
            <a:spcAft>
              <a:spcPct val="35000"/>
            </a:spcAft>
            <a:buNone/>
          </a:pPr>
          <a:r>
            <a:rPr lang="en-US" sz="1300" b="1" kern="1200"/>
            <a:t>Situational awareness</a:t>
          </a:r>
          <a:r>
            <a:rPr lang="en-US" sz="1300" kern="1200"/>
            <a:t> creates intelligence out of the data, with better visualizations that enable operators in the Gas Control Center to see changes in the system quickly.</a:t>
          </a:r>
        </a:p>
      </dsp:txBody>
      <dsp:txXfrm>
        <a:off x="296350" y="2046562"/>
        <a:ext cx="2464999" cy="1478999"/>
      </dsp:txXfrm>
    </dsp:sp>
    <dsp:sp modelId="{4CB8E2AF-DE70-4981-A0E9-69DBAA73F1A4}">
      <dsp:nvSpPr>
        <dsp:cNvPr id="0" name=""/>
        <dsp:cNvSpPr/>
      </dsp:nvSpPr>
      <dsp:spPr>
        <a:xfrm>
          <a:off x="1528850" y="3523762"/>
          <a:ext cx="3031949" cy="536349"/>
        </a:xfrm>
        <a:custGeom>
          <a:avLst/>
          <a:gdLst/>
          <a:ahLst/>
          <a:cxnLst/>
          <a:rect l="0" t="0" r="0" b="0"/>
          <a:pathLst>
            <a:path>
              <a:moveTo>
                <a:pt x="3031949" y="0"/>
              </a:moveTo>
              <a:lnTo>
                <a:pt x="3031949" y="285274"/>
              </a:lnTo>
              <a:lnTo>
                <a:pt x="0" y="285274"/>
              </a:lnTo>
              <a:lnTo>
                <a:pt x="0" y="53634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7712" y="3789102"/>
        <a:ext cx="154225" cy="5669"/>
      </dsp:txXfrm>
    </dsp:sp>
    <dsp:sp modelId="{CBDA4F60-9605-4CD1-BC3E-C30ABC1A985F}">
      <dsp:nvSpPr>
        <dsp:cNvPr id="0" name=""/>
        <dsp:cNvSpPr/>
      </dsp:nvSpPr>
      <dsp:spPr>
        <a:xfrm>
          <a:off x="3328299" y="2046562"/>
          <a:ext cx="2464999" cy="14789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577850">
            <a:lnSpc>
              <a:spcPct val="90000"/>
            </a:lnSpc>
            <a:spcBef>
              <a:spcPct val="0"/>
            </a:spcBef>
            <a:spcAft>
              <a:spcPct val="35000"/>
            </a:spcAft>
            <a:buNone/>
          </a:pPr>
          <a:r>
            <a:rPr lang="en-US" sz="1300" b="1" kern="1200"/>
            <a:t>Situational intelligence</a:t>
          </a:r>
          <a:r>
            <a:rPr lang="en-US" sz="1300" kern="1200"/>
            <a:t> follows, and integrates geospatial and temporal data to give a precise understanding of specific events as they happen.</a:t>
          </a:r>
        </a:p>
      </dsp:txBody>
      <dsp:txXfrm>
        <a:off x="3328299" y="2046562"/>
        <a:ext cx="2464999" cy="1478999"/>
      </dsp:txXfrm>
    </dsp:sp>
    <dsp:sp modelId="{89125465-B64E-4807-9811-C6D92592CE8F}">
      <dsp:nvSpPr>
        <dsp:cNvPr id="0" name=""/>
        <dsp:cNvSpPr/>
      </dsp:nvSpPr>
      <dsp:spPr>
        <a:xfrm>
          <a:off x="296350" y="4092512"/>
          <a:ext cx="2464999" cy="14789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577850">
            <a:lnSpc>
              <a:spcPct val="90000"/>
            </a:lnSpc>
            <a:spcBef>
              <a:spcPct val="0"/>
            </a:spcBef>
            <a:spcAft>
              <a:spcPct val="35000"/>
            </a:spcAft>
            <a:buNone/>
          </a:pPr>
          <a:r>
            <a:rPr lang="en-US" sz="1300" b="1" kern="1200"/>
            <a:t>Predictive analytics</a:t>
          </a:r>
          <a:r>
            <a:rPr lang="en-US" sz="1300" kern="1200"/>
            <a:t> finally take all of that real-time data and pull out patterns that signal approaching abnormal events, allowing for proactive responsiveness.</a:t>
          </a:r>
        </a:p>
      </dsp:txBody>
      <dsp:txXfrm>
        <a:off x="296350" y="4092512"/>
        <a:ext cx="2464999" cy="14789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65BDB-A2CA-4BC5-9D74-6646E868E154}"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0CA08-A675-4653-9879-966026F1A488}" type="slidenum">
              <a:rPr lang="en-US" smtClean="0"/>
              <a:t>‹#›</a:t>
            </a:fld>
            <a:endParaRPr lang="en-US"/>
          </a:p>
        </p:txBody>
      </p:sp>
    </p:spTree>
    <p:extLst>
      <p:ext uri="{BB962C8B-B14F-4D97-AF65-F5344CB8AC3E}">
        <p14:creationId xmlns:p14="http://schemas.microsoft.com/office/powerpoint/2010/main" val="40968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10CA08-A675-4653-9879-966026F1A488}" type="slidenum">
              <a:rPr lang="en-US" smtClean="0"/>
              <a:t>5</a:t>
            </a:fld>
            <a:endParaRPr lang="en-US"/>
          </a:p>
        </p:txBody>
      </p:sp>
    </p:spTree>
    <p:extLst>
      <p:ext uri="{BB962C8B-B14F-4D97-AF65-F5344CB8AC3E}">
        <p14:creationId xmlns:p14="http://schemas.microsoft.com/office/powerpoint/2010/main" val="272082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5B1A-AFAD-4766-9B6E-1CF06FBD6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758E37-C06C-4FF4-853B-B51563E1E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8EC87-5C5F-49DD-BEFD-956A7F11BCED}"/>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D0ACE139-0E3A-42DE-BEE7-D2A58996A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EF7E4-37F7-4AD9-B332-ADBB10C3FBA5}"/>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43057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2F0A-F787-412A-9085-B8A2553E5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9579E-B264-453F-A504-EE12BF1FD1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6C088-E678-4EEF-A2F8-48D6B794B351}"/>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2EC4B025-ED81-4EFE-A200-DD9092372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3BDFD-7E8A-4E52-8189-4C4129EDB6FC}"/>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185965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48F75-5A28-4DF4-B945-86D31011F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47E85-EF12-44A0-9E58-3BEAE7E5CD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D7C24-F020-4B76-A555-A1B627B4282E}"/>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4422623D-941E-4416-86F0-E8921EC1D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914B3-87E6-4504-8184-9D916CCD34C4}"/>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8906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DFCD-EF23-4663-971B-E2C18275D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21C19-1255-4270-B714-9F5E31274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4C8A5-BBC2-442B-B60F-74940578D217}"/>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BA5A5D8D-8B30-4E0D-B474-A5EAFAEC5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EFD2-1FE5-4D44-898C-8172E7BC9383}"/>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04420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A6CF-1D64-4468-9D4B-55F0E86A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6A0ED-C259-4CDD-9397-6E2F4D598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3F125E-728A-4171-9314-652A066DA4C8}"/>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695AC923-9927-45F9-B883-E42562B1F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363B5-0F3D-4098-A41E-42AB33B84DD0}"/>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427834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2B49-98F4-415A-85B8-6FD6E85950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402CD-E9FA-40F0-9769-E2B9B2561F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A4A3F-5925-4F92-9988-1733E4EA88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4A8DD0-F946-4A45-BB24-3E0F96773C8F}"/>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6" name="Footer Placeholder 5">
            <a:extLst>
              <a:ext uri="{FF2B5EF4-FFF2-40B4-BE49-F238E27FC236}">
                <a16:creationId xmlns:a16="http://schemas.microsoft.com/office/drawing/2014/main" id="{987D0B69-6FCB-49D5-BE74-135A9A751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5A3C5-6C25-4CE9-925D-83B1DE9031D0}"/>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172404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48A9-915E-49D4-9523-7882384709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C43D1-40C3-463E-B55A-0A04BBE4E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8794B8-9700-4AF4-811B-A1963D6B00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9C4F2-9D87-4B4A-A59C-FC9904364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ADA6F7-0247-4F76-964B-FBA53A21F8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BEB99D-D390-42A2-8E36-00DD55F7FD5B}"/>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8" name="Footer Placeholder 7">
            <a:extLst>
              <a:ext uri="{FF2B5EF4-FFF2-40B4-BE49-F238E27FC236}">
                <a16:creationId xmlns:a16="http://schemas.microsoft.com/office/drawing/2014/main" id="{C0B3ED7D-5123-4DE6-86D8-F81878EA0B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94EA92-F0BC-4A48-800E-9F22763E2F58}"/>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8110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348-6060-4FFD-B1F1-A52CBCE15B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021C8F-6767-4C29-8BC1-36A62EE0AC70}"/>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4" name="Footer Placeholder 3">
            <a:extLst>
              <a:ext uri="{FF2B5EF4-FFF2-40B4-BE49-F238E27FC236}">
                <a16:creationId xmlns:a16="http://schemas.microsoft.com/office/drawing/2014/main" id="{D82DB923-B35C-4941-96A3-3E0E3575AF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1494E-854D-4034-9E2F-8C53FCA90CD5}"/>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121593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0470E-96ED-48BD-840C-834CF348FD6C}"/>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3" name="Footer Placeholder 2">
            <a:extLst>
              <a:ext uri="{FF2B5EF4-FFF2-40B4-BE49-F238E27FC236}">
                <a16:creationId xmlns:a16="http://schemas.microsoft.com/office/drawing/2014/main" id="{69446D1D-FE4A-45E3-A537-5E402BCAD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88DC5-2BB6-4E21-98C4-CDF0DF16864C}"/>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9575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3F65-5E52-4FFB-9BB7-52F13AAEA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AF120E-116A-4ED2-BF33-C4105F435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A31B3F-7F02-4BAA-8CA5-E02C8AE2E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34A49A-BA98-48B5-9EBC-FC054251A762}"/>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6" name="Footer Placeholder 5">
            <a:extLst>
              <a:ext uri="{FF2B5EF4-FFF2-40B4-BE49-F238E27FC236}">
                <a16:creationId xmlns:a16="http://schemas.microsoft.com/office/drawing/2014/main" id="{A99EE75B-98A4-4A20-A399-D0768BD30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BBF4E-37A1-4E1D-9B96-6778E9DC83A0}"/>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09386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4719-2D42-46B4-B8CB-88D3CDB5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0AB76-DC86-4B5D-9C3C-52D38148A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4386D-7C78-4D94-9E8C-9CC79EE19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D71AE0-18AC-4180-9940-7E4B1893A101}"/>
              </a:ext>
            </a:extLst>
          </p:cNvPr>
          <p:cNvSpPr>
            <a:spLocks noGrp="1"/>
          </p:cNvSpPr>
          <p:nvPr>
            <p:ph type="dt" sz="half" idx="10"/>
          </p:nvPr>
        </p:nvSpPr>
        <p:spPr/>
        <p:txBody>
          <a:bodyPr/>
          <a:lstStyle/>
          <a:p>
            <a:fld id="{D7C36AA8-433A-4669-BA1F-A21D807C1B99}" type="datetimeFigureOut">
              <a:rPr lang="en-US" smtClean="0"/>
              <a:t>5/13/2019</a:t>
            </a:fld>
            <a:endParaRPr lang="en-US"/>
          </a:p>
        </p:txBody>
      </p:sp>
      <p:sp>
        <p:nvSpPr>
          <p:cNvPr id="6" name="Footer Placeholder 5">
            <a:extLst>
              <a:ext uri="{FF2B5EF4-FFF2-40B4-BE49-F238E27FC236}">
                <a16:creationId xmlns:a16="http://schemas.microsoft.com/office/drawing/2014/main" id="{03A11545-ADBB-4C0E-B3C5-8414715DD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143B20-5F06-4A86-9BD3-959F4805208E}"/>
              </a:ext>
            </a:extLst>
          </p:cNvPr>
          <p:cNvSpPr>
            <a:spLocks noGrp="1"/>
          </p:cNvSpPr>
          <p:nvPr>
            <p:ph type="sldNum" sz="quarter" idx="12"/>
          </p:nvPr>
        </p:nvSpPr>
        <p:spPr/>
        <p:txBody>
          <a:bodyPr/>
          <a:lstStyle/>
          <a:p>
            <a:fld id="{5547A92F-615F-41B8-816C-7318C8B5DABE}" type="slidenum">
              <a:rPr lang="en-US" smtClean="0"/>
              <a:t>‹#›</a:t>
            </a:fld>
            <a:endParaRPr lang="en-US"/>
          </a:p>
        </p:txBody>
      </p:sp>
    </p:spTree>
    <p:extLst>
      <p:ext uri="{BB962C8B-B14F-4D97-AF65-F5344CB8AC3E}">
        <p14:creationId xmlns:p14="http://schemas.microsoft.com/office/powerpoint/2010/main" val="325183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DED6A-2EBC-4493-A534-61935D6A9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5B6EFD-9F4D-4F1B-A7A9-05352F6AB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B6718-88F7-411B-BE4E-EC480E358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36AA8-433A-4669-BA1F-A21D807C1B99}" type="datetimeFigureOut">
              <a:rPr lang="en-US" smtClean="0"/>
              <a:t>5/13/2019</a:t>
            </a:fld>
            <a:endParaRPr lang="en-US"/>
          </a:p>
        </p:txBody>
      </p:sp>
      <p:sp>
        <p:nvSpPr>
          <p:cNvPr id="5" name="Footer Placeholder 4">
            <a:extLst>
              <a:ext uri="{FF2B5EF4-FFF2-40B4-BE49-F238E27FC236}">
                <a16:creationId xmlns:a16="http://schemas.microsoft.com/office/drawing/2014/main" id="{767E4C67-BEC4-44FE-B818-96B34F8B1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3D8B2B-0983-43AA-A075-13EF547F1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7A92F-615F-41B8-816C-7318C8B5DABE}" type="slidenum">
              <a:rPr lang="en-US" smtClean="0"/>
              <a:t>‹#›</a:t>
            </a:fld>
            <a:endParaRPr lang="en-US"/>
          </a:p>
        </p:txBody>
      </p:sp>
    </p:spTree>
    <p:extLst>
      <p:ext uri="{BB962C8B-B14F-4D97-AF65-F5344CB8AC3E}">
        <p14:creationId xmlns:p14="http://schemas.microsoft.com/office/powerpoint/2010/main" val="299785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5654B-D546-456D-8330-DBF42E89F569}"/>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Industrial Internet Of Things, Oil and Gas industry.</a:t>
            </a:r>
          </a:p>
        </p:txBody>
      </p:sp>
      <p:sp>
        <p:nvSpPr>
          <p:cNvPr id="3" name="Subtitle 2">
            <a:extLst>
              <a:ext uri="{FF2B5EF4-FFF2-40B4-BE49-F238E27FC236}">
                <a16:creationId xmlns:a16="http://schemas.microsoft.com/office/drawing/2014/main" id="{F024455B-EE21-48B3-BCDE-CB603F884A18}"/>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Prepared by Musa and Friends</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actory">
            <a:extLst>
              <a:ext uri="{FF2B5EF4-FFF2-40B4-BE49-F238E27FC236}">
                <a16:creationId xmlns:a16="http://schemas.microsoft.com/office/drawing/2014/main" id="{9355395A-5671-4C42-AD48-68890284AB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20088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BAB0E6-E481-4BAA-BE88-C79782BF2EDC}"/>
              </a:ext>
            </a:extLst>
          </p:cNvPr>
          <p:cNvSpPr>
            <a:spLocks noGrp="1"/>
          </p:cNvSpPr>
          <p:nvPr>
            <p:ph type="title"/>
          </p:nvPr>
        </p:nvSpPr>
        <p:spPr>
          <a:xfrm>
            <a:off x="355601" y="811161"/>
            <a:ext cx="3818194" cy="5403370"/>
          </a:xfrm>
        </p:spPr>
        <p:txBody>
          <a:bodyPr>
            <a:normAutofit/>
          </a:bodyPr>
          <a:lstStyle/>
          <a:p>
            <a:r>
              <a:rPr lang="en-US" dirty="0">
                <a:solidFill>
                  <a:srgbClr val="FFFFFF"/>
                </a:solidFill>
              </a:rPr>
              <a:t>Model for IoT Implementation</a:t>
            </a:r>
          </a:p>
        </p:txBody>
      </p:sp>
      <p:sp>
        <p:nvSpPr>
          <p:cNvPr id="17" name="Rectangle 16">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FB4F558-29AD-4B5A-8124-77654EC4774F}"/>
              </a:ext>
            </a:extLst>
          </p:cNvPr>
          <p:cNvGraphicFramePr>
            <a:graphicFrameLocks noGrp="1"/>
          </p:cNvGraphicFramePr>
          <p:nvPr>
            <p:ph idx="1"/>
            <p:extLst>
              <p:ext uri="{D42A27DB-BD31-4B8C-83A1-F6EECF244321}">
                <p14:modId xmlns:p14="http://schemas.microsoft.com/office/powerpoint/2010/main" val="389906711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7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40D0DA-D3D0-4D0D-A9A2-30F67274498A}"/>
              </a:ext>
            </a:extLst>
          </p:cNvPr>
          <p:cNvSpPr>
            <a:spLocks noGrp="1"/>
          </p:cNvSpPr>
          <p:nvPr>
            <p:ph type="title"/>
          </p:nvPr>
        </p:nvSpPr>
        <p:spPr>
          <a:xfrm>
            <a:off x="640079" y="2053641"/>
            <a:ext cx="3669161" cy="2760098"/>
          </a:xfrm>
        </p:spPr>
        <p:txBody>
          <a:bodyPr>
            <a:normAutofit/>
          </a:bodyPr>
          <a:lstStyle/>
          <a:p>
            <a:r>
              <a:rPr lang="en-US" b="1">
                <a:solidFill>
                  <a:srgbClr val="FFFFFF"/>
                </a:solidFill>
              </a:rPr>
              <a:t>SAFETY AND SECURITY ISSUES OF IIOT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D3FC70E1-F94A-441E-86BD-7AF9BB7CC40D}"/>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a:p>
            <a:endParaRPr lang="en-US" sz="2400">
              <a:solidFill>
                <a:srgbClr val="000000"/>
              </a:solidFill>
            </a:endParaRPr>
          </a:p>
          <a:p>
            <a:endParaRPr lang="en-US" sz="2400">
              <a:solidFill>
                <a:srgbClr val="000000"/>
              </a:solidFill>
            </a:endParaRPr>
          </a:p>
        </p:txBody>
      </p:sp>
      <p:sp>
        <p:nvSpPr>
          <p:cNvPr id="11" name="Rectangle 8">
            <a:extLst>
              <a:ext uri="{FF2B5EF4-FFF2-40B4-BE49-F238E27FC236}">
                <a16:creationId xmlns:a16="http://schemas.microsoft.com/office/drawing/2014/main" id="{43B8BAA6-C9C8-4EC7-B2D6-0AD41D8AF26D}"/>
              </a:ext>
            </a:extLst>
          </p:cNvPr>
          <p:cNvSpPr>
            <a:spLocks noChangeArrowheads="1"/>
          </p:cNvSpPr>
          <p:nvPr/>
        </p:nvSpPr>
        <p:spPr bwMode="auto">
          <a:xfrm>
            <a:off x="5466080" y="8018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6E0CD94A-5E34-4123-AAB5-60CEE598263B}"/>
              </a:ext>
            </a:extLst>
          </p:cNvPr>
          <p:cNvGraphicFramePr>
            <a:graphicFrameLocks/>
          </p:cNvGraphicFramePr>
          <p:nvPr>
            <p:extLst>
              <p:ext uri="{D42A27DB-BD31-4B8C-83A1-F6EECF244321}">
                <p14:modId xmlns:p14="http://schemas.microsoft.com/office/powerpoint/2010/main" val="1616942810"/>
              </p:ext>
            </p:extLst>
          </p:nvPr>
        </p:nvGraphicFramePr>
        <p:xfrm>
          <a:off x="5466080" y="801866"/>
          <a:ext cx="5816600" cy="5777610"/>
        </p:xfrm>
        <a:graphic>
          <a:graphicData uri="http://schemas.openxmlformats.org/presentationml/2006/ole">
            <mc:AlternateContent xmlns:mc="http://schemas.openxmlformats.org/markup-compatibility/2006">
              <mc:Choice xmlns:v="urn:schemas-microsoft-com:vml" Requires="v">
                <p:oleObj spid="_x0000_s1035" name="Picture" r:id="rId4" imgW="0" imgH="0" progId="StaticMetafile">
                  <p:embed/>
                </p:oleObj>
              </mc:Choice>
              <mc:Fallback>
                <p:oleObj name="Picture" r:id="rId4" imgW="0" imgH="0" progId="StaticMetafile">
                  <p:embed/>
                  <p:pic>
                    <p:nvPicPr>
                      <p:cNvPr id="0" name="rectole00000000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080" y="801866"/>
                        <a:ext cx="5816600" cy="577761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30666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CD08-1BB3-46F6-B2A5-1F205E2A7A0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838AF7-8431-458A-A9B6-3CEBA940A399}"/>
              </a:ext>
            </a:extLst>
          </p:cNvPr>
          <p:cNvSpPr>
            <a:spLocks noGrp="1"/>
          </p:cNvSpPr>
          <p:nvPr>
            <p:ph idx="1"/>
          </p:nvPr>
        </p:nvSpPr>
        <p:spPr/>
        <p:txBody>
          <a:bodyPr/>
          <a:lstStyle/>
          <a:p>
            <a:r>
              <a:rPr lang="en-US" dirty="0"/>
              <a:t>Man in the Middle</a:t>
            </a:r>
          </a:p>
          <a:p>
            <a:r>
              <a:rPr lang="en-US" dirty="0"/>
              <a:t>Device Hijacking</a:t>
            </a:r>
          </a:p>
          <a:p>
            <a:r>
              <a:rPr lang="en-US" dirty="0"/>
              <a:t>Distributed Denial of Service</a:t>
            </a:r>
          </a:p>
          <a:p>
            <a:endParaRPr lang="en-US" dirty="0"/>
          </a:p>
        </p:txBody>
      </p:sp>
    </p:spTree>
    <p:extLst>
      <p:ext uri="{BB962C8B-B14F-4D97-AF65-F5344CB8AC3E}">
        <p14:creationId xmlns:p14="http://schemas.microsoft.com/office/powerpoint/2010/main" val="353990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1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F467FA-CD26-492F-98B5-C8D3327725EE}"/>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Overview of Oil and Gas Industry</a:t>
            </a:r>
          </a:p>
        </p:txBody>
      </p:sp>
      <p:pic>
        <p:nvPicPr>
          <p:cNvPr id="5" name="Picture 4" descr="A picture containing indoor, wall&#10;&#10;Description generated with very high confidence">
            <a:extLst>
              <a:ext uri="{FF2B5EF4-FFF2-40B4-BE49-F238E27FC236}">
                <a16:creationId xmlns:a16="http://schemas.microsoft.com/office/drawing/2014/main" id="{EAE6913A-4C72-4B40-852D-B7731DB4C63D}"/>
              </a:ext>
            </a:extLst>
          </p:cNvPr>
          <p:cNvPicPr>
            <a:picLocks noChangeAspect="1"/>
          </p:cNvPicPr>
          <p:nvPr/>
        </p:nvPicPr>
        <p:blipFill rotWithShape="1">
          <a:blip r:embed="rId2">
            <a:extLst>
              <a:ext uri="{28A0092B-C50C-407E-A947-70E740481C1C}">
                <a14:useLocalDpi xmlns:a14="http://schemas.microsoft.com/office/drawing/2010/main" val="0"/>
              </a:ext>
            </a:extLst>
          </a:blip>
          <a:srcRect l="3338"/>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894DFC-8EF1-448D-8123-5B13642A052B}"/>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Oil and Gas is a multibillion-dollar industry because the product they possess has a high demand. </a:t>
            </a:r>
          </a:p>
          <a:p>
            <a:r>
              <a:rPr lang="en-US" sz="2000" dirty="0">
                <a:solidFill>
                  <a:srgbClr val="FFFFFF"/>
                </a:solidFill>
              </a:rPr>
              <a:t>Oil and natural gas are necessary resources. </a:t>
            </a:r>
            <a:r>
              <a:rPr lang="en-US" sz="2000" dirty="0" err="1">
                <a:solidFill>
                  <a:srgbClr val="FFFFFF"/>
                </a:solidFill>
              </a:rPr>
              <a:t>E.g</a:t>
            </a:r>
            <a:r>
              <a:rPr lang="en-US" sz="2000" dirty="0">
                <a:solidFill>
                  <a:srgbClr val="FFFFFF"/>
                </a:solidFill>
              </a:rPr>
              <a:t> crude Oil</a:t>
            </a:r>
          </a:p>
          <a:p>
            <a:r>
              <a:rPr lang="en-US" sz="2000" dirty="0">
                <a:solidFill>
                  <a:srgbClr val="FFFFFF"/>
                </a:solidFill>
              </a:rPr>
              <a:t>Getting the crude out of the ground is one thing, but once it’s out, it must be moved to refineries and ultimately to the pump.</a:t>
            </a:r>
          </a:p>
          <a:p>
            <a:r>
              <a:rPr lang="en-US" sz="2000" dirty="0">
                <a:solidFill>
                  <a:srgbClr val="FFFFFF"/>
                </a:solidFill>
              </a:rPr>
              <a:t>Important use includes plastic, clothing, car and many more</a:t>
            </a:r>
          </a:p>
        </p:txBody>
      </p:sp>
    </p:spTree>
    <p:extLst>
      <p:ext uri="{BB962C8B-B14F-4D97-AF65-F5344CB8AC3E}">
        <p14:creationId xmlns:p14="http://schemas.microsoft.com/office/powerpoint/2010/main" val="277336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D600-D064-4DC2-A5FB-0F53C11FDF5D}"/>
              </a:ext>
            </a:extLst>
          </p:cNvPr>
          <p:cNvSpPr>
            <a:spLocks noGrp="1"/>
          </p:cNvSpPr>
          <p:nvPr>
            <p:ph type="title"/>
          </p:nvPr>
        </p:nvSpPr>
        <p:spPr>
          <a:xfrm>
            <a:off x="1571811" y="1573586"/>
            <a:ext cx="9122584" cy="1325563"/>
          </a:xfrm>
        </p:spPr>
        <p:txBody>
          <a:bodyPr>
            <a:normAutofit/>
          </a:bodyPr>
          <a:lstStyle/>
          <a:p>
            <a:r>
              <a:rPr lang="en-US" sz="3100" b="1"/>
              <a:t>HOW DOES IIOT CONTRIBUTE TO THE O&amp;G INDUSTRY?</a:t>
            </a:r>
            <a:br>
              <a:rPr lang="en-US" sz="3100"/>
            </a:br>
            <a:endParaRPr lang="en-US" sz="3100"/>
          </a:p>
        </p:txBody>
      </p:sp>
      <p:sp>
        <p:nvSpPr>
          <p:cNvPr id="3" name="Content Placeholder 2">
            <a:extLst>
              <a:ext uri="{FF2B5EF4-FFF2-40B4-BE49-F238E27FC236}">
                <a16:creationId xmlns:a16="http://schemas.microsoft.com/office/drawing/2014/main" id="{5C45EDEA-DD2A-4C3C-93BB-4CC7F3CD9D2D}"/>
              </a:ext>
            </a:extLst>
          </p:cNvPr>
          <p:cNvSpPr>
            <a:spLocks noGrp="1"/>
          </p:cNvSpPr>
          <p:nvPr>
            <p:ph idx="1"/>
          </p:nvPr>
        </p:nvSpPr>
        <p:spPr>
          <a:xfrm>
            <a:off x="1571811" y="3060017"/>
            <a:ext cx="6066118" cy="2438546"/>
          </a:xfrm>
        </p:spPr>
        <p:txBody>
          <a:bodyPr>
            <a:normAutofit/>
          </a:bodyPr>
          <a:lstStyle/>
          <a:p>
            <a:r>
              <a:rPr lang="en-US" sz="1300" dirty="0"/>
              <a:t>The IoT is a network of intelligent computers, devices, and objects that collect and share huge amounts of data.</a:t>
            </a:r>
          </a:p>
          <a:p>
            <a:r>
              <a:rPr lang="en-US" sz="1300" dirty="0"/>
              <a:t>The application of the IoT to the manufacturing industry is called the </a:t>
            </a:r>
            <a:r>
              <a:rPr lang="en-US" sz="1300" dirty="0" err="1"/>
              <a:t>IIoT</a:t>
            </a:r>
            <a:r>
              <a:rPr lang="en-US" sz="1300" dirty="0"/>
              <a:t> .</a:t>
            </a:r>
          </a:p>
          <a:p>
            <a:r>
              <a:rPr lang="en-US" sz="1300" dirty="0"/>
              <a:t>Several innovative companies have started to implement the </a:t>
            </a:r>
            <a:r>
              <a:rPr lang="en-US" sz="1300" dirty="0" err="1"/>
              <a:t>IIoT</a:t>
            </a:r>
            <a:r>
              <a:rPr lang="en-US" sz="1300" dirty="0"/>
              <a:t> by leveraging intelligent, connected devices in their factories.</a:t>
            </a:r>
          </a:p>
          <a:p>
            <a:r>
              <a:rPr lang="en-US" sz="1300" dirty="0"/>
              <a:t>However, oil and gas companies have been slow to adopt technological innovations on the software front</a:t>
            </a:r>
          </a:p>
          <a:p>
            <a:r>
              <a:rPr lang="en-US" sz="1300" dirty="0"/>
              <a:t>Many of the reasons are understandable; the capital that was once plentiful has seen a rapid decline and the industry is stuck in the "old way" of doing things</a:t>
            </a:r>
          </a:p>
        </p:txBody>
      </p:sp>
      <p:sp>
        <p:nvSpPr>
          <p:cNvPr id="17"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9"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Computer">
            <a:extLst>
              <a:ext uri="{FF2B5EF4-FFF2-40B4-BE49-F238E27FC236}">
                <a16:creationId xmlns:a16="http://schemas.microsoft.com/office/drawing/2014/main" id="{EAD07087-55F7-45C3-AB8F-B981BD4573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266981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1561FF-9205-40F6-AF76-C5DC8777AF3C}"/>
              </a:ext>
            </a:extLst>
          </p:cNvPr>
          <p:cNvSpPr>
            <a:spLocks noGrp="1"/>
          </p:cNvSpPr>
          <p:nvPr>
            <p:ph type="title"/>
          </p:nvPr>
        </p:nvSpPr>
        <p:spPr>
          <a:xfrm>
            <a:off x="863029" y="1012004"/>
            <a:ext cx="3416158" cy="4795408"/>
          </a:xfrm>
        </p:spPr>
        <p:txBody>
          <a:bodyPr>
            <a:normAutofit/>
          </a:bodyPr>
          <a:lstStyle/>
          <a:p>
            <a:r>
              <a:rPr lang="en-US" sz="3700">
                <a:solidFill>
                  <a:srgbClr val="FFFFFF"/>
                </a:solidFill>
              </a:rPr>
              <a:t>top technologies adopted in other industries but slow to integrate into the oil and gas industry</a:t>
            </a:r>
          </a:p>
        </p:txBody>
      </p:sp>
      <p:graphicFrame>
        <p:nvGraphicFramePr>
          <p:cNvPr id="5" name="Content Placeholder 2">
            <a:extLst>
              <a:ext uri="{FF2B5EF4-FFF2-40B4-BE49-F238E27FC236}">
                <a16:creationId xmlns:a16="http://schemas.microsoft.com/office/drawing/2014/main" id="{C0E78C17-E1B3-4911-8726-508507F9D971}"/>
              </a:ext>
            </a:extLst>
          </p:cNvPr>
          <p:cNvGraphicFramePr>
            <a:graphicFrameLocks noGrp="1"/>
          </p:cNvGraphicFramePr>
          <p:nvPr>
            <p:ph idx="1"/>
            <p:extLst>
              <p:ext uri="{D42A27DB-BD31-4B8C-83A1-F6EECF244321}">
                <p14:modId xmlns:p14="http://schemas.microsoft.com/office/powerpoint/2010/main" val="18120839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30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7F1BE7-C674-48EF-BE92-2AC78B394888}"/>
              </a:ext>
            </a:extLst>
          </p:cNvPr>
          <p:cNvSpPr>
            <a:spLocks noGrp="1"/>
          </p:cNvSpPr>
          <p:nvPr>
            <p:ph type="title"/>
          </p:nvPr>
        </p:nvSpPr>
        <p:spPr>
          <a:xfrm>
            <a:off x="863029" y="1012004"/>
            <a:ext cx="3416158" cy="4795408"/>
          </a:xfrm>
        </p:spPr>
        <p:txBody>
          <a:bodyPr>
            <a:normAutofit/>
          </a:bodyPr>
          <a:lstStyle/>
          <a:p>
            <a:r>
              <a:rPr lang="en-US" b="1">
                <a:solidFill>
                  <a:srgbClr val="FFFFFF"/>
                </a:solidFill>
              </a:rPr>
              <a:t>IoT devices</a:t>
            </a:r>
            <a:br>
              <a:rPr lang="en-US">
                <a:solidFill>
                  <a:srgbClr val="FFFFFF"/>
                </a:solidFill>
              </a:rPr>
            </a:br>
            <a:endParaRPr lang="en-US">
              <a:solidFill>
                <a:srgbClr val="FFFFFF"/>
              </a:solidFill>
            </a:endParaRPr>
          </a:p>
        </p:txBody>
      </p:sp>
      <p:graphicFrame>
        <p:nvGraphicFramePr>
          <p:cNvPr id="13" name="Content Placeholder 2">
            <a:extLst>
              <a:ext uri="{FF2B5EF4-FFF2-40B4-BE49-F238E27FC236}">
                <a16:creationId xmlns:a16="http://schemas.microsoft.com/office/drawing/2014/main" id="{B704CDD6-374F-442B-894C-D8AE3FD131AA}"/>
              </a:ext>
            </a:extLst>
          </p:cNvPr>
          <p:cNvGraphicFramePr>
            <a:graphicFrameLocks noGrp="1"/>
          </p:cNvGraphicFramePr>
          <p:nvPr>
            <p:ph idx="1"/>
            <p:extLst>
              <p:ext uri="{D42A27DB-BD31-4B8C-83A1-F6EECF244321}">
                <p14:modId xmlns:p14="http://schemas.microsoft.com/office/powerpoint/2010/main" val="17922116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37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43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7C372-FFA7-400C-ACAC-2E6DB4BE0771}"/>
              </a:ext>
            </a:extLst>
          </p:cNvPr>
          <p:cNvSpPr>
            <a:spLocks noGrp="1"/>
          </p:cNvSpPr>
          <p:nvPr>
            <p:ph type="title"/>
          </p:nvPr>
        </p:nvSpPr>
        <p:spPr>
          <a:xfrm>
            <a:off x="524256" y="4767072"/>
            <a:ext cx="6594189" cy="1625210"/>
          </a:xfrm>
        </p:spPr>
        <p:txBody>
          <a:bodyPr>
            <a:normAutofit/>
          </a:bodyPr>
          <a:lstStyle/>
          <a:p>
            <a:pPr algn="r"/>
            <a:r>
              <a:rPr lang="en-US" sz="3700" b="1">
                <a:solidFill>
                  <a:srgbClr val="FFFFFF"/>
                </a:solidFill>
              </a:rPr>
              <a:t>IIOT TRANSPORTATION IN GAS AND OIL INDUSTRY</a:t>
            </a:r>
            <a:br>
              <a:rPr lang="en-US" sz="3700">
                <a:solidFill>
                  <a:srgbClr val="FFFFFF"/>
                </a:solidFill>
              </a:rPr>
            </a:br>
            <a:endParaRPr lang="en-US" sz="3700">
              <a:solidFill>
                <a:srgbClr val="FFFFFF"/>
              </a:solidFill>
            </a:endParaRPr>
          </a:p>
        </p:txBody>
      </p:sp>
      <p:pic>
        <p:nvPicPr>
          <p:cNvPr id="5" name="Picture 4" descr="A picture containing sky, factory, outdoor, train&#10;&#10;Description generated with very high confidence">
            <a:extLst>
              <a:ext uri="{FF2B5EF4-FFF2-40B4-BE49-F238E27FC236}">
                <a16:creationId xmlns:a16="http://schemas.microsoft.com/office/drawing/2014/main" id="{CEEE138F-499E-49A4-81B6-FFCB536332C9}"/>
              </a:ext>
            </a:extLst>
          </p:cNvPr>
          <p:cNvPicPr>
            <a:picLocks noChangeAspect="1"/>
          </p:cNvPicPr>
          <p:nvPr/>
        </p:nvPicPr>
        <p:blipFill rotWithShape="1">
          <a:blip r:embed="rId2">
            <a:extLst>
              <a:ext uri="{28A0092B-C50C-407E-A947-70E740481C1C}">
                <a14:useLocalDpi xmlns:a14="http://schemas.microsoft.com/office/drawing/2010/main" val="0"/>
              </a:ext>
            </a:extLst>
          </a:blip>
          <a:srcRect r="1" b="12822"/>
          <a:stretch/>
        </p:blipFill>
        <p:spPr>
          <a:xfrm>
            <a:off x="327547" y="321733"/>
            <a:ext cx="7058306" cy="4107392"/>
          </a:xfrm>
          <a:prstGeom prst="rect">
            <a:avLst/>
          </a:prstGeom>
        </p:spPr>
      </p:pic>
      <p:sp>
        <p:nvSpPr>
          <p:cNvPr id="15"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D530B4-6910-4FA7-8A23-E874C75417BB}"/>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How does the gas reach the filling station at your area?</a:t>
            </a:r>
          </a:p>
          <a:p>
            <a:r>
              <a:rPr lang="en-US" sz="2000" dirty="0">
                <a:solidFill>
                  <a:srgbClr val="FFFFFF"/>
                </a:solidFill>
              </a:rPr>
              <a:t>Probably a remote offshore oil well, traveling hundreds more miles in a pipeline across intense desert terrain.</a:t>
            </a:r>
          </a:p>
          <a:p>
            <a:r>
              <a:rPr lang="en-US" sz="2000" dirty="0">
                <a:solidFill>
                  <a:srgbClr val="FFFFFF"/>
                </a:solidFill>
              </a:rPr>
              <a:t>Carried by train and truck until finally arriving at your local filling station. Along the way, they passed through countless pumps, holding tanks, meters, monitors and hoses. </a:t>
            </a:r>
          </a:p>
          <a:p>
            <a:r>
              <a:rPr lang="en-US" sz="2000" dirty="0">
                <a:solidFill>
                  <a:srgbClr val="FFFFFF"/>
                </a:solidFill>
              </a:rPr>
              <a:t>What happens if there is a leak?!</a:t>
            </a:r>
          </a:p>
        </p:txBody>
      </p:sp>
    </p:spTree>
    <p:extLst>
      <p:ext uri="{BB962C8B-B14F-4D97-AF65-F5344CB8AC3E}">
        <p14:creationId xmlns:p14="http://schemas.microsoft.com/office/powerpoint/2010/main" val="334520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sky, ground, outdoor, floor&#10;&#10;Description generated with very high confidence">
            <a:extLst>
              <a:ext uri="{FF2B5EF4-FFF2-40B4-BE49-F238E27FC236}">
                <a16:creationId xmlns:a16="http://schemas.microsoft.com/office/drawing/2014/main" id="{D270B0BF-53B1-4FC4-BFD1-9C9AA5353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32080"/>
            <a:ext cx="11541760" cy="6512560"/>
          </a:xfrm>
          <a:prstGeom prst="rect">
            <a:avLst/>
          </a:prstGeom>
        </p:spPr>
      </p:pic>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520AF6-C4F5-4DF9-BA41-1E622729A9B1}"/>
              </a:ext>
            </a:extLst>
          </p:cNvPr>
          <p:cNvSpPr>
            <a:spLocks noGrp="1"/>
          </p:cNvSpPr>
          <p:nvPr>
            <p:ph type="title"/>
          </p:nvPr>
        </p:nvSpPr>
        <p:spPr>
          <a:xfrm>
            <a:off x="863029" y="1012004"/>
            <a:ext cx="3416158" cy="4795408"/>
          </a:xfrm>
        </p:spPr>
        <p:txBody>
          <a:bodyPr>
            <a:normAutofit/>
          </a:bodyPr>
          <a:lstStyle/>
          <a:p>
            <a:r>
              <a:rPr lang="en-US">
                <a:solidFill>
                  <a:srgbClr val="FFFFFF"/>
                </a:solidFill>
              </a:rPr>
              <a:t>LACT units Integration with Sensors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48E692EA-1601-46B1-B1C0-4709175BE988}"/>
              </a:ext>
            </a:extLst>
          </p:cNvPr>
          <p:cNvGraphicFramePr>
            <a:graphicFrameLocks noGrp="1"/>
          </p:cNvGraphicFramePr>
          <p:nvPr>
            <p:ph idx="1"/>
            <p:extLst>
              <p:ext uri="{D42A27DB-BD31-4B8C-83A1-F6EECF244321}">
                <p14:modId xmlns:p14="http://schemas.microsoft.com/office/powerpoint/2010/main" val="41735452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0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ky, factory, outdoor, train&#10;&#10;Description generated with very high confidence">
            <a:extLst>
              <a:ext uri="{FF2B5EF4-FFF2-40B4-BE49-F238E27FC236}">
                <a16:creationId xmlns:a16="http://schemas.microsoft.com/office/drawing/2014/main" id="{AE71026F-46EA-4E77-87D0-A8CC91D3B7C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5730"/>
          <a:stretch/>
        </p:blipFill>
        <p:spPr>
          <a:xfrm>
            <a:off x="20" y="-397925"/>
            <a:ext cx="12191980" cy="6857990"/>
          </a:xfrm>
          <a:prstGeom prst="rect">
            <a:avLst/>
          </a:prstGeom>
        </p:spPr>
      </p:pic>
      <p:sp>
        <p:nvSpPr>
          <p:cNvPr id="2" name="Title 1">
            <a:extLst>
              <a:ext uri="{FF2B5EF4-FFF2-40B4-BE49-F238E27FC236}">
                <a16:creationId xmlns:a16="http://schemas.microsoft.com/office/drawing/2014/main" id="{A1AF4901-5FD2-48F1-8A51-F97D289A2302}"/>
              </a:ext>
            </a:extLst>
          </p:cNvPr>
          <p:cNvSpPr>
            <a:spLocks noGrp="1"/>
          </p:cNvSpPr>
          <p:nvPr>
            <p:ph type="title"/>
          </p:nvPr>
        </p:nvSpPr>
        <p:spPr>
          <a:xfrm>
            <a:off x="838201" y="1065862"/>
            <a:ext cx="3313164" cy="4726276"/>
          </a:xfrm>
          <a:prstGeom prst="ellipse">
            <a:avLst/>
          </a:prstGeom>
        </p:spPr>
        <p:txBody>
          <a:bodyPr>
            <a:normAutofit/>
          </a:bodyPr>
          <a:lstStyle/>
          <a:p>
            <a:pPr algn="r"/>
            <a:r>
              <a:rPr lang="en-US" sz="3700" b="1" dirty="0">
                <a:solidFill>
                  <a:srgbClr val="FFFFFF"/>
                </a:solidFill>
              </a:rPr>
              <a:t>BUILDING A</a:t>
            </a:r>
            <a:br>
              <a:rPr lang="en-US" sz="3700" b="1" dirty="0">
                <a:solidFill>
                  <a:srgbClr val="FFFFFF"/>
                </a:solidFill>
              </a:rPr>
            </a:br>
            <a:r>
              <a:rPr lang="en-US" sz="3700" b="1" dirty="0">
                <a:solidFill>
                  <a:srgbClr val="FFFFFF"/>
                </a:solidFill>
              </a:rPr>
              <a:t> SMARTER GAS PUMP</a:t>
            </a:r>
            <a:br>
              <a:rPr lang="en-US" sz="3700" dirty="0">
                <a:solidFill>
                  <a:srgbClr val="FFFFFF"/>
                </a:solidFill>
              </a:rPr>
            </a:br>
            <a:endParaRPr lang="en-US" sz="3700" dirty="0">
              <a:solidFill>
                <a:srgbClr val="FFFFFF"/>
              </a:solidFill>
            </a:endParaRPr>
          </a:p>
        </p:txBody>
      </p:sp>
      <p:cxnSp>
        <p:nvCxnSpPr>
          <p:cNvPr id="35" name="Straight Connector 3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B786C542-AB65-4AF6-9E12-AE8A8C83E8F2}"/>
              </a:ext>
            </a:extLst>
          </p:cNvPr>
          <p:cNvGraphicFramePr>
            <a:graphicFrameLocks noGrp="1"/>
          </p:cNvGraphicFramePr>
          <p:nvPr>
            <p:ph idx="1"/>
            <p:extLst>
              <p:ext uri="{D42A27DB-BD31-4B8C-83A1-F6EECF244321}">
                <p14:modId xmlns:p14="http://schemas.microsoft.com/office/powerpoint/2010/main" val="2762392153"/>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58858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AE57-A0E5-4ABD-8AA0-731007F9ECDE}"/>
              </a:ext>
            </a:extLst>
          </p:cNvPr>
          <p:cNvSpPr>
            <a:spLocks noGrp="1"/>
          </p:cNvSpPr>
          <p:nvPr>
            <p:ph type="title"/>
          </p:nvPr>
        </p:nvSpPr>
        <p:spPr>
          <a:xfrm>
            <a:off x="655320" y="365125"/>
            <a:ext cx="5120114" cy="1692794"/>
          </a:xfrm>
        </p:spPr>
        <p:txBody>
          <a:bodyPr>
            <a:normAutofit/>
          </a:bodyPr>
          <a:lstStyle/>
          <a:p>
            <a:r>
              <a:rPr lang="en-US" sz="4100" dirty="0"/>
              <a:t>The robotic instrument called smart pig</a:t>
            </a:r>
          </a:p>
        </p:txBody>
      </p:sp>
      <p:cxnSp>
        <p:nvCxnSpPr>
          <p:cNvPr id="12" name="Straight Arrow Connector 11">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429204-2B98-429C-9017-3EBC4030C496}"/>
              </a:ext>
            </a:extLst>
          </p:cNvPr>
          <p:cNvSpPr>
            <a:spLocks noGrp="1"/>
          </p:cNvSpPr>
          <p:nvPr>
            <p:ph idx="1"/>
          </p:nvPr>
        </p:nvSpPr>
        <p:spPr>
          <a:xfrm>
            <a:off x="655321" y="2575034"/>
            <a:ext cx="5120113" cy="3462228"/>
          </a:xfrm>
        </p:spPr>
        <p:txBody>
          <a:bodyPr>
            <a:normAutofit/>
          </a:bodyPr>
          <a:lstStyle/>
          <a:p>
            <a:r>
              <a:rPr lang="en-US" sz="1500" dirty="0"/>
              <a:t>The pipelines are mostly coated steel pipe buried underground. Oil pipelines typically transport liquid at pressures between 600 and 1000 psi, while natural gas pipelines go up to 1500 psi (per square inch). </a:t>
            </a:r>
          </a:p>
          <a:p>
            <a:r>
              <a:rPr lang="en-US" sz="1500" dirty="0"/>
              <a:t>These high pressures are why ruptures can be so serious, and why monitoring and detecting flaws in advance is so important, particularly given the age of some of these pipes. </a:t>
            </a:r>
          </a:p>
          <a:p>
            <a:r>
              <a:rPr lang="en-US" sz="1500" dirty="0"/>
              <a:t>It is only when there is a leak in pipelines the public tend to be conscious, leading to a toxic spill, or even an explosion that costs lives. </a:t>
            </a:r>
          </a:p>
          <a:p>
            <a:r>
              <a:rPr lang="en-US" sz="1500" dirty="0"/>
              <a:t>Alex </a:t>
            </a:r>
            <a:r>
              <a:rPr lang="en-US" sz="1500" dirty="0" err="1"/>
              <a:t>Jablokow</a:t>
            </a:r>
            <a:r>
              <a:rPr lang="en-US" sz="1500" dirty="0"/>
              <a:t>(2015, p) mentions that the industry has started the incorporation of sensing technologies to monitor the pressure, flow compressor condition, density, temperature and other variables</a:t>
            </a:r>
          </a:p>
        </p:txBody>
      </p:sp>
      <p:pic>
        <p:nvPicPr>
          <p:cNvPr id="7" name="Picture 6" descr="A close up of an engine&#10;&#10;Description generated with high confidence">
            <a:extLst>
              <a:ext uri="{FF2B5EF4-FFF2-40B4-BE49-F238E27FC236}">
                <a16:creationId xmlns:a16="http://schemas.microsoft.com/office/drawing/2014/main" id="{838F61A9-E4A4-421B-BFC2-49A50E2B1C78}"/>
              </a:ext>
            </a:extLst>
          </p:cNvPr>
          <p:cNvPicPr>
            <a:picLocks noChangeAspect="1"/>
          </p:cNvPicPr>
          <p:nvPr/>
        </p:nvPicPr>
        <p:blipFill rotWithShape="1">
          <a:blip r:embed="rId2">
            <a:extLst>
              <a:ext uri="{28A0092B-C50C-407E-A947-70E740481C1C}">
                <a14:useLocalDpi xmlns:a14="http://schemas.microsoft.com/office/drawing/2010/main" val="0"/>
              </a:ext>
            </a:extLst>
          </a:blip>
          <a:srcRect l="358" r="3060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37957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866</Words>
  <Application>Microsoft Office PowerPoint</Application>
  <PresentationFormat>Widescreen</PresentationFormat>
  <Paragraphs>53</Paragraphs>
  <Slides>12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Picture (Metafile)</vt:lpstr>
      <vt:lpstr>Industrial Internet Of Things, Oil and Gas industry.</vt:lpstr>
      <vt:lpstr>Overview of Oil and Gas Industry</vt:lpstr>
      <vt:lpstr>HOW DOES IIOT CONTRIBUTE TO THE O&amp;G INDUSTRY? </vt:lpstr>
      <vt:lpstr>top technologies adopted in other industries but slow to integrate into the oil and gas industry</vt:lpstr>
      <vt:lpstr>IoT devices </vt:lpstr>
      <vt:lpstr>IIOT TRANSPORTATION IN GAS AND OIL INDUSTRY </vt:lpstr>
      <vt:lpstr>LACT units Integration with Sensors</vt:lpstr>
      <vt:lpstr>BUILDING A  SMARTER GAS PUMP </vt:lpstr>
      <vt:lpstr>The robotic instrument called smart pig</vt:lpstr>
      <vt:lpstr>Model for IoT Implementation</vt:lpstr>
      <vt:lpstr>SAFETY AND SECURITY ISSUES OF IIOT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Internet Of Things, Oil and Gas industry.</dc:title>
  <dc:creator>BOJANG MUSA</dc:creator>
  <cp:lastModifiedBy>BOJANG MUSA</cp:lastModifiedBy>
  <cp:revision>2</cp:revision>
  <dcterms:created xsi:type="dcterms:W3CDTF">2019-05-13T16:07:49Z</dcterms:created>
  <dcterms:modified xsi:type="dcterms:W3CDTF">2019-05-13T16:19:58Z</dcterms:modified>
</cp:coreProperties>
</file>