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Lora" panose="020B0604020202020204" charset="0"/>
      <p:regular r:id="rId8"/>
    </p:embeddedFont>
    <p:embeddedFont>
      <p:font typeface="Alice" panose="020B0604020202020204" charset="0"/>
      <p:regular r:id="rId9"/>
    </p:embeddedFont>
    <p:embeddedFont>
      <p:font typeface="Calibri" panose="020F0502020204030204" pitchFamily="34" charset="0"/>
      <p:regular r:id="rId10"/>
      <p:bold r:id="rId11"/>
      <p:italic r:id="rId12"/>
      <p:boldItalic r:id="rId13"/>
    </p:embeddedFont>
  </p:embeddedFontLst>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539" autoAdjust="0"/>
  </p:normalViewPr>
  <p:slideViewPr>
    <p:cSldViewPr snapToGrid="0" snapToObjects="1">
      <p:cViewPr>
        <p:scale>
          <a:sx n="87" d="100"/>
          <a:sy n="87"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6753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287297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Tomer Ben Horin Art Gallery Management Platform</a:t>
            </a:r>
            <a:endParaRPr lang="en-US" sz="4450" dirty="0"/>
          </a:p>
        </p:txBody>
      </p:sp>
      <p:sp>
        <p:nvSpPr>
          <p:cNvPr id="4" name="Text 1"/>
          <p:cNvSpPr/>
          <p:nvPr/>
        </p:nvSpPr>
        <p:spPr>
          <a:xfrm>
            <a:off x="6280190" y="4630698"/>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A comprehensive platform bridging artists, administrators, and art enthusiasts in a modern digital environment.</a:t>
            </a:r>
            <a:endParaRPr lang="en-US" sz="1750" dirty="0"/>
          </a:p>
        </p:txBody>
      </p:sp>
      <p:pic>
        <p:nvPicPr>
          <p:cNvPr id="5" name="Image 0" descr="preencoded.png"/>
          <p:cNvPicPr>
            <a:picLocks noChangeAspect="1"/>
          </p:cNvPicPr>
          <p:nvPr/>
        </p:nvPicPr>
        <p:blipFill>
          <a:blip r:embed="rId3"/>
          <a:stretch>
            <a:fillRect/>
          </a:stretch>
        </p:blipFill>
        <p:spPr>
          <a:xfrm>
            <a:off x="0" y="3324412"/>
            <a:ext cx="5733143" cy="13062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017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 Overview</a:t>
            </a:r>
            <a:endParaRPr lang="en-US" sz="4450" dirty="0"/>
          </a:p>
        </p:txBody>
      </p:sp>
      <p:sp>
        <p:nvSpPr>
          <p:cNvPr id="3" name="Text 1"/>
          <p:cNvSpPr/>
          <p:nvPr/>
        </p:nvSpPr>
        <p:spPr>
          <a:xfrm>
            <a:off x="793790" y="3399115"/>
            <a:ext cx="13042821" cy="2480310"/>
          </a:xfrm>
          <a:prstGeom prst="rect">
            <a:avLst/>
          </a:prstGeom>
          <a:noFill/>
          <a:ln/>
        </p:spPr>
        <p:txBody>
          <a:bodyPr wrap="squar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We are the group members working on the project for the Tomer Ben Horin Association. They currently have a promoted website where artists can enter their personal information and upload their artworks. The site contains information about the artists, but not the specific pieces they wish to present in an exhibition</a:t>
            </a:r>
            <a:r>
              <a:rPr lang="en-US" sz="2200" dirty="0" smtClean="0">
                <a:solidFill>
                  <a:srgbClr val="233E32"/>
                </a:solidFill>
                <a:latin typeface="Alice" pitchFamily="34" charset="0"/>
                <a:ea typeface="Alice" pitchFamily="34" charset="-122"/>
                <a:cs typeface="Alice" pitchFamily="34" charset="-120"/>
              </a:rPr>
              <a:t>.</a:t>
            </a:r>
          </a:p>
          <a:p>
            <a:pPr marL="0" indent="0" algn="l">
              <a:lnSpc>
                <a:spcPts val="2750"/>
              </a:lnSpc>
              <a:buNone/>
            </a:pPr>
            <a:r>
              <a:rPr lang="en-US" sz="2200" b="1" dirty="0" smtClean="0">
                <a:solidFill>
                  <a:srgbClr val="233E32"/>
                </a:solidFill>
                <a:latin typeface="Alice" pitchFamily="34" charset="0"/>
                <a:ea typeface="Alice" pitchFamily="34" charset="-122"/>
                <a:cs typeface="Alice" pitchFamily="34" charset="-120"/>
              </a:rPr>
              <a:t>The </a:t>
            </a:r>
            <a:r>
              <a:rPr lang="en-US" sz="2200" b="1" dirty="0">
                <a:solidFill>
                  <a:srgbClr val="233E32"/>
                </a:solidFill>
                <a:latin typeface="Alice" pitchFamily="34" charset="0"/>
                <a:ea typeface="Alice" pitchFamily="34" charset="-122"/>
                <a:cs typeface="Alice" pitchFamily="34" charset="-120"/>
              </a:rPr>
              <a:t>goal of the project is to create a platform that allows artists to submit the materials they want to display in the exhibition, and also to enable them to edit their personal information on the existing website through our platform..</a:t>
            </a:r>
            <a:endParaRPr lang="en-US" sz="2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0" y="70605"/>
            <a:ext cx="14630400" cy="2693551"/>
          </a:xfrm>
          <a:prstGeom prst="rect">
            <a:avLst/>
          </a:prstGeom>
        </p:spPr>
      </p:pic>
      <p:sp>
        <p:nvSpPr>
          <p:cNvPr id="3" name="Text 0"/>
          <p:cNvSpPr/>
          <p:nvPr/>
        </p:nvSpPr>
        <p:spPr>
          <a:xfrm>
            <a:off x="793790" y="3329821"/>
            <a:ext cx="5627251" cy="673418"/>
          </a:xfrm>
          <a:prstGeom prst="rect">
            <a:avLst/>
          </a:prstGeom>
          <a:noFill/>
          <a:ln/>
        </p:spPr>
        <p:txBody>
          <a:bodyPr wrap="none" lIns="0" tIns="0" rIns="0" bIns="0" rtlCol="0" anchor="t"/>
          <a:lstStyle/>
          <a:p>
            <a:pPr marL="0" indent="0" algn="l">
              <a:lnSpc>
                <a:spcPts val="5300"/>
              </a:lnSpc>
              <a:buNone/>
            </a:pPr>
            <a:r>
              <a:rPr lang="en-US" sz="4200" dirty="0">
                <a:solidFill>
                  <a:srgbClr val="233E32"/>
                </a:solidFill>
                <a:latin typeface="Alice" pitchFamily="34" charset="0"/>
                <a:ea typeface="Alice" pitchFamily="34" charset="-122"/>
                <a:cs typeface="Alice" pitchFamily="34" charset="-120"/>
              </a:rPr>
              <a:t>Team Learning Journey</a:t>
            </a:r>
            <a:endParaRPr lang="en-US" sz="4200" dirty="0"/>
          </a:p>
        </p:txBody>
      </p:sp>
      <p:pic>
        <p:nvPicPr>
          <p:cNvPr id="4" name="Image 1" descr="preencoded.png"/>
          <p:cNvPicPr>
            <a:picLocks noChangeAspect="1"/>
          </p:cNvPicPr>
          <p:nvPr/>
        </p:nvPicPr>
        <p:blipFill>
          <a:blip r:embed="rId4"/>
          <a:stretch>
            <a:fillRect/>
          </a:stretch>
        </p:blipFill>
        <p:spPr>
          <a:xfrm>
            <a:off x="793790" y="4326374"/>
            <a:ext cx="4347567" cy="861893"/>
          </a:xfrm>
          <a:prstGeom prst="rect">
            <a:avLst/>
          </a:prstGeom>
        </p:spPr>
      </p:pic>
      <p:sp>
        <p:nvSpPr>
          <p:cNvPr id="5" name="Text 1"/>
          <p:cNvSpPr/>
          <p:nvPr/>
        </p:nvSpPr>
        <p:spPr>
          <a:xfrm>
            <a:off x="1009174" y="5403652"/>
            <a:ext cx="2693551" cy="336590"/>
          </a:xfrm>
          <a:prstGeom prst="rect">
            <a:avLst/>
          </a:prstGeom>
          <a:noFill/>
          <a:ln/>
        </p:spPr>
        <p:txBody>
          <a:bodyPr wrap="none" lIns="0" tIns="0" rIns="0" bIns="0" rtlCol="0" anchor="t"/>
          <a:lstStyle/>
          <a:p>
            <a:pPr marL="0" indent="0" algn="l">
              <a:lnSpc>
                <a:spcPts val="2650"/>
              </a:lnSpc>
              <a:buNone/>
            </a:pPr>
            <a:r>
              <a:rPr lang="en-US" sz="2100" dirty="0">
                <a:solidFill>
                  <a:srgbClr val="2C2821"/>
                </a:solidFill>
                <a:latin typeface="Alice" pitchFamily="34" charset="0"/>
                <a:ea typeface="Alice" pitchFamily="34" charset="-122"/>
                <a:cs typeface="Alice" pitchFamily="34" charset="-120"/>
              </a:rPr>
              <a:t>Initial Challenges</a:t>
            </a:r>
            <a:endParaRPr lang="en-US" sz="2100" dirty="0"/>
          </a:p>
        </p:txBody>
      </p:sp>
      <p:sp>
        <p:nvSpPr>
          <p:cNvPr id="6" name="Text 2"/>
          <p:cNvSpPr/>
          <p:nvPr/>
        </p:nvSpPr>
        <p:spPr>
          <a:xfrm>
            <a:off x="1009174" y="5869424"/>
            <a:ext cx="3916799" cy="689610"/>
          </a:xfrm>
          <a:prstGeom prst="rect">
            <a:avLst/>
          </a:prstGeom>
          <a:noFill/>
          <a:ln/>
        </p:spPr>
        <p:txBody>
          <a:bodyPr wrap="square" lIns="0" tIns="0" rIns="0" bIns="0" rtlCol="0" anchor="t"/>
          <a:lstStyle/>
          <a:p>
            <a:pPr marL="0" indent="0" algn="l">
              <a:lnSpc>
                <a:spcPts val="2700"/>
              </a:lnSpc>
              <a:buNone/>
            </a:pPr>
            <a:r>
              <a:rPr lang="en-US" sz="1650" dirty="0">
                <a:solidFill>
                  <a:srgbClr val="2C2821"/>
                </a:solidFill>
                <a:latin typeface="Lora" pitchFamily="34" charset="0"/>
                <a:ea typeface="Lora" pitchFamily="34" charset="-122"/>
                <a:cs typeface="Lora" pitchFamily="34" charset="-120"/>
              </a:rPr>
              <a:t>Task division and decision-making proved difficult at first.</a:t>
            </a:r>
            <a:endParaRPr lang="en-US" sz="1650" dirty="0"/>
          </a:p>
        </p:txBody>
      </p:sp>
      <p:sp>
        <p:nvSpPr>
          <p:cNvPr id="7" name="Text 3"/>
          <p:cNvSpPr/>
          <p:nvPr/>
        </p:nvSpPr>
        <p:spPr>
          <a:xfrm>
            <a:off x="1009174" y="6688217"/>
            <a:ext cx="3916799" cy="689610"/>
          </a:xfrm>
          <a:prstGeom prst="rect">
            <a:avLst/>
          </a:prstGeom>
          <a:noFill/>
          <a:ln/>
        </p:spPr>
        <p:txBody>
          <a:bodyPr wrap="square" lIns="0" tIns="0" rIns="0" bIns="0" rtlCol="0" anchor="t"/>
          <a:lstStyle/>
          <a:p>
            <a:pPr marL="0" indent="0" algn="l">
              <a:lnSpc>
                <a:spcPts val="2700"/>
              </a:lnSpc>
              <a:buNone/>
            </a:pPr>
            <a:r>
              <a:rPr lang="en-US" sz="1650" dirty="0">
                <a:solidFill>
                  <a:srgbClr val="2C2821"/>
                </a:solidFill>
                <a:latin typeface="Lora" pitchFamily="34" charset="0"/>
                <a:ea typeface="Lora" pitchFamily="34" charset="-122"/>
                <a:cs typeface="Lora" pitchFamily="34" charset="-120"/>
              </a:rPr>
              <a:t>Miscommunication and differing opinions created hurdles.</a:t>
            </a:r>
            <a:endParaRPr lang="en-US" sz="1650" dirty="0"/>
          </a:p>
        </p:txBody>
      </p:sp>
      <p:pic>
        <p:nvPicPr>
          <p:cNvPr id="8" name="Image 2" descr="preencoded.png"/>
          <p:cNvPicPr>
            <a:picLocks noChangeAspect="1"/>
          </p:cNvPicPr>
          <p:nvPr/>
        </p:nvPicPr>
        <p:blipFill>
          <a:blip r:embed="rId5"/>
          <a:stretch>
            <a:fillRect/>
          </a:stretch>
        </p:blipFill>
        <p:spPr>
          <a:xfrm>
            <a:off x="5141357" y="4326374"/>
            <a:ext cx="4347567" cy="861893"/>
          </a:xfrm>
          <a:prstGeom prst="rect">
            <a:avLst/>
          </a:prstGeom>
        </p:spPr>
      </p:pic>
      <p:sp>
        <p:nvSpPr>
          <p:cNvPr id="9" name="Text 4"/>
          <p:cNvSpPr/>
          <p:nvPr/>
        </p:nvSpPr>
        <p:spPr>
          <a:xfrm>
            <a:off x="5356741" y="5403652"/>
            <a:ext cx="2693551" cy="336590"/>
          </a:xfrm>
          <a:prstGeom prst="rect">
            <a:avLst/>
          </a:prstGeom>
          <a:noFill/>
          <a:ln/>
        </p:spPr>
        <p:txBody>
          <a:bodyPr wrap="none" lIns="0" tIns="0" rIns="0" bIns="0" rtlCol="0" anchor="t"/>
          <a:lstStyle/>
          <a:p>
            <a:pPr marL="0" indent="0" algn="l">
              <a:lnSpc>
                <a:spcPts val="2650"/>
              </a:lnSpc>
              <a:buNone/>
            </a:pPr>
            <a:r>
              <a:rPr lang="en-US" sz="2100" dirty="0">
                <a:solidFill>
                  <a:srgbClr val="2C2821"/>
                </a:solidFill>
                <a:latin typeface="Alice" pitchFamily="34" charset="0"/>
                <a:ea typeface="Alice" pitchFamily="34" charset="-122"/>
                <a:cs typeface="Alice" pitchFamily="34" charset="-120"/>
              </a:rPr>
              <a:t>Growth Process</a:t>
            </a:r>
            <a:endParaRPr lang="en-US" sz="2100" dirty="0"/>
          </a:p>
        </p:txBody>
      </p:sp>
      <p:sp>
        <p:nvSpPr>
          <p:cNvPr id="10" name="Text 5"/>
          <p:cNvSpPr/>
          <p:nvPr/>
        </p:nvSpPr>
        <p:spPr>
          <a:xfrm>
            <a:off x="5356741" y="5869424"/>
            <a:ext cx="3916799" cy="689610"/>
          </a:xfrm>
          <a:prstGeom prst="rect">
            <a:avLst/>
          </a:prstGeom>
          <a:noFill/>
          <a:ln/>
        </p:spPr>
        <p:txBody>
          <a:bodyPr wrap="square" lIns="0" tIns="0" rIns="0" bIns="0" rtlCol="0" anchor="t"/>
          <a:lstStyle/>
          <a:p>
            <a:pPr marL="0" indent="0" algn="l">
              <a:lnSpc>
                <a:spcPts val="2700"/>
              </a:lnSpc>
              <a:buNone/>
            </a:pPr>
            <a:r>
              <a:rPr lang="en-US" sz="1650" dirty="0">
                <a:solidFill>
                  <a:srgbClr val="2C2821"/>
                </a:solidFill>
                <a:latin typeface="Lora" pitchFamily="34" charset="0"/>
                <a:ea typeface="Lora" pitchFamily="34" charset="-122"/>
                <a:cs typeface="Lora" pitchFamily="34" charset="-120"/>
              </a:rPr>
              <a:t>We developed better listening skills and workflow efficiency.</a:t>
            </a:r>
            <a:endParaRPr lang="en-US" sz="1650" dirty="0"/>
          </a:p>
        </p:txBody>
      </p:sp>
      <p:sp>
        <p:nvSpPr>
          <p:cNvPr id="11" name="Text 6"/>
          <p:cNvSpPr/>
          <p:nvPr/>
        </p:nvSpPr>
        <p:spPr>
          <a:xfrm>
            <a:off x="5356741" y="6688217"/>
            <a:ext cx="3916799" cy="689610"/>
          </a:xfrm>
          <a:prstGeom prst="rect">
            <a:avLst/>
          </a:prstGeom>
          <a:noFill/>
          <a:ln/>
        </p:spPr>
        <p:txBody>
          <a:bodyPr wrap="square" lIns="0" tIns="0" rIns="0" bIns="0" rtlCol="0" anchor="t"/>
          <a:lstStyle/>
          <a:p>
            <a:pPr marL="0" indent="0" algn="l">
              <a:lnSpc>
                <a:spcPts val="2700"/>
              </a:lnSpc>
              <a:buNone/>
            </a:pPr>
            <a:r>
              <a:rPr lang="en-US" sz="1650" dirty="0">
                <a:solidFill>
                  <a:srgbClr val="2C2821"/>
                </a:solidFill>
                <a:latin typeface="Lora" pitchFamily="34" charset="0"/>
                <a:ea typeface="Lora" pitchFamily="34" charset="-122"/>
                <a:cs typeface="Lora" pitchFamily="34" charset="-120"/>
              </a:rPr>
              <a:t>Each member's unique skills enhanced our final product.</a:t>
            </a:r>
            <a:endParaRPr lang="en-US" sz="1650" dirty="0"/>
          </a:p>
        </p:txBody>
      </p:sp>
      <p:pic>
        <p:nvPicPr>
          <p:cNvPr id="12" name="Image 3" descr="preencoded.png"/>
          <p:cNvPicPr>
            <a:picLocks noChangeAspect="1"/>
          </p:cNvPicPr>
          <p:nvPr/>
        </p:nvPicPr>
        <p:blipFill>
          <a:blip r:embed="rId6"/>
          <a:stretch>
            <a:fillRect/>
          </a:stretch>
        </p:blipFill>
        <p:spPr>
          <a:xfrm>
            <a:off x="9488924" y="4326374"/>
            <a:ext cx="4347567" cy="861893"/>
          </a:xfrm>
          <a:prstGeom prst="rect">
            <a:avLst/>
          </a:prstGeom>
        </p:spPr>
      </p:pic>
      <p:sp>
        <p:nvSpPr>
          <p:cNvPr id="13" name="Text 7"/>
          <p:cNvSpPr/>
          <p:nvPr/>
        </p:nvSpPr>
        <p:spPr>
          <a:xfrm>
            <a:off x="9704308" y="5403652"/>
            <a:ext cx="2693551" cy="336590"/>
          </a:xfrm>
          <a:prstGeom prst="rect">
            <a:avLst/>
          </a:prstGeom>
          <a:noFill/>
          <a:ln/>
        </p:spPr>
        <p:txBody>
          <a:bodyPr wrap="none" lIns="0" tIns="0" rIns="0" bIns="0" rtlCol="0" anchor="t"/>
          <a:lstStyle/>
          <a:p>
            <a:pPr marL="0" indent="0" algn="l">
              <a:lnSpc>
                <a:spcPts val="2650"/>
              </a:lnSpc>
              <a:buNone/>
            </a:pPr>
            <a:r>
              <a:rPr lang="en-US" sz="2100" dirty="0">
                <a:solidFill>
                  <a:srgbClr val="2C2821"/>
                </a:solidFill>
                <a:latin typeface="Alice" pitchFamily="34" charset="0"/>
                <a:ea typeface="Alice" pitchFamily="34" charset="-122"/>
                <a:cs typeface="Alice" pitchFamily="34" charset="-120"/>
              </a:rPr>
              <a:t>Team Success</a:t>
            </a:r>
            <a:endParaRPr lang="en-US" sz="2100" dirty="0"/>
          </a:p>
        </p:txBody>
      </p:sp>
      <p:sp>
        <p:nvSpPr>
          <p:cNvPr id="14" name="Text 8"/>
          <p:cNvSpPr/>
          <p:nvPr/>
        </p:nvSpPr>
        <p:spPr>
          <a:xfrm>
            <a:off x="9704308" y="5869424"/>
            <a:ext cx="3916799" cy="689610"/>
          </a:xfrm>
          <a:prstGeom prst="rect">
            <a:avLst/>
          </a:prstGeom>
          <a:noFill/>
          <a:ln/>
        </p:spPr>
        <p:txBody>
          <a:bodyPr wrap="square" lIns="0" tIns="0" rIns="0" bIns="0" rtlCol="0" anchor="t"/>
          <a:lstStyle/>
          <a:p>
            <a:pPr marL="0" indent="0" algn="l">
              <a:lnSpc>
                <a:spcPts val="2700"/>
              </a:lnSpc>
              <a:buNone/>
            </a:pPr>
            <a:r>
              <a:rPr lang="en-US" sz="1650" dirty="0">
                <a:solidFill>
                  <a:srgbClr val="2C2821"/>
                </a:solidFill>
                <a:latin typeface="Lora" pitchFamily="34" charset="0"/>
                <a:ea typeface="Lora" pitchFamily="34" charset="-122"/>
                <a:cs typeface="Lora" pitchFamily="34" charset="-120"/>
              </a:rPr>
              <a:t>Quick issue resolution and mutual support became our strengths.</a:t>
            </a:r>
            <a:endParaRPr lang="en-US" sz="1650" dirty="0"/>
          </a:p>
        </p:txBody>
      </p:sp>
      <p:sp>
        <p:nvSpPr>
          <p:cNvPr id="15" name="Text 9"/>
          <p:cNvSpPr/>
          <p:nvPr/>
        </p:nvSpPr>
        <p:spPr>
          <a:xfrm>
            <a:off x="9704308" y="6688217"/>
            <a:ext cx="3916799" cy="689610"/>
          </a:xfrm>
          <a:prstGeom prst="rect">
            <a:avLst/>
          </a:prstGeom>
          <a:noFill/>
          <a:ln/>
        </p:spPr>
        <p:txBody>
          <a:bodyPr wrap="square" lIns="0" tIns="0" rIns="0" bIns="0" rtlCol="0" anchor="t"/>
          <a:lstStyle/>
          <a:p>
            <a:pPr marL="0" indent="0" algn="l">
              <a:lnSpc>
                <a:spcPts val="2700"/>
              </a:lnSpc>
              <a:buNone/>
            </a:pPr>
            <a:r>
              <a:rPr lang="en-US" sz="1650" dirty="0">
                <a:solidFill>
                  <a:srgbClr val="2C2821"/>
                </a:solidFill>
                <a:latin typeface="Lora" pitchFamily="34" charset="0"/>
                <a:ea typeface="Lora" pitchFamily="34" charset="-122"/>
                <a:cs typeface="Lora" pitchFamily="34" charset="-120"/>
              </a:rPr>
              <a:t>We learned to collaborate effectively despite initial hurdles.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7193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Project Risks</a:t>
            </a:r>
            <a:endParaRPr lang="en-US" sz="4450" dirty="0"/>
          </a:p>
        </p:txBody>
      </p:sp>
      <p:sp>
        <p:nvSpPr>
          <p:cNvPr id="4" name="Shape 1"/>
          <p:cNvSpPr/>
          <p:nvPr/>
        </p:nvSpPr>
        <p:spPr>
          <a:xfrm>
            <a:off x="793790" y="2220873"/>
            <a:ext cx="7556421" cy="2304931"/>
          </a:xfrm>
          <a:prstGeom prst="roundRect">
            <a:avLst>
              <a:gd name="adj" fmla="val 1476"/>
            </a:avLst>
          </a:prstGeom>
          <a:solidFill>
            <a:srgbClr val="F0EDE6"/>
          </a:solidFill>
          <a:ln/>
        </p:spPr>
      </p:sp>
      <p:sp>
        <p:nvSpPr>
          <p:cNvPr id="5" name="Text 2"/>
          <p:cNvSpPr/>
          <p:nvPr/>
        </p:nvSpPr>
        <p:spPr>
          <a:xfrm>
            <a:off x="1020604" y="2447687"/>
            <a:ext cx="4348877"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Missing or Incorrect Artwork Data</a:t>
            </a:r>
            <a:endParaRPr lang="en-US" sz="2200" dirty="0"/>
          </a:p>
        </p:txBody>
      </p:sp>
      <p:sp>
        <p:nvSpPr>
          <p:cNvPr id="6" name="Text 3"/>
          <p:cNvSpPr/>
          <p:nvPr/>
        </p:nvSpPr>
        <p:spPr>
          <a:xfrm>
            <a:off x="1020604" y="2938105"/>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Artists' artwork information may be incomplete or inaccurate.</a:t>
            </a:r>
            <a:endParaRPr lang="en-US" sz="1750" dirty="0"/>
          </a:p>
        </p:txBody>
      </p:sp>
      <p:sp>
        <p:nvSpPr>
          <p:cNvPr id="7" name="Text 4"/>
          <p:cNvSpPr/>
          <p:nvPr/>
        </p:nvSpPr>
        <p:spPr>
          <a:xfrm>
            <a:off x="1020604" y="3437096"/>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Exhibitions could display misleading information.</a:t>
            </a:r>
            <a:endParaRPr lang="en-US" sz="1750" dirty="0"/>
          </a:p>
        </p:txBody>
      </p:sp>
      <p:sp>
        <p:nvSpPr>
          <p:cNvPr id="8" name="Text 5"/>
          <p:cNvSpPr/>
          <p:nvPr/>
        </p:nvSpPr>
        <p:spPr>
          <a:xfrm>
            <a:off x="1020604" y="3936087"/>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Artists might not receive proper credit for their work.</a:t>
            </a:r>
            <a:endParaRPr lang="en-US" sz="1750" dirty="0"/>
          </a:p>
        </p:txBody>
      </p:sp>
      <p:sp>
        <p:nvSpPr>
          <p:cNvPr id="9" name="Shape 6"/>
          <p:cNvSpPr/>
          <p:nvPr/>
        </p:nvSpPr>
        <p:spPr>
          <a:xfrm>
            <a:off x="793790" y="4752618"/>
            <a:ext cx="7556421" cy="2304931"/>
          </a:xfrm>
          <a:prstGeom prst="roundRect">
            <a:avLst>
              <a:gd name="adj" fmla="val 1476"/>
            </a:avLst>
          </a:prstGeom>
          <a:solidFill>
            <a:srgbClr val="F0EDE6"/>
          </a:solidFill>
          <a:ln/>
        </p:spPr>
      </p:sp>
      <p:sp>
        <p:nvSpPr>
          <p:cNvPr id="10" name="Text 7"/>
          <p:cNvSpPr/>
          <p:nvPr/>
        </p:nvSpPr>
        <p:spPr>
          <a:xfrm>
            <a:off x="1020604" y="4979432"/>
            <a:ext cx="3553182"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Unauthorized Modifications</a:t>
            </a:r>
            <a:endParaRPr lang="en-US" sz="2200" dirty="0"/>
          </a:p>
        </p:txBody>
      </p:sp>
      <p:sp>
        <p:nvSpPr>
          <p:cNvPr id="11" name="Text 8"/>
          <p:cNvSpPr/>
          <p:nvPr/>
        </p:nvSpPr>
        <p:spPr>
          <a:xfrm>
            <a:off x="1020604" y="5469850"/>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Weak access controls could allow unauthorized editing.</a:t>
            </a:r>
            <a:endParaRPr lang="en-US" sz="1750" dirty="0"/>
          </a:p>
        </p:txBody>
      </p:sp>
      <p:sp>
        <p:nvSpPr>
          <p:cNvPr id="12" name="Text 9"/>
          <p:cNvSpPr/>
          <p:nvPr/>
        </p:nvSpPr>
        <p:spPr>
          <a:xfrm>
            <a:off x="1020604" y="5968841"/>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Important artwork data might be accidentally deleted.</a:t>
            </a:r>
            <a:endParaRPr lang="en-US" sz="1750" dirty="0"/>
          </a:p>
        </p:txBody>
      </p:sp>
      <p:sp>
        <p:nvSpPr>
          <p:cNvPr id="13" name="Text 10"/>
          <p:cNvSpPr/>
          <p:nvPr/>
        </p:nvSpPr>
        <p:spPr>
          <a:xfrm>
            <a:off x="1020604" y="6467832"/>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Exhibition integrity could be compromised.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793790" y="157043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Test Cases</a:t>
            </a:r>
            <a:endParaRPr lang="en-US" sz="4450" dirty="0"/>
          </a:p>
        </p:txBody>
      </p:sp>
      <p:sp>
        <p:nvSpPr>
          <p:cNvPr id="4" name="Shape 1"/>
          <p:cNvSpPr/>
          <p:nvPr/>
        </p:nvSpPr>
        <p:spPr>
          <a:xfrm>
            <a:off x="793790" y="2619375"/>
            <a:ext cx="510302" cy="510302"/>
          </a:xfrm>
          <a:prstGeom prst="roundRect">
            <a:avLst>
              <a:gd name="adj" fmla="val 6667"/>
            </a:avLst>
          </a:prstGeom>
          <a:solidFill>
            <a:srgbClr val="F0EDE6"/>
          </a:solidFill>
          <a:ln/>
        </p:spPr>
      </p:sp>
      <p:sp>
        <p:nvSpPr>
          <p:cNvPr id="5" name="Text 2"/>
          <p:cNvSpPr/>
          <p:nvPr/>
        </p:nvSpPr>
        <p:spPr>
          <a:xfrm>
            <a:off x="878860" y="2661880"/>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2C2821"/>
                </a:solidFill>
                <a:latin typeface="Alice" pitchFamily="34" charset="0"/>
                <a:ea typeface="Alice" pitchFamily="34" charset="-122"/>
                <a:cs typeface="Alice" pitchFamily="34" charset="-120"/>
              </a:rPr>
              <a:t>1</a:t>
            </a:r>
            <a:endParaRPr lang="en-US" sz="2650" dirty="0"/>
          </a:p>
        </p:txBody>
      </p:sp>
      <p:sp>
        <p:nvSpPr>
          <p:cNvPr id="6" name="Text 3"/>
          <p:cNvSpPr/>
          <p:nvPr/>
        </p:nvSpPr>
        <p:spPr>
          <a:xfrm>
            <a:off x="1530906" y="26972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Artwork Display Test</a:t>
            </a:r>
            <a:endParaRPr lang="en-US" sz="2200" dirty="0"/>
          </a:p>
        </p:txBody>
      </p:sp>
      <p:sp>
        <p:nvSpPr>
          <p:cNvPr id="7" name="Text 4"/>
          <p:cNvSpPr/>
          <p:nvPr/>
        </p:nvSpPr>
        <p:spPr>
          <a:xfrm>
            <a:off x="1530906" y="3301126"/>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View exhibition with missing artwork images.</a:t>
            </a:r>
            <a:endParaRPr lang="en-US" sz="1750" dirty="0"/>
          </a:p>
        </p:txBody>
      </p:sp>
      <p:sp>
        <p:nvSpPr>
          <p:cNvPr id="8" name="Text 5"/>
          <p:cNvSpPr/>
          <p:nvPr/>
        </p:nvSpPr>
        <p:spPr>
          <a:xfrm>
            <a:off x="1530906" y="3686651"/>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Expected: Placeholder image appears with correct title and description.</a:t>
            </a:r>
            <a:endParaRPr lang="en-US" sz="1750" dirty="0"/>
          </a:p>
        </p:txBody>
      </p:sp>
      <p:sp>
        <p:nvSpPr>
          <p:cNvPr id="9" name="Shape 6"/>
          <p:cNvSpPr/>
          <p:nvPr/>
        </p:nvSpPr>
        <p:spPr>
          <a:xfrm>
            <a:off x="793790" y="4866084"/>
            <a:ext cx="510302" cy="510302"/>
          </a:xfrm>
          <a:prstGeom prst="roundRect">
            <a:avLst>
              <a:gd name="adj" fmla="val 6667"/>
            </a:avLst>
          </a:prstGeom>
          <a:solidFill>
            <a:srgbClr val="F0EDE6"/>
          </a:solidFill>
          <a:ln/>
        </p:spPr>
      </p:sp>
      <p:sp>
        <p:nvSpPr>
          <p:cNvPr id="10" name="Text 7"/>
          <p:cNvSpPr/>
          <p:nvPr/>
        </p:nvSpPr>
        <p:spPr>
          <a:xfrm>
            <a:off x="878860" y="4908590"/>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2C2821"/>
                </a:solidFill>
                <a:latin typeface="Alice" pitchFamily="34" charset="0"/>
                <a:ea typeface="Alice" pitchFamily="34" charset="-122"/>
                <a:cs typeface="Alice" pitchFamily="34" charset="-120"/>
              </a:rPr>
              <a:t>2</a:t>
            </a:r>
            <a:endParaRPr lang="en-US" sz="2650" dirty="0"/>
          </a:p>
        </p:txBody>
      </p:sp>
      <p:sp>
        <p:nvSpPr>
          <p:cNvPr id="11" name="Text 8"/>
          <p:cNvSpPr/>
          <p:nvPr/>
        </p:nvSpPr>
        <p:spPr>
          <a:xfrm>
            <a:off x="1530906" y="4943951"/>
            <a:ext cx="2835235" cy="354330"/>
          </a:xfrm>
          <a:prstGeom prst="rect">
            <a:avLst/>
          </a:prstGeom>
          <a:noFill/>
          <a:ln/>
        </p:spPr>
        <p:txBody>
          <a:bodyPr wrap="none" lIns="0" tIns="0" rIns="0" bIns="0" rtlCol="0" anchor="t"/>
          <a:lstStyle/>
          <a:p>
            <a:pPr>
              <a:lnSpc>
                <a:spcPts val="2750"/>
              </a:lnSpc>
            </a:pPr>
            <a:r>
              <a:rPr lang="en-US" sz="2400" dirty="0" smtClean="0">
                <a:effectLst/>
                <a:latin typeface="Lora" panose="020B0604020202020204" charset="0"/>
              </a:rPr>
              <a:t>Artwork Edit Test</a:t>
            </a:r>
            <a:r>
              <a:rPr lang="en-US" sz="2400" dirty="0" smtClean="0">
                <a:latin typeface="Lora" panose="020B0604020202020204" charset="0"/>
              </a:rPr>
              <a:t/>
            </a:r>
            <a:br>
              <a:rPr lang="en-US" sz="2400" dirty="0" smtClean="0">
                <a:latin typeface="Lora" panose="020B0604020202020204" charset="0"/>
              </a:rPr>
            </a:br>
            <a:endParaRPr lang="en-US" sz="2200" dirty="0">
              <a:latin typeface="Lora" panose="020B0604020202020204" charset="0"/>
            </a:endParaRPr>
          </a:p>
        </p:txBody>
      </p:sp>
      <p:sp>
        <p:nvSpPr>
          <p:cNvPr id="12" name="Text 9"/>
          <p:cNvSpPr/>
          <p:nvPr/>
        </p:nvSpPr>
        <p:spPr>
          <a:xfrm>
            <a:off x="1530905" y="5467093"/>
            <a:ext cx="6819305" cy="362903"/>
          </a:xfrm>
          <a:prstGeom prst="rect">
            <a:avLst/>
          </a:prstGeom>
          <a:noFill/>
          <a:ln/>
        </p:spPr>
        <p:txBody>
          <a:bodyPr wrap="none" lIns="0" tIns="0" rIns="0" bIns="0" rtlCol="0" anchor="t"/>
          <a:lstStyle/>
          <a:p>
            <a:pPr>
              <a:lnSpc>
                <a:spcPts val="2850"/>
              </a:lnSpc>
            </a:pPr>
            <a:r>
              <a:rPr lang="en-US" sz="1600" dirty="0" smtClean="0">
                <a:latin typeface="Lora" panose="020B0604020202020204" charset="0"/>
              </a:rPr>
              <a:t>Edit the title and description of an existing artwork and save the changes.</a:t>
            </a:r>
            <a:br>
              <a:rPr lang="en-US" sz="1600" dirty="0" smtClean="0">
                <a:latin typeface="Lora" panose="020B0604020202020204" charset="0"/>
              </a:rPr>
            </a:br>
            <a:endParaRPr lang="en-US" sz="1750" dirty="0">
              <a:latin typeface="Lora" panose="020B0604020202020204" charset="0"/>
            </a:endParaRPr>
          </a:p>
        </p:txBody>
      </p:sp>
      <p:sp>
        <p:nvSpPr>
          <p:cNvPr id="13" name="Text 10"/>
          <p:cNvSpPr/>
          <p:nvPr/>
        </p:nvSpPr>
        <p:spPr>
          <a:xfrm>
            <a:off x="1530906" y="5933361"/>
            <a:ext cx="6819305" cy="725805"/>
          </a:xfrm>
          <a:prstGeom prst="rect">
            <a:avLst/>
          </a:prstGeom>
          <a:noFill/>
          <a:ln/>
        </p:spPr>
        <p:txBody>
          <a:bodyPr wrap="square" lIns="0" tIns="0" rIns="0" bIns="0" rtlCol="0" anchor="t"/>
          <a:lstStyle/>
          <a:p>
            <a:pPr>
              <a:lnSpc>
                <a:spcPts val="2850"/>
              </a:lnSpc>
            </a:pPr>
            <a:r>
              <a:rPr lang="en-US" sz="1750" dirty="0" smtClean="0">
                <a:solidFill>
                  <a:srgbClr val="2C2821"/>
                </a:solidFill>
                <a:latin typeface="Lora" panose="020B0604020202020204" charset="0"/>
                <a:ea typeface="Lora" pitchFamily="34" charset="-122"/>
                <a:cs typeface="Lora" pitchFamily="34" charset="-120"/>
              </a:rPr>
              <a:t>Expected: </a:t>
            </a:r>
            <a:r>
              <a:rPr lang="en-US" sz="1600" dirty="0" smtClean="0">
                <a:latin typeface="Lora" panose="020B0604020202020204" charset="0"/>
              </a:rPr>
              <a:t>The updated title and description are displayed correctly in the exhibition view, and no old information remains.</a:t>
            </a:r>
            <a:br>
              <a:rPr lang="en-US" sz="1600" dirty="0" smtClean="0">
                <a:latin typeface="Lora" panose="020B0604020202020204" charset="0"/>
              </a:rPr>
            </a:br>
            <a:endParaRPr lang="en-US" sz="1750" dirty="0">
              <a:latin typeface="Lora"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331</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Lora</vt:lpstr>
      <vt:lpstr>Alice</vt:lpstr>
      <vt:lpstr>Calibri</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Marwa</dc:creator>
  <cp:lastModifiedBy>Mobile House</cp:lastModifiedBy>
  <cp:revision>3</cp:revision>
  <dcterms:created xsi:type="dcterms:W3CDTF">2025-06-22T08:47:08Z</dcterms:created>
  <dcterms:modified xsi:type="dcterms:W3CDTF">2025-06-22T09:09:43Z</dcterms:modified>
</cp:coreProperties>
</file>