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8" r:id="rId3"/>
    <p:sldId id="257" r:id="rId4"/>
    <p:sldId id="276" r:id="rId5"/>
    <p:sldId id="270" r:id="rId6"/>
    <p:sldId id="272" r:id="rId7"/>
    <p:sldId id="277" r:id="rId8"/>
    <p:sldId id="258" r:id="rId9"/>
    <p:sldId id="279" r:id="rId10"/>
    <p:sldId id="305" r:id="rId11"/>
    <p:sldId id="306" r:id="rId12"/>
    <p:sldId id="280" r:id="rId13"/>
    <p:sldId id="281" r:id="rId14"/>
    <p:sldId id="307" r:id="rId15"/>
    <p:sldId id="286" r:id="rId16"/>
    <p:sldId id="289" r:id="rId17"/>
    <p:sldId id="287" r:id="rId18"/>
    <p:sldId id="283" r:id="rId19"/>
    <p:sldId id="288" r:id="rId20"/>
    <p:sldId id="264" r:id="rId21"/>
    <p:sldId id="291" r:id="rId22"/>
    <p:sldId id="267" r:id="rId23"/>
    <p:sldId id="292" r:id="rId24"/>
    <p:sldId id="259" r:id="rId25"/>
    <p:sldId id="294" r:id="rId26"/>
    <p:sldId id="293" r:id="rId27"/>
    <p:sldId id="297" r:id="rId28"/>
    <p:sldId id="295" r:id="rId29"/>
    <p:sldId id="296" r:id="rId30"/>
    <p:sldId id="298" r:id="rId31"/>
    <p:sldId id="300" r:id="rId32"/>
    <p:sldId id="299" r:id="rId33"/>
    <p:sldId id="301" r:id="rId34"/>
    <p:sldId id="302" r:id="rId35"/>
    <p:sldId id="303" r:id="rId36"/>
    <p:sldId id="30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800" dirty="0"/>
            <a:t>1. Selection of upper nodes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4A266DF3-F699-481D-952B-06E94865913D}">
      <dgm:prSet custT="1"/>
      <dgm:spPr/>
      <dgm:t>
        <a:bodyPr/>
        <a:lstStyle/>
        <a:p>
          <a:r>
            <a:rPr lang="en-US" sz="2800" dirty="0"/>
            <a:t>2. Solving different issues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FC4C72-0240-44CF-8C29-7E4727E8C7E6}" type="parTrans" cxnId="{40A842E7-7BD1-4C4C-BC2D-27ADB1F124AC}">
      <dgm:prSet/>
      <dgm:spPr/>
      <dgm:t>
        <a:bodyPr/>
        <a:lstStyle/>
        <a:p>
          <a:endParaRPr lang="en-US"/>
        </a:p>
      </dgm:t>
    </dgm:pt>
    <dgm:pt modelId="{E43F7441-9245-4528-B8F7-2C400412818E}" type="sibTrans" cxnId="{40A842E7-7BD1-4C4C-BC2D-27ADB1F124AC}">
      <dgm:prSet/>
      <dgm:spPr/>
      <dgm:t>
        <a:bodyPr/>
        <a:lstStyle/>
        <a:p>
          <a:endParaRPr lang="en-US"/>
        </a:p>
      </dgm:t>
    </dgm:pt>
    <dgm:pt modelId="{01C95085-4C2D-4356-A570-C83CCEF090EE}">
      <dgm:prSet custT="1"/>
      <dgm:spPr/>
      <dgm:t>
        <a:bodyPr/>
        <a:lstStyle/>
        <a:p>
          <a:r>
            <a:rPr lang="en-US" sz="2800" dirty="0"/>
            <a:t>3. Proposal of novel algorithm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37DCC7-773C-40E2-8E5C-227CCAB23176}" type="parTrans" cxnId="{E4D79477-D677-4768-9595-5D84F3189B84}">
      <dgm:prSet/>
      <dgm:spPr/>
      <dgm:t>
        <a:bodyPr/>
        <a:lstStyle/>
        <a:p>
          <a:endParaRPr lang="en-US"/>
        </a:p>
      </dgm:t>
    </dgm:pt>
    <dgm:pt modelId="{0B095CAA-79B6-4FBE-87CC-C4771004C1DA}" type="sibTrans" cxnId="{E4D79477-D677-4768-9595-5D84F3189B84}">
      <dgm:prSet/>
      <dgm:spPr/>
      <dgm:t>
        <a:bodyPr/>
        <a:lstStyle/>
        <a:p>
          <a:endParaRPr lang="en-US"/>
        </a:p>
      </dgm:t>
    </dgm:pt>
    <dgm:pt modelId="{0744302F-FE80-4A21-8F48-80AF7C573D05}">
      <dgm:prSet custT="1"/>
      <dgm:spPr/>
      <dgm:t>
        <a:bodyPr/>
        <a:lstStyle/>
        <a:p>
          <a:r>
            <a:rPr lang="en-US" sz="2800" dirty="0"/>
            <a:t>4. Evaluation of hypernym relation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031B4-9D20-48B1-8479-0E7A28243ACD}" type="parTrans" cxnId="{6F54B448-C903-4B1A-B913-000410367ED3}">
      <dgm:prSet/>
      <dgm:spPr/>
      <dgm:t>
        <a:bodyPr/>
        <a:lstStyle/>
        <a:p>
          <a:endParaRPr lang="en-US"/>
        </a:p>
      </dgm:t>
    </dgm:pt>
    <dgm:pt modelId="{15147C7B-1477-4765-85E8-62B7E1ABC25F}" type="sibTrans" cxnId="{6F54B448-C903-4B1A-B913-000410367ED3}">
      <dgm:prSet/>
      <dgm:spPr/>
      <dgm:t>
        <a:bodyPr/>
        <a:lstStyle/>
        <a:p>
          <a:endParaRPr lang="en-US"/>
        </a:p>
      </dgm:t>
    </dgm:pt>
    <dgm:pt modelId="{4FB41823-BC59-46D4-9CBC-E9595939B9BC}">
      <dgm:prSet custT="1"/>
      <dgm:spPr/>
      <dgm:t>
        <a:bodyPr/>
        <a:lstStyle/>
        <a:p>
          <a:r>
            <a:rPr lang="en-US" sz="2800" dirty="0"/>
            <a:t>5.Taxonomy-building overflow completed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09C466-3CC6-471A-ADC0-471EF5FBA9B7}" type="parTrans" cxnId="{0505B190-7936-490E-9ABF-6141D1B0B273}">
      <dgm:prSet/>
      <dgm:spPr/>
      <dgm:t>
        <a:bodyPr/>
        <a:lstStyle/>
        <a:p>
          <a:endParaRPr lang="en-US"/>
        </a:p>
      </dgm:t>
    </dgm:pt>
    <dgm:pt modelId="{A88136E4-6B4C-4EE8-9E5A-1F016A3C14DC}" type="sibTrans" cxnId="{0505B190-7936-490E-9ABF-6141D1B0B273}">
      <dgm:prSet/>
      <dgm:spPr/>
      <dgm:t>
        <a:bodyPr/>
        <a:lstStyle/>
        <a:p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058F9C-48CD-40E3-B95F-352B6773BD35}">
      <dgm:prSet custT="1"/>
      <dgm:spPr/>
      <dgm:t>
        <a:bodyPr/>
        <a:lstStyle/>
        <a:p>
          <a:r>
            <a:rPr lang="en-US" sz="2800" dirty="0"/>
            <a:t>Evaluation against gold standard.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188561-322B-4AB1-B189-72C77A17446D}" type="parTrans" cxnId="{B4107746-741F-43EB-8C31-BCEA66A45AF5}">
      <dgm:prSet/>
      <dgm:spPr/>
      <dgm:t>
        <a:bodyPr/>
        <a:lstStyle/>
        <a:p>
          <a:endParaRPr lang="en-US"/>
        </a:p>
      </dgm:t>
    </dgm:pt>
    <dgm:pt modelId="{8E0D3600-94EF-4C3D-8C42-D1B002253A50}" type="sibTrans" cxnId="{B4107746-741F-43EB-8C31-BCEA66A45AF5}">
      <dgm:prSet/>
      <dgm:spPr/>
      <dgm:t>
        <a:bodyPr/>
        <a:lstStyle/>
        <a:p>
          <a:endParaRPr lang="en-US"/>
        </a:p>
      </dgm:t>
    </dgm:pt>
    <dgm:pt modelId="{C29E6F42-CA0A-41D9-9945-781B42C686C5}">
      <dgm:prSet custT="1"/>
      <dgm:spPr/>
      <dgm:t>
        <a:bodyPr/>
        <a:lstStyle/>
        <a:p>
          <a:r>
            <a:rPr lang="en-US" sz="2800" dirty="0"/>
            <a:t>Manual evaluation by domain experts</a:t>
          </a:r>
          <a:r>
            <a:rPr lang="en-US" sz="3900" dirty="0"/>
            <a:t>.</a:t>
          </a:r>
        </a:p>
      </dgm:t>
    </dgm:pt>
    <dgm:pt modelId="{4A678872-A1F4-4A38-A86F-80B19808E526}" type="parTrans" cxnId="{79F4DE20-64E3-4577-A737-747B2AD5F18F}">
      <dgm:prSet/>
      <dgm:spPr/>
      <dgm:t>
        <a:bodyPr/>
        <a:lstStyle/>
        <a:p>
          <a:endParaRPr lang="en-US"/>
        </a:p>
      </dgm:t>
    </dgm:pt>
    <dgm:pt modelId="{5574754F-C965-498B-ACDC-AF230EEFECD9}" type="sibTrans" cxnId="{79F4DE20-64E3-4577-A737-747B2AD5F18F}">
      <dgm:prSet/>
      <dgm:spPr/>
      <dgm:t>
        <a:bodyPr/>
        <a:lstStyle/>
        <a:p>
          <a:endParaRPr lang="en-US"/>
        </a:p>
      </dgm:t>
    </dgm:pt>
    <dgm:pt modelId="{28EDD664-B14B-4F29-B5B5-D9C67297BE75}">
      <dgm:prSet custT="1"/>
      <dgm:spPr/>
      <dgm:t>
        <a:bodyPr/>
        <a:lstStyle/>
        <a:p>
          <a:r>
            <a:rPr lang="en-US" sz="2800" dirty="0"/>
            <a:t>Structural evaluation</a:t>
          </a:r>
          <a:r>
            <a:rPr lang="en-US" sz="3900" dirty="0"/>
            <a:t>.</a:t>
          </a:r>
        </a:p>
      </dgm:t>
    </dgm:pt>
    <dgm:pt modelId="{5AC8A25C-AE07-4BB4-B838-D3A1E408D68D}" type="parTrans" cxnId="{2D06EFC4-D82C-4394-8FE4-0249B977DF5B}">
      <dgm:prSet/>
      <dgm:spPr/>
      <dgm:t>
        <a:bodyPr/>
        <a:lstStyle/>
        <a:p>
          <a:endParaRPr lang="en-US"/>
        </a:p>
      </dgm:t>
    </dgm:pt>
    <dgm:pt modelId="{F1ACA61B-EB7E-4EE9-ADBC-F095378886DF}" type="sibTrans" cxnId="{2D06EFC4-D82C-4394-8FE4-0249B977DF5B}">
      <dgm:prSet/>
      <dgm:spPr/>
      <dgm:t>
        <a:bodyPr/>
        <a:lstStyle/>
        <a:p>
          <a:endParaRPr lang="en-US"/>
        </a:p>
      </dgm:t>
    </dgm:pt>
    <dgm:pt modelId="{DDFA6AAC-FFAE-4739-877D-FECE63D307DE}">
      <dgm:prSet custT="1"/>
      <dgm:spPr/>
      <dgm:t>
        <a:bodyPr/>
        <a:lstStyle/>
        <a:p>
          <a:r>
            <a:rPr lang="en-US" sz="2800" dirty="0"/>
            <a:t>Application driven evaluation.</a:t>
          </a:r>
          <a:endParaRPr lang="en-US" sz="280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482532-1D1B-4DC0-81F2-0057DD5D6DC5}" type="parTrans" cxnId="{2BF8184D-8C76-4DEC-8964-234660AD0DEB}">
      <dgm:prSet/>
      <dgm:spPr/>
      <dgm:t>
        <a:bodyPr/>
        <a:lstStyle/>
        <a:p>
          <a:endParaRPr lang="en-US"/>
        </a:p>
      </dgm:t>
    </dgm:pt>
    <dgm:pt modelId="{91299E8C-69E3-4614-BCC1-75B8BCBF10D0}" type="sibTrans" cxnId="{2BF8184D-8C76-4DEC-8964-234660AD0DEB}">
      <dgm:prSet/>
      <dgm:spPr/>
      <dgm:t>
        <a:bodyPr/>
        <a:lstStyle/>
        <a:p>
          <a:endParaRPr lang="en-US"/>
        </a:p>
      </dgm:t>
    </dgm:pt>
    <dgm:pt modelId="{C1AB8669-8516-4753-A935-BF3A9FF96E3A}" type="pres">
      <dgm:prSet presAssocID="{1978E08E-BB78-466C-AF7A-8BF239B0068A}" presName="vert0" presStyleCnt="0">
        <dgm:presLayoutVars>
          <dgm:dir/>
          <dgm:animOne val="branch"/>
          <dgm:animLvl val="lvl"/>
        </dgm:presLayoutVars>
      </dgm:prSet>
      <dgm:spPr/>
    </dgm:pt>
    <dgm:pt modelId="{142F86C5-9B46-4692-8B44-3B9CC53BB24B}" type="pres">
      <dgm:prSet presAssocID="{43058F9C-48CD-40E3-B95F-352B6773BD35}" presName="thickLine" presStyleLbl="alignNode1" presStyleIdx="0" presStyleCnt="4"/>
      <dgm:spPr/>
    </dgm:pt>
    <dgm:pt modelId="{B1F6A09A-764D-4A19-9509-BE4EA2F63C35}" type="pres">
      <dgm:prSet presAssocID="{43058F9C-48CD-40E3-B95F-352B6773BD35}" presName="horz1" presStyleCnt="0"/>
      <dgm:spPr/>
    </dgm:pt>
    <dgm:pt modelId="{7EDA14DD-764C-499A-A701-DAC7707564E2}" type="pres">
      <dgm:prSet presAssocID="{43058F9C-48CD-40E3-B95F-352B6773BD35}" presName="tx1" presStyleLbl="revTx" presStyleIdx="0" presStyleCnt="4"/>
      <dgm:spPr/>
    </dgm:pt>
    <dgm:pt modelId="{10AC1366-4D08-4EE8-A1C3-279F5569A9F3}" type="pres">
      <dgm:prSet presAssocID="{43058F9C-48CD-40E3-B95F-352B6773BD35}" presName="vert1" presStyleCnt="0"/>
      <dgm:spPr/>
    </dgm:pt>
    <dgm:pt modelId="{935FD149-B1C9-4E21-807F-C93C1E00496C}" type="pres">
      <dgm:prSet presAssocID="{C29E6F42-CA0A-41D9-9945-781B42C686C5}" presName="thickLine" presStyleLbl="alignNode1" presStyleIdx="1" presStyleCnt="4"/>
      <dgm:spPr/>
    </dgm:pt>
    <dgm:pt modelId="{7DC07DBD-E0BE-4C5F-95D4-671C514937D3}" type="pres">
      <dgm:prSet presAssocID="{C29E6F42-CA0A-41D9-9945-781B42C686C5}" presName="horz1" presStyleCnt="0"/>
      <dgm:spPr/>
    </dgm:pt>
    <dgm:pt modelId="{D6D7E9C1-D0A8-4907-ACCA-34D935A87915}" type="pres">
      <dgm:prSet presAssocID="{C29E6F42-CA0A-41D9-9945-781B42C686C5}" presName="tx1" presStyleLbl="revTx" presStyleIdx="1" presStyleCnt="4"/>
      <dgm:spPr/>
    </dgm:pt>
    <dgm:pt modelId="{47A9F934-AABF-4583-9C92-CBF361FF6D15}" type="pres">
      <dgm:prSet presAssocID="{C29E6F42-CA0A-41D9-9945-781B42C686C5}" presName="vert1" presStyleCnt="0"/>
      <dgm:spPr/>
    </dgm:pt>
    <dgm:pt modelId="{9CF4904F-4C1C-4CEC-BD57-C1B128354024}" type="pres">
      <dgm:prSet presAssocID="{28EDD664-B14B-4F29-B5B5-D9C67297BE75}" presName="thickLine" presStyleLbl="alignNode1" presStyleIdx="2" presStyleCnt="4"/>
      <dgm:spPr/>
    </dgm:pt>
    <dgm:pt modelId="{9B99C45E-DA66-415C-ADC5-6097DB742AE6}" type="pres">
      <dgm:prSet presAssocID="{28EDD664-B14B-4F29-B5B5-D9C67297BE75}" presName="horz1" presStyleCnt="0"/>
      <dgm:spPr/>
    </dgm:pt>
    <dgm:pt modelId="{2058854D-E923-4FD7-A2C8-52F420B16C87}" type="pres">
      <dgm:prSet presAssocID="{28EDD664-B14B-4F29-B5B5-D9C67297BE75}" presName="tx1" presStyleLbl="revTx" presStyleIdx="2" presStyleCnt="4"/>
      <dgm:spPr/>
    </dgm:pt>
    <dgm:pt modelId="{C7150D15-F8A3-415D-B1CF-C6C7C999A127}" type="pres">
      <dgm:prSet presAssocID="{28EDD664-B14B-4F29-B5B5-D9C67297BE75}" presName="vert1" presStyleCnt="0"/>
      <dgm:spPr/>
    </dgm:pt>
    <dgm:pt modelId="{CE767940-22CC-447D-B51C-300D8AAAC660}" type="pres">
      <dgm:prSet presAssocID="{DDFA6AAC-FFAE-4739-877D-FECE63D307DE}" presName="thickLine" presStyleLbl="alignNode1" presStyleIdx="3" presStyleCnt="4"/>
      <dgm:spPr/>
    </dgm:pt>
    <dgm:pt modelId="{07CB740E-9095-468C-8242-4958788C0A12}" type="pres">
      <dgm:prSet presAssocID="{DDFA6AAC-FFAE-4739-877D-FECE63D307DE}" presName="horz1" presStyleCnt="0"/>
      <dgm:spPr/>
    </dgm:pt>
    <dgm:pt modelId="{5B1B3606-9656-439D-B2E0-392E65EB970C}" type="pres">
      <dgm:prSet presAssocID="{DDFA6AAC-FFAE-4739-877D-FECE63D307DE}" presName="tx1" presStyleLbl="revTx" presStyleIdx="3" presStyleCnt="4"/>
      <dgm:spPr/>
    </dgm:pt>
    <dgm:pt modelId="{36A64940-D5F9-498F-90D4-A06E329A798F}" type="pres">
      <dgm:prSet presAssocID="{DDFA6AAC-FFAE-4739-877D-FECE63D307DE}" presName="vert1" presStyleCnt="0"/>
      <dgm:spPr/>
    </dgm:pt>
  </dgm:ptLst>
  <dgm:cxnLst>
    <dgm:cxn modelId="{79F4DE20-64E3-4577-A737-747B2AD5F18F}" srcId="{1978E08E-BB78-466C-AF7A-8BF239B0068A}" destId="{C29E6F42-CA0A-41D9-9945-781B42C686C5}" srcOrd="1" destOrd="0" parTransId="{4A678872-A1F4-4A38-A86F-80B19808E526}" sibTransId="{5574754F-C965-498B-ACDC-AF230EEFECD9}"/>
    <dgm:cxn modelId="{F7D9F637-6CBF-4109-9AB4-24F9ABB65755}" type="presOf" srcId="{C29E6F42-CA0A-41D9-9945-781B42C686C5}" destId="{D6D7E9C1-D0A8-4907-ACCA-34D935A87915}" srcOrd="0" destOrd="0" presId="urn:microsoft.com/office/officeart/2008/layout/LinedList"/>
    <dgm:cxn modelId="{B4107746-741F-43EB-8C31-BCEA66A45AF5}" srcId="{1978E08E-BB78-466C-AF7A-8BF239B0068A}" destId="{43058F9C-48CD-40E3-B95F-352B6773BD35}" srcOrd="0" destOrd="0" parTransId="{E5188561-322B-4AB1-B189-72C77A17446D}" sibTransId="{8E0D3600-94EF-4C3D-8C42-D1B002253A50}"/>
    <dgm:cxn modelId="{2BF8184D-8C76-4DEC-8964-234660AD0DEB}" srcId="{1978E08E-BB78-466C-AF7A-8BF239B0068A}" destId="{DDFA6AAC-FFAE-4739-877D-FECE63D307DE}" srcOrd="3" destOrd="0" parTransId="{61482532-1D1B-4DC0-81F2-0057DD5D6DC5}" sibTransId="{91299E8C-69E3-4614-BCC1-75B8BCBF10D0}"/>
    <dgm:cxn modelId="{440A6A56-C62A-413C-886C-0A4A3F967F1B}" type="presOf" srcId="{1978E08E-BB78-466C-AF7A-8BF239B0068A}" destId="{C1AB8669-8516-4753-A935-BF3A9FF96E3A}" srcOrd="0" destOrd="0" presId="urn:microsoft.com/office/officeart/2008/layout/LinedList"/>
    <dgm:cxn modelId="{304F778C-3A49-4BDF-8E76-A3F04542D4DD}" type="presOf" srcId="{28EDD664-B14B-4F29-B5B5-D9C67297BE75}" destId="{2058854D-E923-4FD7-A2C8-52F420B16C87}" srcOrd="0" destOrd="0" presId="urn:microsoft.com/office/officeart/2008/layout/LinedList"/>
    <dgm:cxn modelId="{2D06EFC4-D82C-4394-8FE4-0249B977DF5B}" srcId="{1978E08E-BB78-466C-AF7A-8BF239B0068A}" destId="{28EDD664-B14B-4F29-B5B5-D9C67297BE75}" srcOrd="2" destOrd="0" parTransId="{5AC8A25C-AE07-4BB4-B838-D3A1E408D68D}" sibTransId="{F1ACA61B-EB7E-4EE9-ADBC-F095378886DF}"/>
    <dgm:cxn modelId="{B60654D8-D922-40F5-8C18-859C474D5893}" type="presOf" srcId="{DDFA6AAC-FFAE-4739-877D-FECE63D307DE}" destId="{5B1B3606-9656-439D-B2E0-392E65EB970C}" srcOrd="0" destOrd="0" presId="urn:microsoft.com/office/officeart/2008/layout/LinedList"/>
    <dgm:cxn modelId="{B44160F1-C1F6-4D06-AFFE-63B763505C21}" type="presOf" srcId="{43058F9C-48CD-40E3-B95F-352B6773BD35}" destId="{7EDA14DD-764C-499A-A701-DAC7707564E2}" srcOrd="0" destOrd="0" presId="urn:microsoft.com/office/officeart/2008/layout/LinedList"/>
    <dgm:cxn modelId="{1EB42C4B-11CE-43F8-B007-F9089A244574}" type="presParOf" srcId="{C1AB8669-8516-4753-A935-BF3A9FF96E3A}" destId="{142F86C5-9B46-4692-8B44-3B9CC53BB24B}" srcOrd="0" destOrd="0" presId="urn:microsoft.com/office/officeart/2008/layout/LinedList"/>
    <dgm:cxn modelId="{42C5F204-AF56-4C8E-961A-82B7084F716B}" type="presParOf" srcId="{C1AB8669-8516-4753-A935-BF3A9FF96E3A}" destId="{B1F6A09A-764D-4A19-9509-BE4EA2F63C35}" srcOrd="1" destOrd="0" presId="urn:microsoft.com/office/officeart/2008/layout/LinedList"/>
    <dgm:cxn modelId="{073816AE-47CA-4AD8-8022-3F51782F66C2}" type="presParOf" srcId="{B1F6A09A-764D-4A19-9509-BE4EA2F63C35}" destId="{7EDA14DD-764C-499A-A701-DAC7707564E2}" srcOrd="0" destOrd="0" presId="urn:microsoft.com/office/officeart/2008/layout/LinedList"/>
    <dgm:cxn modelId="{ADD16BA8-F2A3-4C7C-802E-FB849BBB7326}" type="presParOf" srcId="{B1F6A09A-764D-4A19-9509-BE4EA2F63C35}" destId="{10AC1366-4D08-4EE8-A1C3-279F5569A9F3}" srcOrd="1" destOrd="0" presId="urn:microsoft.com/office/officeart/2008/layout/LinedList"/>
    <dgm:cxn modelId="{426E3A87-8D16-4071-88FF-8512F6A1F27A}" type="presParOf" srcId="{C1AB8669-8516-4753-A935-BF3A9FF96E3A}" destId="{935FD149-B1C9-4E21-807F-C93C1E00496C}" srcOrd="2" destOrd="0" presId="urn:microsoft.com/office/officeart/2008/layout/LinedList"/>
    <dgm:cxn modelId="{5C6651E1-0CBD-43A2-95BE-5FB8951E24B8}" type="presParOf" srcId="{C1AB8669-8516-4753-A935-BF3A9FF96E3A}" destId="{7DC07DBD-E0BE-4C5F-95D4-671C514937D3}" srcOrd="3" destOrd="0" presId="urn:microsoft.com/office/officeart/2008/layout/LinedList"/>
    <dgm:cxn modelId="{E09224DD-A6A4-4DDA-86A5-72FECA896A34}" type="presParOf" srcId="{7DC07DBD-E0BE-4C5F-95D4-671C514937D3}" destId="{D6D7E9C1-D0A8-4907-ACCA-34D935A87915}" srcOrd="0" destOrd="0" presId="urn:microsoft.com/office/officeart/2008/layout/LinedList"/>
    <dgm:cxn modelId="{3513D750-DCEB-43EE-8A6D-495CD82A082B}" type="presParOf" srcId="{7DC07DBD-E0BE-4C5F-95D4-671C514937D3}" destId="{47A9F934-AABF-4583-9C92-CBF361FF6D15}" srcOrd="1" destOrd="0" presId="urn:microsoft.com/office/officeart/2008/layout/LinedList"/>
    <dgm:cxn modelId="{64E75B68-DF4D-4CEE-9EF6-E6CAAACB68BA}" type="presParOf" srcId="{C1AB8669-8516-4753-A935-BF3A9FF96E3A}" destId="{9CF4904F-4C1C-4CEC-BD57-C1B128354024}" srcOrd="4" destOrd="0" presId="urn:microsoft.com/office/officeart/2008/layout/LinedList"/>
    <dgm:cxn modelId="{CA08BAFF-7781-433E-AF44-5346109C155B}" type="presParOf" srcId="{C1AB8669-8516-4753-A935-BF3A9FF96E3A}" destId="{9B99C45E-DA66-415C-ADC5-6097DB742AE6}" srcOrd="5" destOrd="0" presId="urn:microsoft.com/office/officeart/2008/layout/LinedList"/>
    <dgm:cxn modelId="{8B7E9FD6-468D-40A0-B81F-AD4FA7EB55F5}" type="presParOf" srcId="{9B99C45E-DA66-415C-ADC5-6097DB742AE6}" destId="{2058854D-E923-4FD7-A2C8-52F420B16C87}" srcOrd="0" destOrd="0" presId="urn:microsoft.com/office/officeart/2008/layout/LinedList"/>
    <dgm:cxn modelId="{C5925652-B7A4-4F5D-8633-5261F9FFD926}" type="presParOf" srcId="{9B99C45E-DA66-415C-ADC5-6097DB742AE6}" destId="{C7150D15-F8A3-415D-B1CF-C6C7C999A127}" srcOrd="1" destOrd="0" presId="urn:microsoft.com/office/officeart/2008/layout/LinedList"/>
    <dgm:cxn modelId="{C4C8038F-5A99-41E1-82B3-35AE0ECC2909}" type="presParOf" srcId="{C1AB8669-8516-4753-A935-BF3A9FF96E3A}" destId="{CE767940-22CC-447D-B51C-300D8AAAC660}" srcOrd="6" destOrd="0" presId="urn:microsoft.com/office/officeart/2008/layout/LinedList"/>
    <dgm:cxn modelId="{A27022F6-809E-41EC-833A-34A89B654824}" type="presParOf" srcId="{C1AB8669-8516-4753-A935-BF3A9FF96E3A}" destId="{07CB740E-9095-468C-8242-4958788C0A12}" srcOrd="7" destOrd="0" presId="urn:microsoft.com/office/officeart/2008/layout/LinedList"/>
    <dgm:cxn modelId="{A3AF5D92-F680-4759-8302-2BFA2C6F064E}" type="presParOf" srcId="{07CB740E-9095-468C-8242-4958788C0A12}" destId="{5B1B3606-9656-439D-B2E0-392E65EB970C}" srcOrd="0" destOrd="0" presId="urn:microsoft.com/office/officeart/2008/layout/LinedList"/>
    <dgm:cxn modelId="{6DB46071-37DB-4022-87E5-00D43EBD1363}" type="presParOf" srcId="{07CB740E-9095-468C-8242-4958788C0A12}" destId="{36A64940-D5F9-498F-90D4-A06E329A79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Selection of upper nodes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Solving different issues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Proposal of novel algorithm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Evaluation of hypernym relation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5.Taxonomy-building overflow completed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58219"/>
        <a:ext cx="6305550" cy="1114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F86C5-9B46-4692-8B44-3B9CC53BB24B}">
      <dsp:nvSpPr>
        <dsp:cNvPr id="0" name=""/>
        <dsp:cNvSpPr/>
      </dsp:nvSpPr>
      <dsp:spPr>
        <a:xfrm>
          <a:off x="0" y="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A14DD-764C-499A-A701-DAC7707564E2}">
      <dsp:nvSpPr>
        <dsp:cNvPr id="0" name=""/>
        <dsp:cNvSpPr/>
      </dsp:nvSpPr>
      <dsp:spPr>
        <a:xfrm>
          <a:off x="0" y="0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Evaluation against gold standard.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5994400" cy="1352355"/>
      </dsp:txXfrm>
    </dsp:sp>
    <dsp:sp modelId="{935FD149-B1C9-4E21-807F-C93C1E00496C}">
      <dsp:nvSpPr>
        <dsp:cNvPr id="0" name=""/>
        <dsp:cNvSpPr/>
      </dsp:nvSpPr>
      <dsp:spPr>
        <a:xfrm>
          <a:off x="0" y="1352355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7E9C1-D0A8-4907-ACCA-34D935A87915}">
      <dsp:nvSpPr>
        <dsp:cNvPr id="0" name=""/>
        <dsp:cNvSpPr/>
      </dsp:nvSpPr>
      <dsp:spPr>
        <a:xfrm>
          <a:off x="0" y="1352355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Manual evaluation by domain experts</a:t>
          </a:r>
          <a:r>
            <a:rPr lang="en-US" sz="3900" kern="1200" dirty="0"/>
            <a:t>.</a:t>
          </a:r>
        </a:p>
      </dsp:txBody>
      <dsp:txXfrm>
        <a:off x="0" y="1352355"/>
        <a:ext cx="5994400" cy="1352355"/>
      </dsp:txXfrm>
    </dsp:sp>
    <dsp:sp modelId="{9CF4904F-4C1C-4CEC-BD57-C1B128354024}">
      <dsp:nvSpPr>
        <dsp:cNvPr id="0" name=""/>
        <dsp:cNvSpPr/>
      </dsp:nvSpPr>
      <dsp:spPr>
        <a:xfrm>
          <a:off x="0" y="270471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8854D-E923-4FD7-A2C8-52F420B16C87}">
      <dsp:nvSpPr>
        <dsp:cNvPr id="0" name=""/>
        <dsp:cNvSpPr/>
      </dsp:nvSpPr>
      <dsp:spPr>
        <a:xfrm>
          <a:off x="0" y="2704710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Structural evaluation</a:t>
          </a:r>
          <a:r>
            <a:rPr lang="en-US" sz="3900" kern="1200" dirty="0"/>
            <a:t>.</a:t>
          </a:r>
        </a:p>
      </dsp:txBody>
      <dsp:txXfrm>
        <a:off x="0" y="2704710"/>
        <a:ext cx="5994400" cy="1352355"/>
      </dsp:txXfrm>
    </dsp:sp>
    <dsp:sp modelId="{CE767940-22CC-447D-B51C-300D8AAAC660}">
      <dsp:nvSpPr>
        <dsp:cNvPr id="0" name=""/>
        <dsp:cNvSpPr/>
      </dsp:nvSpPr>
      <dsp:spPr>
        <a:xfrm>
          <a:off x="0" y="4057065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B3606-9656-439D-B2E0-392E65EB970C}">
      <dsp:nvSpPr>
        <dsp:cNvPr id="0" name=""/>
        <dsp:cNvSpPr/>
      </dsp:nvSpPr>
      <dsp:spPr>
        <a:xfrm>
          <a:off x="0" y="4057065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 driven evaluation.</a:t>
          </a:r>
          <a:endParaRPr lang="en-US" sz="280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57065"/>
        <a:ext cx="5994400" cy="1352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6:48.5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0,'1179'0,"-1147"0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9:24.3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1,'4676'0,"-4644"0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9:31.83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0,'60'1,"-1"2,79 15,-91-11,65-1,-69-4,-1 0,48 11,-32-2,0-3,71 0,121-10,-82-1,788 3,-925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9:35.91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1,'922'0,"-894"1,0 2,48 11,-46-7,1-2,33 2,341-8,-374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9:39.75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0,'1290'0,"-1258"0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26:32.5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1,'2372'0,"-2324"2,83 15,-82-9,78 4,-79-12,-1 2,93 16,-68-8,0-3,0-3,101-8,-33 1,1965 3,-2073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26:36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39,'213'1,"240"-3,-259-16,56-1,2912 20,-3125 1,0 2,42 9,-39-6,62 4,331-10,-205-2,-196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6:51.1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0,'1326'0,"-1294"0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6:54.0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0,'1143'0,"-1111"0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6:57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1,'72'1,"-1"4,1 2,108 27,-125-24,1-3,0-2,75-2,23 1,-129-2,44 12,-45-8,46 5,72-9,-110-3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7:00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1,'1327'0,"-1296"0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2:17:56.9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9:05.70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3,'119'-2,"132"5,-162 14,-65-12,-1 0,27 2,420-3,-241-7,-124 1,120 5,-152 13,-28-4,-18-7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9:08.8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1,'1402'0,"-1401"0,55 4,-54-4,0 1,0-1,0 1,0 0,0-1,0 1,-1 0,1 0,0 0,0 0,-1 0,1 1,0-1,-1 1,0-1,1 1,-1-1,0 1,1 0,-1-1,0 1,0 0,1 3,-1 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2:19:18.0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1,'1548'0,"-1517"0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7.png"/><Relationship Id="rId4" Type="http://schemas.openxmlformats.org/officeDocument/2006/relationships/image" Target="../media/image140.png"/><Relationship Id="rId9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1.xml"/><Relationship Id="rId18" Type="http://schemas.openxmlformats.org/officeDocument/2006/relationships/image" Target="../media/image29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26.png"/><Relationship Id="rId17" Type="http://schemas.openxmlformats.org/officeDocument/2006/relationships/customXml" Target="../ink/ink13.xml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9.xml"/><Relationship Id="rId1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33.png"/><Relationship Id="rId4" Type="http://schemas.openxmlformats.org/officeDocument/2006/relationships/customXml" Target="../ink/ink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5400" dirty="0"/>
              <a:t>Onto Learn Reloaded:       A Graph-Based Algorithm for Taxonomy  Induction</a:t>
            </a:r>
            <a:endParaRPr lang="en-US" sz="5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Definition and hypernym </a:t>
            </a:r>
            <a:br>
              <a:rPr lang="en-US" dirty="0"/>
            </a:br>
            <a:r>
              <a:rPr lang="en-US" dirty="0"/>
              <a:t>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69623-29CF-4489-A72B-0B26884AC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059879"/>
            <a:ext cx="5982535" cy="39057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BF10F-2C59-46ED-8670-068C47D7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1" y="2059878"/>
            <a:ext cx="3831770" cy="988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35F71-7D36-496F-9FA0-D0B8439A8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01" y="3167269"/>
            <a:ext cx="2670629" cy="11418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05996D-C5BF-49AC-9591-6697AD6A9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238" y="4428421"/>
            <a:ext cx="2670629" cy="1141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D50E60-6D5F-41A8-8778-4742F934D384}"/>
              </a:ext>
            </a:extLst>
          </p:cNvPr>
          <p:cNvSpPr txBox="1"/>
          <p:nvPr/>
        </p:nvSpPr>
        <p:spPr>
          <a:xfrm>
            <a:off x="7462238" y="5751443"/>
            <a:ext cx="30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Sentence s=t1,t2,t3,….</a:t>
            </a:r>
            <a:r>
              <a:rPr lang="en-US" b="1" dirty="0" err="1"/>
              <a:t>tn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95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Creation of hypernym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5D47-2C92-4C9D-A371-465F9523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65" y="1497496"/>
            <a:ext cx="10178322" cy="474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Bd(t) is the bag of content words in the definition candidate d(t) .</a:t>
            </a:r>
          </a:p>
          <a:p>
            <a:r>
              <a:rPr lang="en-US" dirty="0">
                <a:solidFill>
                  <a:schemeClr val="tx2"/>
                </a:solidFill>
              </a:rPr>
              <a:t>D is given by the union of the initial terminology T(0) and the set of single words of the terms in T(0) that can be found as nouns in WordNet. </a:t>
            </a:r>
          </a:p>
          <a:p>
            <a:r>
              <a:rPr lang="en-US" dirty="0">
                <a:solidFill>
                  <a:schemeClr val="tx2"/>
                </a:solidFill>
              </a:rPr>
              <a:t>Domain Weight(d(t)) ≥ </a:t>
            </a:r>
            <a:r>
              <a:rPr lang="el-GR" dirty="0">
                <a:solidFill>
                  <a:schemeClr val="tx2"/>
                </a:solidFill>
              </a:rPr>
              <a:t>θ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US" dirty="0">
                <a:solidFill>
                  <a:schemeClr val="tx2"/>
                </a:solidFill>
              </a:rPr>
              <a:t> =0.38 is empirically tuned threshold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d(t)= definition candidate </a:t>
            </a:r>
          </a:p>
          <a:p>
            <a:r>
              <a:rPr lang="en-US" dirty="0">
                <a:solidFill>
                  <a:schemeClr val="tx2"/>
                </a:solidFill>
              </a:rPr>
              <a:t>Set of terms T(i+1) is given by the hypernyms of the current set of terms T(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) excluding those terms that were already processed during previous iterations of the algorithm.</a:t>
            </a:r>
          </a:p>
          <a:p>
            <a:r>
              <a:rPr lang="en-US" dirty="0">
                <a:solidFill>
                  <a:schemeClr val="tx2"/>
                </a:solidFill>
              </a:rPr>
              <a:t>Difference of Union of all the hypernyms terms from all the terms of previous iterations.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CEC419-DC45-4098-AEC5-2ED20536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5" y="1699326"/>
            <a:ext cx="3441819" cy="766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F0C691-D969-4F1F-8739-63865C40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64" y="1699326"/>
            <a:ext cx="2474409" cy="7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1162940"/>
            <a:ext cx="5364419" cy="453212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MUHAMMAD Ismail Ramzan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637" y="1128451"/>
            <a:ext cx="5698137" cy="456660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</a:rPr>
              <a:t>Graph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</a:rPr>
              <a:t>Edge Recovery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36677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Graph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3971279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2"/>
                </a:solidFill>
              </a:rPr>
              <a:t>Graph Trimming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2"/>
                </a:solidFill>
              </a:rPr>
              <a:t>Edge Weighting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2"/>
                </a:solidFill>
              </a:rPr>
              <a:t>Optimal Branching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tx2"/>
                </a:solidFill>
              </a:rPr>
              <a:t>Pruning Recovery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schemeClr val="tx2"/>
                </a:solidFill>
              </a:rPr>
              <a:t>Semantic reconnection step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schemeClr val="tx2"/>
                </a:solidFill>
              </a:rPr>
              <a:t>Reconnection step by lexical inclusion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schemeClr val="tx2"/>
                </a:solidFill>
              </a:rPr>
              <a:t>Decomposition step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B. Edge weighting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397127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By the first formula we are calculating sum of the weights of the path.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Sum of weight of the path from data structure till binary tree is 11.</a:t>
            </a:r>
          </a:p>
          <a:p>
            <a:r>
              <a:rPr lang="en-US" dirty="0">
                <a:solidFill>
                  <a:schemeClr val="tx2"/>
                </a:solidFill>
              </a:rPr>
              <a:t>Second formula assigns the edges weight.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T(data structure, list)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= { data structure → list, data structure → collection → list 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whose weights are 7 (w(data structure) + w(list))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and 9 (w(data structure) + w(collection) + w(list)),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respectively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407DD-9190-42B0-AA36-B416CD0D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46" y="1245704"/>
            <a:ext cx="2082561" cy="662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6DCBA9-7AC9-460D-A8DA-44A2072C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043" y="2822712"/>
            <a:ext cx="3983751" cy="3472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A2678A-F469-45C5-9C21-A27391ED4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13" y="1245704"/>
            <a:ext cx="2211167" cy="6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C. Optimal branching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0C1E8-A3C4-4E79-8384-A72C24304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908313"/>
                <a:ext cx="10178322" cy="39712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Checking of root word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R is the set of candidate roots (nodes with no incoming edges)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r is the root word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Steps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If |R| = 1  the only candidate is selected as root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Else |R| &gt;1 if there is an upper term, we choose it as root or we choose root r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with highest weight. Disconnect the unselected roots using R/{r}.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Else if |R|=0 we move to step 2 and check the highest weighted node and remove it all incoming edges.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0C1E8-A3C4-4E79-8384-A72C24304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908313"/>
                <a:ext cx="10178322" cy="3971279"/>
              </a:xfrm>
              <a:blipFill>
                <a:blip r:embed="rId2"/>
                <a:stretch>
                  <a:fillRect l="-599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4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397127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Contraction phase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Select entering edge with highest weight.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If no cycle go to expansion phase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Modify weights using 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</a:t>
            </a:r>
            <a:r>
              <a:rPr lang="pl-PL" dirty="0">
                <a:solidFill>
                  <a:schemeClr val="tx2"/>
                </a:solidFill>
              </a:rPr>
              <a:t>w(h, k) = w(h, v) + (w(x(v), v) − minv(w(x(v), v)))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Replacement of edges to break the cycle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Go to step 2 with contracted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397127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Expansion phase</a:t>
            </a:r>
          </a:p>
          <a:p>
            <a:r>
              <a:rPr lang="en-US" sz="2400" dirty="0">
                <a:solidFill>
                  <a:schemeClr val="tx2"/>
                </a:solidFill>
              </a:rPr>
              <a:t>Using the redefined weights, we use the node with the highest weight and remove the incoming edge in that node to break the cycle.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This process is done by the famous Chu-Liu/Edmond algorithm.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This algorithm costs us O(m.log2n)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* O(n) = hypernym edge cost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7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CCB8-40F4-4A85-802B-B7AF9424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4EBFE-8B86-4793-911A-93AA926C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8622" y="5326138"/>
            <a:ext cx="9338908" cy="132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a. Graph with cycle.</a:t>
            </a:r>
          </a:p>
          <a:p>
            <a:r>
              <a:rPr lang="en-US" dirty="0"/>
              <a:t>b. Redefining weights.</a:t>
            </a:r>
          </a:p>
          <a:p>
            <a:r>
              <a:rPr lang="en-US" dirty="0"/>
              <a:t>c. Removing the ingoing edge of highest weighted node to break the cycle.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0B33F-1E6E-48B5-9B78-C7FA2AF3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22" y="886265"/>
            <a:ext cx="8581291" cy="4252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60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1162940"/>
            <a:ext cx="5364419" cy="453212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Musaab </a:t>
            </a:r>
            <a:r>
              <a:rPr lang="en-US" sz="4800" dirty="0" err="1"/>
              <a:t>imran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637" y="1128451"/>
            <a:ext cx="5698137" cy="45666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Evaluation: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Experimental set-up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Evaluation against gold standard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Manual evaluation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989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1162940"/>
            <a:ext cx="5364419" cy="45321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SYED BAQIR ABBAS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637" y="1128451"/>
            <a:ext cx="5698137" cy="456660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Ontology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Taxonomy learning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Approaches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Taxonomy learning workflow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204F-71D8-415B-9C4C-70B2F2F1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645106"/>
            <a:ext cx="3651625" cy="542143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Assessing the quality of taxonomy: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B547D-5557-42AB-B99C-24742ED04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22932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98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1. 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43467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1. Domains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     a. Word net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     b. </a:t>
            </a:r>
            <a:r>
              <a:rPr lang="en-US" sz="3300" b="1" dirty="0" err="1">
                <a:solidFill>
                  <a:schemeClr val="tx2"/>
                </a:solidFill>
              </a:rPr>
              <a:t>MeSH</a:t>
            </a:r>
            <a:endParaRPr lang="en-US" sz="33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2. Definition harvesting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3. Terminology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     a. Term Extractor tool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4. Upper terms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     a. Word net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     b. </a:t>
            </a:r>
            <a:r>
              <a:rPr lang="en-US" sz="3300" b="1" dirty="0" err="1">
                <a:solidFill>
                  <a:schemeClr val="tx2"/>
                </a:solidFill>
              </a:rPr>
              <a:t>MeSH</a:t>
            </a:r>
            <a:endParaRPr lang="en-US" sz="3300" b="1" dirty="0">
              <a:solidFill>
                <a:schemeClr val="tx2"/>
              </a:solidFill>
            </a:endParaRPr>
          </a:p>
          <a:p>
            <a:pPr marL="514350" indent="-514350">
              <a:buAutoNum type="arabicPeriod" startAt="5"/>
            </a:pPr>
            <a:r>
              <a:rPr lang="en-US" sz="3300" b="1" dirty="0">
                <a:solidFill>
                  <a:schemeClr val="tx2"/>
                </a:solidFill>
              </a:rPr>
              <a:t>Algorithm versions and structural statistics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     a.  TREE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     b. DAG [1,3]</a:t>
            </a:r>
          </a:p>
          <a:p>
            <a:pPr marL="0" indent="0">
              <a:buNone/>
            </a:pPr>
            <a:r>
              <a:rPr lang="en-US" sz="3300" b="1" dirty="0">
                <a:solidFill>
                  <a:schemeClr val="tx2"/>
                </a:solidFill>
              </a:rPr>
              <a:t>     c. DAG [0,99]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998C50-F9E6-48D7-9D97-75822973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07569" cy="6858000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A1B064A-5EB7-4669-A624-618C3FA3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>
            <a:normAutofit/>
          </a:bodyPr>
          <a:lstStyle/>
          <a:p>
            <a:r>
              <a:rPr lang="en-US" sz="4400" dirty="0"/>
              <a:t>ERRORS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0296383-07E3-465C-AA0F-70B90FF6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3826" y="1653870"/>
            <a:ext cx="3856383" cy="416416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Meaning are used:</a:t>
            </a:r>
          </a:p>
          <a:p>
            <a:pPr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</a:rPr>
              <a:t>“Neuron is a neural network”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Overspecializations </a:t>
            </a:r>
          </a:p>
          <a:p>
            <a:pPr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</a:rPr>
              <a:t>“Network is a graph”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64C2B8-2B4F-4B36-98B9-689A510135BB}"/>
                  </a:ext>
                </a:extLst>
              </p14:cNvPr>
              <p14:cNvContentPartPr/>
              <p14:nvPr/>
            </p14:nvContentPartPr>
            <p14:xfrm>
              <a:off x="3710348" y="4068026"/>
              <a:ext cx="435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64C2B8-2B4F-4B36-98B9-689A510135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6348" y="3960026"/>
                <a:ext cx="543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B7A340-0DEC-432B-90E9-154EDB6DC4BB}"/>
                  </a:ext>
                </a:extLst>
              </p14:cNvPr>
              <p14:cNvContentPartPr/>
              <p14:nvPr/>
            </p14:nvContentPartPr>
            <p14:xfrm>
              <a:off x="3710348" y="4810346"/>
              <a:ext cx="4892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B7A340-0DEC-432B-90E9-154EDB6DC4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6348" y="4702346"/>
                <a:ext cx="596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25F076-B97A-435E-BE24-5873598C8475}"/>
                  </a:ext>
                </a:extLst>
              </p14:cNvPr>
              <p14:cNvContentPartPr/>
              <p14:nvPr/>
            </p14:nvContentPartPr>
            <p14:xfrm>
              <a:off x="1788308" y="5419826"/>
              <a:ext cx="423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25F076-B97A-435E-BE24-5873598C84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4668" y="5311826"/>
                <a:ext cx="531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90AE1F-92A0-4E83-80FF-6AEB438FE6EA}"/>
                  </a:ext>
                </a:extLst>
              </p14:cNvPr>
              <p14:cNvContentPartPr/>
              <p14:nvPr/>
            </p14:nvContentPartPr>
            <p14:xfrm>
              <a:off x="1828628" y="5538986"/>
              <a:ext cx="435600" cy="4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90AE1F-92A0-4E83-80FF-6AEB438FE6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74628" y="5431346"/>
                <a:ext cx="5432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53FC0E-D0BC-4AC5-8808-81166D099D24}"/>
                  </a:ext>
                </a:extLst>
              </p14:cNvPr>
              <p14:cNvContentPartPr/>
              <p14:nvPr/>
            </p14:nvContentPartPr>
            <p14:xfrm>
              <a:off x="1934108" y="6678386"/>
              <a:ext cx="4892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53FC0E-D0BC-4AC5-8808-81166D099D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80468" y="6570746"/>
                <a:ext cx="596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6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2. Evaluation against gold standard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0C1E8-A3C4-4E79-8384-A72C24304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908313"/>
                <a:ext cx="10178322" cy="44394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H1 is normal hierarchy while H2 is a gold standard hierarchy.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n number of objects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k depth of hierarchies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Cut level = </a:t>
                </a:r>
                <a:r>
                  <a:rPr lang="en-US" dirty="0" err="1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{0,…..k}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Clusters = j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{1,2}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Evaluation model:</a:t>
                </a:r>
              </a:p>
              <a:p>
                <a:pPr marL="457200" indent="-457200">
                  <a:buAutoNum type="alphaLcPeriod"/>
                </a:pPr>
                <a:r>
                  <a:rPr lang="en-US" dirty="0">
                    <a:solidFill>
                      <a:schemeClr val="tx2"/>
                    </a:solidFill>
                  </a:rPr>
                  <a:t>n11 number of objects pair are in both clusters of both hierarchy (H1 &amp; H2).</a:t>
                </a:r>
              </a:p>
              <a:p>
                <a:pPr marL="457200" indent="-457200">
                  <a:buAutoNum type="alphaLcPeriod"/>
                </a:pPr>
                <a:r>
                  <a:rPr lang="en-US" dirty="0">
                    <a:solidFill>
                      <a:schemeClr val="tx2"/>
                    </a:solidFill>
                  </a:rPr>
                  <a:t>n00  number of object pairs are in different clusters of both hierarchy (H1 &amp; H2).</a:t>
                </a:r>
              </a:p>
              <a:p>
                <a:pPr marL="457200" indent="-457200">
                  <a:buAutoNum type="alphaLcPeriod"/>
                </a:pPr>
                <a:r>
                  <a:rPr lang="en-US" dirty="0">
                    <a:solidFill>
                      <a:schemeClr val="tx2"/>
                    </a:solidFill>
                  </a:rPr>
                  <a:t>n10 number of object pair are in same cluster in H1 but not in H2.</a:t>
                </a:r>
              </a:p>
              <a:p>
                <a:pPr marL="457200" indent="-457200">
                  <a:buFont typeface="Arial" panose="020B0604020202020204" pitchFamily="34" charset="0"/>
                  <a:buAutoNum type="alphaLcPeriod"/>
                </a:pPr>
                <a:r>
                  <a:rPr lang="en-US" dirty="0">
                    <a:solidFill>
                      <a:schemeClr val="tx2"/>
                    </a:solidFill>
                  </a:rPr>
                  <a:t>n01 number of object pair are in same cluster in H2 but not in H1.</a:t>
                </a:r>
              </a:p>
              <a:p>
                <a:pPr marL="457200" indent="-457200">
                  <a:buAutoNum type="alphaLcPeriod"/>
                </a:pPr>
                <a:endParaRPr lang="en-US" dirty="0">
                  <a:solidFill>
                    <a:schemeClr val="tx2"/>
                  </a:solidFill>
                </a:endParaRPr>
              </a:p>
              <a:p>
                <a:pPr marL="457200" indent="-457200">
                  <a:buAutoNum type="alphaLcPeriod"/>
                </a:pPr>
                <a:endParaRPr lang="en-US" dirty="0"/>
              </a:p>
              <a:p>
                <a:pPr marL="457200" indent="-457200">
                  <a:buAutoNum type="alphaLcPeriod"/>
                </a:pPr>
                <a:endParaRPr lang="en-US" dirty="0"/>
              </a:p>
              <a:p>
                <a:pPr marL="457200" indent="-457200">
                  <a:buAutoNum type="alphaL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0C1E8-A3C4-4E79-8384-A72C24304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908313"/>
                <a:ext cx="10178322" cy="4439478"/>
              </a:xfrm>
              <a:blipFill>
                <a:blip r:embed="rId2"/>
                <a:stretch>
                  <a:fillRect l="-599" t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doni MT" panose="02070603080606020203" pitchFamily="18" charset="0"/>
              </a:rPr>
              <a:t>Application of evaluation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D6A6B-0A66-45E8-A608-1D2DC9CC4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16" y="4446768"/>
            <a:ext cx="4479184" cy="10607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E80A6-A0E6-4518-A7A6-A591D322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6" y="2120347"/>
            <a:ext cx="9197009" cy="2080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1EFBA-9AC8-42EC-9B03-1AE2DABFF38B}"/>
              </a:ext>
            </a:extLst>
          </p:cNvPr>
          <p:cNvSpPr txBox="1"/>
          <p:nvPr/>
        </p:nvSpPr>
        <p:spPr>
          <a:xfrm>
            <a:off x="6745357" y="4446768"/>
            <a:ext cx="4386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B shows that both H1 and H2 are learned hierarchies.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C1 and C2 are the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n is number of objects .</a:t>
            </a:r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9825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Gold standard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44394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F7AC7-B4E9-4E0E-8B03-E9F678BE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8" y="1518971"/>
            <a:ext cx="9159146" cy="46432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C8A814-410A-4DCC-B253-41FBE00AC4C1}"/>
                  </a:ext>
                </a:extLst>
              </p14:cNvPr>
              <p14:cNvContentPartPr/>
              <p14:nvPr/>
            </p14:nvContentPartPr>
            <p14:xfrm>
              <a:off x="4849748" y="320654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C8A814-410A-4DCC-B253-41FBE00AC4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108" y="31975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DECFCA-9B3F-49D1-A22D-D292BDA3763B}"/>
                  </a:ext>
                </a:extLst>
              </p14:cNvPr>
              <p14:cNvContentPartPr/>
              <p14:nvPr/>
            </p14:nvContentPartPr>
            <p14:xfrm>
              <a:off x="2742668" y="3510746"/>
              <a:ext cx="623160" cy="2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DECFCA-9B3F-49D1-A22D-D292BDA376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8668" y="3403106"/>
                <a:ext cx="7308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D243A3-CB14-4D5E-93C2-E366AC12DEDD}"/>
                  </a:ext>
                </a:extLst>
              </p14:cNvPr>
              <p14:cNvContentPartPr/>
              <p14:nvPr/>
            </p14:nvContentPartPr>
            <p14:xfrm>
              <a:off x="3670388" y="3551066"/>
              <a:ext cx="540000" cy="1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D243A3-CB14-4D5E-93C2-E366AC12DE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6388" y="3443426"/>
                <a:ext cx="6476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BE3F71-7ECE-49DF-8D17-224804FC93A0}"/>
                  </a:ext>
                </a:extLst>
              </p14:cNvPr>
              <p14:cNvContentPartPr/>
              <p14:nvPr/>
            </p14:nvContentPartPr>
            <p14:xfrm>
              <a:off x="7712108" y="3511466"/>
              <a:ext cx="5688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BE3F71-7ECE-49DF-8D17-224804FC93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58468" y="3403826"/>
                <a:ext cx="67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081A4E-D5AE-4E7F-8F40-2BC2D696C773}"/>
                  </a:ext>
                </a:extLst>
              </p14:cNvPr>
              <p14:cNvContentPartPr/>
              <p14:nvPr/>
            </p14:nvContentPartPr>
            <p14:xfrm>
              <a:off x="3100868" y="5843546"/>
              <a:ext cx="16952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081A4E-D5AE-4E7F-8F40-2BC2D696C7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46868" y="5735906"/>
                <a:ext cx="1802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042C39-01CD-4089-BA55-18B5658EBF2B}"/>
                  </a:ext>
                </a:extLst>
              </p14:cNvPr>
              <p14:cNvContentPartPr/>
              <p14:nvPr/>
            </p14:nvContentPartPr>
            <p14:xfrm>
              <a:off x="4492268" y="3538106"/>
              <a:ext cx="807120" cy="2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042C39-01CD-4089-BA55-18B5658EBF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38268" y="3430106"/>
                <a:ext cx="9147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46DFCC-C31A-4ACD-946F-B58F76CFC7F9}"/>
                  </a:ext>
                </a:extLst>
              </p14:cNvPr>
              <p14:cNvContentPartPr/>
              <p14:nvPr/>
            </p14:nvContentPartPr>
            <p14:xfrm>
              <a:off x="6837668" y="3511466"/>
              <a:ext cx="582120" cy="13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46DFCC-C31A-4ACD-946F-B58F76CFC7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84028" y="3403826"/>
                <a:ext cx="6897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B04865-7992-48BE-A1FA-E55DCEE024F3}"/>
                  </a:ext>
                </a:extLst>
              </p14:cNvPr>
              <p14:cNvContentPartPr/>
              <p14:nvPr/>
            </p14:nvContentPartPr>
            <p14:xfrm>
              <a:off x="2477708" y="5857226"/>
              <a:ext cx="47592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B04865-7992-48BE-A1FA-E55DCEE024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3708" y="5749226"/>
                <a:ext cx="5835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10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3. Manual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443947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Hypernym evaluation: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847D-E433-4CA5-BDE6-8A9699E6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202" y="1354175"/>
            <a:ext cx="571579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5400" dirty="0"/>
              <a:t>structural assessment </a:t>
            </a:r>
          </a:p>
        </p:txBody>
      </p:sp>
    </p:spTree>
    <p:extLst>
      <p:ext uri="{BB962C8B-B14F-4D97-AF65-F5344CB8AC3E}">
        <p14:creationId xmlns:p14="http://schemas.microsoft.com/office/powerpoint/2010/main" val="32813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4439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1. Ambiguity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08369-A8EA-4173-97C0-0AA688A6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612571"/>
            <a:ext cx="4313263" cy="3033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65F66-A03B-4888-AB17-88232C36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2612571"/>
            <a:ext cx="4441371" cy="30334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F74AFC-D04D-406C-BC02-2785AB2D2B4A}"/>
                  </a:ext>
                </a:extLst>
              </p14:cNvPr>
              <p14:cNvContentPartPr/>
              <p14:nvPr/>
            </p14:nvContentPartPr>
            <p14:xfrm>
              <a:off x="2265668" y="5167826"/>
              <a:ext cx="2026440" cy="29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F74AFC-D04D-406C-BC02-2785AB2D2B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2028" y="5060186"/>
                <a:ext cx="21340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ECDD1E1-242D-4582-A673-3742AAAD79BE}"/>
                  </a:ext>
                </a:extLst>
              </p14:cNvPr>
              <p14:cNvContentPartPr/>
              <p14:nvPr/>
            </p14:nvContentPartPr>
            <p14:xfrm>
              <a:off x="7182188" y="5193746"/>
              <a:ext cx="1893960" cy="14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ECDD1E1-242D-4582-A673-3742AAAD79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8548" y="5086106"/>
                <a:ext cx="200160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4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4439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2. Systematic polysemy: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99E47-ECEC-48E5-9079-6BBB2009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7" y="2975429"/>
            <a:ext cx="8302172" cy="28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Bodoni MT" panose="02070603080606020203" pitchFamily="18" charset="0"/>
              </a:rPr>
              <a:t>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Formal Ontology</a:t>
            </a:r>
          </a:p>
          <a:p>
            <a:r>
              <a:rPr lang="en-US" sz="2800" dirty="0">
                <a:solidFill>
                  <a:schemeClr val="tx2"/>
                </a:solidFill>
              </a:rPr>
              <a:t>Prototype-based Ontology</a:t>
            </a:r>
          </a:p>
          <a:p>
            <a:r>
              <a:rPr lang="en-US" sz="2800" dirty="0">
                <a:solidFill>
                  <a:schemeClr val="tx2"/>
                </a:solidFill>
              </a:rPr>
              <a:t>Lexical/terminological Ontology</a:t>
            </a:r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4439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3. Low quality of definitions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4. Hypernym is a clause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5. Lack of appropriate definitional pattern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6. Wrong hypernym string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3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5400" dirty="0"/>
              <a:t>Conclusion</a:t>
            </a:r>
            <a:br>
              <a:rPr lang="en-US" sz="5400" dirty="0"/>
            </a:br>
            <a:r>
              <a:rPr lang="en-US" sz="5400" dirty="0"/>
              <a:t>(implementation plan)</a:t>
            </a:r>
          </a:p>
        </p:txBody>
      </p:sp>
    </p:spTree>
    <p:extLst>
      <p:ext uri="{BB962C8B-B14F-4D97-AF65-F5344CB8AC3E}">
        <p14:creationId xmlns:p14="http://schemas.microsoft.com/office/powerpoint/2010/main" val="399611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4439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STEPS: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Sentences or definitions as input 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Algorithm for building taxonomy.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Use of tools to extract upper terms then root words as hypernyms and then domain.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Defining of hypernym and domain.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Then we cope up with the issues of ambiguity, complexity, multiplicity of hypernyms.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Creation of hypernym graphs.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Pruning of graphs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Contraction and extraction phase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4439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STEPS:</a:t>
            </a:r>
          </a:p>
          <a:p>
            <a:pPr marL="457200" indent="-457200">
              <a:buAutoNum type="arabicPeriod" startAt="9"/>
            </a:pPr>
            <a:r>
              <a:rPr lang="en-US" dirty="0">
                <a:solidFill>
                  <a:schemeClr val="tx2"/>
                </a:solidFill>
              </a:rPr>
              <a:t>Edge recovery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using of python code to recover the edge that were eliminated in the optimization of graph.</a:t>
            </a:r>
          </a:p>
          <a:p>
            <a:pPr marL="457200" indent="-457200">
              <a:buAutoNum type="arabicPeriod" startAt="10"/>
            </a:pPr>
            <a:r>
              <a:rPr lang="en-US" dirty="0">
                <a:solidFill>
                  <a:schemeClr val="tx2"/>
                </a:solidFill>
              </a:rPr>
              <a:t>Evaluating of the graph 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11.   Applying 3 experiment of TREE, DAG[1,3], DAG[0,99] on 6 taxonomies to check the result.</a:t>
            </a:r>
          </a:p>
          <a:p>
            <a:pPr marL="457200" indent="-457200">
              <a:buAutoNum type="arabicPeriod" startAt="12"/>
            </a:pPr>
            <a:r>
              <a:rPr lang="en-US" dirty="0">
                <a:solidFill>
                  <a:schemeClr val="tx2"/>
                </a:solidFill>
              </a:rPr>
              <a:t>Comparing the result with the gold standard K &amp; H.</a:t>
            </a:r>
          </a:p>
          <a:p>
            <a:pPr marL="457200" indent="-457200">
              <a:buAutoNum type="arabicPeriod" startAt="12"/>
            </a:pPr>
            <a:r>
              <a:rPr lang="en-US" dirty="0">
                <a:solidFill>
                  <a:schemeClr val="tx2"/>
                </a:solidFill>
              </a:rPr>
              <a:t>Studying of graphs .</a:t>
            </a:r>
          </a:p>
          <a:p>
            <a:pPr marL="457200" indent="-457200">
              <a:buAutoNum type="arabicPeriod" startAt="12"/>
            </a:pPr>
            <a:r>
              <a:rPr lang="en-US" dirty="0">
                <a:solidFill>
                  <a:schemeClr val="tx2"/>
                </a:solidFill>
              </a:rPr>
              <a:t>Checking for different errors.</a:t>
            </a:r>
          </a:p>
          <a:p>
            <a:pPr marL="457200" indent="-457200">
              <a:buAutoNum type="arabicPeriod" startAt="12"/>
            </a:pPr>
            <a:r>
              <a:rPr lang="en-US" dirty="0">
                <a:solidFill>
                  <a:schemeClr val="tx2"/>
                </a:solidFill>
              </a:rPr>
              <a:t>Checking of hierarchy at different levels to check the pattern of hierarchy.</a:t>
            </a:r>
          </a:p>
          <a:p>
            <a:pPr marL="457200" indent="-457200">
              <a:buAutoNum type="arabicPeriod" startAt="12"/>
            </a:pPr>
            <a:r>
              <a:rPr lang="en-US" dirty="0">
                <a:solidFill>
                  <a:schemeClr val="tx2"/>
                </a:solidFill>
              </a:rPr>
              <a:t>Output will the full taxonomy of the given respective input.</a:t>
            </a:r>
          </a:p>
          <a:p>
            <a:pPr marL="457200" indent="-457200">
              <a:buAutoNum type="arabicPeriod" startAt="12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4439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Python will be used: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Graph pruning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Optimization of graph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Weight calculation and edge removal 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Edge recovery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Graphing the hypernym graph and hierarchy for extensive values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Applying different test on different taxonomies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Checking with gold standard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Calculating coverage, depth and precision of hierarchies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Checking of systematic polysemy problems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4439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Libraries: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Matplotlib: Plots graphs easily on all applications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Seaborn: Versatile library based on matplotlib that allows comparison between multiple variables.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Ggplot</a:t>
            </a:r>
            <a:r>
              <a:rPr lang="en-US" dirty="0">
                <a:solidFill>
                  <a:schemeClr val="tx2"/>
                </a:solidFill>
              </a:rPr>
              <a:t>: Produces domain-specific visualizations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Bokeh: Preferred libraries for real-time streaming and data.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Plotly</a:t>
            </a:r>
            <a:r>
              <a:rPr lang="en-US" dirty="0">
                <a:solidFill>
                  <a:schemeClr val="tx2"/>
                </a:solidFill>
              </a:rPr>
              <a:t>: Allows very interactive graphs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Numpy</a:t>
            </a:r>
            <a:r>
              <a:rPr lang="en-US" dirty="0">
                <a:solidFill>
                  <a:schemeClr val="tx2"/>
                </a:solidFill>
              </a:rPr>
              <a:t> for mathematics especially matrices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1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710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TAXONOMY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45509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34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sz="60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Rule based Approach</a:t>
            </a:r>
          </a:p>
          <a:p>
            <a:r>
              <a:rPr lang="en-US" sz="3200" dirty="0">
                <a:solidFill>
                  <a:schemeClr val="tx2"/>
                </a:solidFill>
              </a:rPr>
              <a:t>Distributional Approach</a:t>
            </a:r>
          </a:p>
        </p:txBody>
      </p:sp>
    </p:spTree>
    <p:extLst>
      <p:ext uri="{BB962C8B-B14F-4D97-AF65-F5344CB8AC3E}">
        <p14:creationId xmlns:p14="http://schemas.microsoft.com/office/powerpoint/2010/main" val="29908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3825-FABD-4E62-89F0-C067E2A0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92471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Onto learn RELOADED TAXONOMY</a:t>
            </a:r>
            <a:br>
              <a:rPr lang="en-US" sz="4800" dirty="0"/>
            </a:br>
            <a:r>
              <a:rPr lang="en-US" sz="4800" dirty="0"/>
              <a:t>LEARNING WORKFLOW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01C2E-A522-4CC4-AAAC-5A725AC6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4" y="2307101"/>
            <a:ext cx="9270548" cy="39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1162940"/>
            <a:ext cx="5364419" cy="453212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MUHAMMAD USMAN SHAHID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637" y="1128451"/>
            <a:ext cx="5698137" cy="456660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Initial term extraction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Hypernym extraction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Domain filtering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7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Initial term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4028661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Term Extractor tool</a:t>
            </a:r>
          </a:p>
          <a:p>
            <a:r>
              <a:rPr lang="en-US" sz="2400" dirty="0">
                <a:solidFill>
                  <a:schemeClr val="tx2"/>
                </a:solidFill>
              </a:rPr>
              <a:t>T(0) initial domain terminology</a:t>
            </a:r>
          </a:p>
          <a:p>
            <a:r>
              <a:rPr lang="en-US" sz="2400" dirty="0">
                <a:solidFill>
                  <a:schemeClr val="tx2"/>
                </a:solidFill>
              </a:rPr>
              <a:t>T(0) includes both single- and multi-word expressions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Gnoisy</a:t>
            </a:r>
            <a:r>
              <a:rPr lang="en-US" sz="2400" dirty="0">
                <a:solidFill>
                  <a:schemeClr val="tx2"/>
                </a:solidFill>
              </a:rPr>
              <a:t> = (</a:t>
            </a:r>
            <a:r>
              <a:rPr lang="en-US" sz="2400" dirty="0" err="1">
                <a:solidFill>
                  <a:schemeClr val="tx2"/>
                </a:solidFill>
              </a:rPr>
              <a:t>Vnoisy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Enoisy</a:t>
            </a:r>
            <a:r>
              <a:rPr lang="en-US" sz="2400" dirty="0">
                <a:solidFill>
                  <a:schemeClr val="tx2"/>
                </a:solidFill>
              </a:rPr>
              <a:t>) for each term in T(0).</a:t>
            </a:r>
          </a:p>
          <a:p>
            <a:r>
              <a:rPr lang="en-US" sz="2400" dirty="0">
                <a:solidFill>
                  <a:schemeClr val="tx2"/>
                </a:solidFill>
              </a:rPr>
              <a:t>Sentence s=t1,t2,t3…..</a:t>
            </a:r>
            <a:r>
              <a:rPr lang="en-US" sz="2400" dirty="0" err="1">
                <a:solidFill>
                  <a:schemeClr val="tx2"/>
                </a:solidFill>
              </a:rPr>
              <a:t>tn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V={t1,t2,t3….</a:t>
            </a:r>
            <a:r>
              <a:rPr lang="en-US" sz="2400" dirty="0" err="1">
                <a:solidFill>
                  <a:schemeClr val="tx2"/>
                </a:solidFill>
              </a:rPr>
              <a:t>tn</a:t>
            </a:r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</a:rPr>
              <a:t>E= {(t1,t2),(t2,t3)…tn-1,tn}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9133"/>
            <a:ext cx="10178322" cy="1300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Definition and hypernym </a:t>
            </a:r>
            <a:br>
              <a:rPr lang="en-US" dirty="0"/>
            </a:br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313"/>
            <a:ext cx="10178322" cy="397127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In computer science, a pixel]DF [is]VF [a dot]GF [that is part of a computer image]REST.</a:t>
            </a:r>
          </a:p>
          <a:p>
            <a:r>
              <a:rPr lang="en-US" dirty="0">
                <a:solidFill>
                  <a:schemeClr val="tx2"/>
                </a:solidFill>
              </a:rPr>
              <a:t> The DEFINIENDUM field (DF): this part of the definition includes the </a:t>
            </a:r>
            <a:r>
              <a:rPr lang="en-US" dirty="0" err="1">
                <a:solidFill>
                  <a:schemeClr val="tx2"/>
                </a:solidFill>
              </a:rPr>
              <a:t>definiendum</a:t>
            </a:r>
            <a:r>
              <a:rPr lang="en-US" dirty="0">
                <a:solidFill>
                  <a:schemeClr val="tx2"/>
                </a:solidFill>
              </a:rPr>
              <a:t> (that is, the word being defined) and its modifiers (e.g., pixel”).  </a:t>
            </a:r>
            <a:r>
              <a:rPr lang="en-US" dirty="0" err="1">
                <a:solidFill>
                  <a:schemeClr val="tx2"/>
                </a:solidFill>
              </a:rPr>
              <a:t>Definiendum</a:t>
            </a:r>
            <a:r>
              <a:rPr lang="en-US" dirty="0">
                <a:solidFill>
                  <a:schemeClr val="tx2"/>
                </a:solidFill>
              </a:rPr>
              <a:t> is also the &lt;TARGET&gt; string.</a:t>
            </a:r>
          </a:p>
          <a:p>
            <a:r>
              <a:rPr lang="en-US" dirty="0">
                <a:solidFill>
                  <a:schemeClr val="tx2"/>
                </a:solidFill>
              </a:rPr>
              <a:t> The DEFINITOR field (VF): which includes the verb phrase used to introduce the definition (e.g., “is”).</a:t>
            </a:r>
          </a:p>
          <a:p>
            <a:r>
              <a:rPr lang="en-US" dirty="0">
                <a:solidFill>
                  <a:schemeClr val="tx2"/>
                </a:solidFill>
              </a:rPr>
              <a:t> The DEFINIENS field (GF): which includes the genus phrase (usually including the hypernym, e.g., “a dot”).</a:t>
            </a:r>
          </a:p>
          <a:p>
            <a:r>
              <a:rPr lang="en-US" dirty="0">
                <a:solidFill>
                  <a:schemeClr val="tx2"/>
                </a:solidFill>
              </a:rPr>
              <a:t> The REST field (RF): which includes additional clauses that further specify the differentia of the </a:t>
            </a:r>
            <a:r>
              <a:rPr lang="en-US" dirty="0" err="1">
                <a:solidFill>
                  <a:schemeClr val="tx2"/>
                </a:solidFill>
              </a:rPr>
              <a:t>definiendum</a:t>
            </a:r>
            <a:r>
              <a:rPr lang="en-US" dirty="0">
                <a:solidFill>
                  <a:schemeClr val="tx2"/>
                </a:solidFill>
              </a:rPr>
              <a:t> with respect to its genus (e.g., “that is part of a computer image”).</a:t>
            </a:r>
          </a:p>
        </p:txBody>
      </p:sp>
    </p:spTree>
    <p:extLst>
      <p:ext uri="{BB962C8B-B14F-4D97-AF65-F5344CB8AC3E}">
        <p14:creationId xmlns:p14="http://schemas.microsoft.com/office/powerpoint/2010/main" val="388224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745</TotalTime>
  <Words>1446</Words>
  <Application>Microsoft Office PowerPoint</Application>
  <PresentationFormat>Widescreen</PresentationFormat>
  <Paragraphs>270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Bodoni MT</vt:lpstr>
      <vt:lpstr>Calibri</vt:lpstr>
      <vt:lpstr>Cambria Math</vt:lpstr>
      <vt:lpstr>Corbel</vt:lpstr>
      <vt:lpstr>Gill Sans MT</vt:lpstr>
      <vt:lpstr>Impact</vt:lpstr>
      <vt:lpstr>Times New Roman</vt:lpstr>
      <vt:lpstr>Wingdings</vt:lpstr>
      <vt:lpstr>Badge</vt:lpstr>
      <vt:lpstr>Onto Learn Reloaded:       A Graph-Based Algorithm for Taxonomy  Induction</vt:lpstr>
      <vt:lpstr>SYED BAQIR ABBAS </vt:lpstr>
      <vt:lpstr>ONTOLOGY</vt:lpstr>
      <vt:lpstr>TAXONOMY LEARNING</vt:lpstr>
      <vt:lpstr>APPROACH</vt:lpstr>
      <vt:lpstr>Onto learn RELOADED TAXONOMY LEARNING WORKFLOW             </vt:lpstr>
      <vt:lpstr>MUHAMMAD USMAN SHAHID</vt:lpstr>
      <vt:lpstr>Initial term extraction</vt:lpstr>
      <vt:lpstr>Definition and hypernym  extraction</vt:lpstr>
      <vt:lpstr>Definition and hypernym  extraction</vt:lpstr>
      <vt:lpstr>Creation of hypernym graph</vt:lpstr>
      <vt:lpstr>MUHAMMAD Ismail Ramzan</vt:lpstr>
      <vt:lpstr>Graph pruning</vt:lpstr>
      <vt:lpstr>B. Edge weighting </vt:lpstr>
      <vt:lpstr>C. Optimal branching</vt:lpstr>
      <vt:lpstr>Cont.….</vt:lpstr>
      <vt:lpstr>Cont.….</vt:lpstr>
      <vt:lpstr>PowerPoint Presentation</vt:lpstr>
      <vt:lpstr>Musaab imran</vt:lpstr>
      <vt:lpstr>Assessing the quality of taxonomy:</vt:lpstr>
      <vt:lpstr>1. Experimental setup</vt:lpstr>
      <vt:lpstr>ERRORS</vt:lpstr>
      <vt:lpstr>2. Evaluation against gold standard</vt:lpstr>
      <vt:lpstr>Application of evaluation method</vt:lpstr>
      <vt:lpstr>Gold standard evaluation</vt:lpstr>
      <vt:lpstr>3. Manual evaluation </vt:lpstr>
      <vt:lpstr>structural assessment </vt:lpstr>
      <vt:lpstr>errors</vt:lpstr>
      <vt:lpstr>Errors</vt:lpstr>
      <vt:lpstr>Errors</vt:lpstr>
      <vt:lpstr>Conclusion (implementation plan)</vt:lpstr>
      <vt:lpstr>Implementation plan</vt:lpstr>
      <vt:lpstr>Cont.….</vt:lpstr>
      <vt:lpstr>Cont.….</vt:lpstr>
      <vt:lpstr>Cont.….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Musaab Imran</dc:creator>
  <cp:lastModifiedBy>Musaab Imran</cp:lastModifiedBy>
  <cp:revision>50</cp:revision>
  <dcterms:created xsi:type="dcterms:W3CDTF">2021-11-26T15:40:57Z</dcterms:created>
  <dcterms:modified xsi:type="dcterms:W3CDTF">2021-11-28T09:42:16Z</dcterms:modified>
</cp:coreProperties>
</file>