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867" autoAdjust="0"/>
    <p:restoredTop sz="94660"/>
  </p:normalViewPr>
  <p:slideViewPr>
    <p:cSldViewPr snapToGrid="0">
      <p:cViewPr>
        <p:scale>
          <a:sx n="25" d="100"/>
          <a:sy n="25" d="100"/>
        </p:scale>
        <p:origin x="1800"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397" y="2244726"/>
            <a:ext cx="18290381"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397" y="7204076"/>
            <a:ext cx="18290381"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98313F-2F83-4D71-A6ED-D9F3FE66DBA6}"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243EB-DE56-4234-A801-436F47112266}" type="slidenum">
              <a:rPr lang="en-US" smtClean="0"/>
              <a:t>‹#›</a:t>
            </a:fld>
            <a:endParaRPr lang="en-US"/>
          </a:p>
        </p:txBody>
      </p:sp>
    </p:spTree>
    <p:extLst>
      <p:ext uri="{BB962C8B-B14F-4D97-AF65-F5344CB8AC3E}">
        <p14:creationId xmlns:p14="http://schemas.microsoft.com/office/powerpoint/2010/main" val="1641093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8313F-2F83-4D71-A6ED-D9F3FE66DBA6}"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243EB-DE56-4234-A801-436F47112266}" type="slidenum">
              <a:rPr lang="en-US" smtClean="0"/>
              <a:t>‹#›</a:t>
            </a:fld>
            <a:endParaRPr lang="en-US"/>
          </a:p>
        </p:txBody>
      </p:sp>
    </p:spTree>
    <p:extLst>
      <p:ext uri="{BB962C8B-B14F-4D97-AF65-F5344CB8AC3E}">
        <p14:creationId xmlns:p14="http://schemas.microsoft.com/office/powerpoint/2010/main" val="43587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52072" y="730250"/>
            <a:ext cx="5258485"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618" y="730250"/>
            <a:ext cx="15470614"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8313F-2F83-4D71-A6ED-D9F3FE66DBA6}"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243EB-DE56-4234-A801-436F47112266}" type="slidenum">
              <a:rPr lang="en-US" smtClean="0"/>
              <a:t>‹#›</a:t>
            </a:fld>
            <a:endParaRPr lang="en-US"/>
          </a:p>
        </p:txBody>
      </p:sp>
    </p:spTree>
    <p:extLst>
      <p:ext uri="{BB962C8B-B14F-4D97-AF65-F5344CB8AC3E}">
        <p14:creationId xmlns:p14="http://schemas.microsoft.com/office/powerpoint/2010/main" val="2324018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8313F-2F83-4D71-A6ED-D9F3FE66DBA6}"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243EB-DE56-4234-A801-436F47112266}" type="slidenum">
              <a:rPr lang="en-US" smtClean="0"/>
              <a:t>‹#›</a:t>
            </a:fld>
            <a:endParaRPr lang="en-US"/>
          </a:p>
        </p:txBody>
      </p:sp>
    </p:spTree>
    <p:extLst>
      <p:ext uri="{BB962C8B-B14F-4D97-AF65-F5344CB8AC3E}">
        <p14:creationId xmlns:p14="http://schemas.microsoft.com/office/powerpoint/2010/main" val="2704843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98313F-2F83-4D71-A6ED-D9F3FE66DBA6}"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243EB-DE56-4234-A801-436F47112266}" type="slidenum">
              <a:rPr lang="en-US" smtClean="0"/>
              <a:t>‹#›</a:t>
            </a:fld>
            <a:endParaRPr lang="en-US"/>
          </a:p>
        </p:txBody>
      </p:sp>
    </p:spTree>
    <p:extLst>
      <p:ext uri="{BB962C8B-B14F-4D97-AF65-F5344CB8AC3E}">
        <p14:creationId xmlns:p14="http://schemas.microsoft.com/office/powerpoint/2010/main" val="2319335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61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600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98313F-2F83-4D71-A6ED-D9F3FE66DBA6}"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0243EB-DE56-4234-A801-436F47112266}" type="slidenum">
              <a:rPr lang="en-US" smtClean="0"/>
              <a:t>‹#›</a:t>
            </a:fld>
            <a:endParaRPr lang="en-US"/>
          </a:p>
        </p:txBody>
      </p:sp>
    </p:spTree>
    <p:extLst>
      <p:ext uri="{BB962C8B-B14F-4D97-AF65-F5344CB8AC3E}">
        <p14:creationId xmlns:p14="http://schemas.microsoft.com/office/powerpoint/2010/main" val="33569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21033938"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98313F-2F83-4D71-A6ED-D9F3FE66DBA6}" type="datetimeFigureOut">
              <a:rPr lang="en-US" smtClean="0"/>
              <a:t>5/12/2019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0243EB-DE56-4234-A801-436F47112266}" type="slidenum">
              <a:rPr lang="en-US" smtClean="0"/>
              <a:t>‹#›</a:t>
            </a:fld>
            <a:endParaRPr lang="en-US"/>
          </a:p>
        </p:txBody>
      </p:sp>
    </p:spTree>
    <p:extLst>
      <p:ext uri="{BB962C8B-B14F-4D97-AF65-F5344CB8AC3E}">
        <p14:creationId xmlns:p14="http://schemas.microsoft.com/office/powerpoint/2010/main" val="2224710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98313F-2F83-4D71-A6ED-D9F3FE66DBA6}" type="datetimeFigureOut">
              <a:rPr lang="en-US" smtClean="0"/>
              <a:t>5/12/2019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0243EB-DE56-4234-A801-436F47112266}" type="slidenum">
              <a:rPr lang="en-US" smtClean="0"/>
              <a:t>‹#›</a:t>
            </a:fld>
            <a:endParaRPr lang="en-US"/>
          </a:p>
        </p:txBody>
      </p:sp>
    </p:spTree>
    <p:extLst>
      <p:ext uri="{BB962C8B-B14F-4D97-AF65-F5344CB8AC3E}">
        <p14:creationId xmlns:p14="http://schemas.microsoft.com/office/powerpoint/2010/main" val="3561290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8313F-2F83-4D71-A6ED-D9F3FE66DBA6}" type="datetimeFigureOut">
              <a:rPr lang="en-US" smtClean="0"/>
              <a:t>5/12/2019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0243EB-DE56-4234-A801-436F47112266}" type="slidenum">
              <a:rPr lang="en-US" smtClean="0"/>
              <a:t>‹#›</a:t>
            </a:fld>
            <a:endParaRPr lang="en-US"/>
          </a:p>
        </p:txBody>
      </p:sp>
    </p:spTree>
    <p:extLst>
      <p:ext uri="{BB962C8B-B14F-4D97-AF65-F5344CB8AC3E}">
        <p14:creationId xmlns:p14="http://schemas.microsoft.com/office/powerpoint/2010/main" val="134317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796" y="914400"/>
            <a:ext cx="7865498"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7726" y="1974851"/>
            <a:ext cx="12346007"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4D98313F-2F83-4D71-A6ED-D9F3FE66DBA6}"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0243EB-DE56-4234-A801-436F47112266}" type="slidenum">
              <a:rPr lang="en-US" smtClean="0"/>
              <a:t>‹#›</a:t>
            </a:fld>
            <a:endParaRPr lang="en-US"/>
          </a:p>
        </p:txBody>
      </p:sp>
    </p:spTree>
    <p:extLst>
      <p:ext uri="{BB962C8B-B14F-4D97-AF65-F5344CB8AC3E}">
        <p14:creationId xmlns:p14="http://schemas.microsoft.com/office/powerpoint/2010/main" val="2293097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796" y="914400"/>
            <a:ext cx="7865498"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7726" y="1974851"/>
            <a:ext cx="12346007"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4D98313F-2F83-4D71-A6ED-D9F3FE66DBA6}"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0243EB-DE56-4234-A801-436F47112266}" type="slidenum">
              <a:rPr lang="en-US" smtClean="0"/>
              <a:t>‹#›</a:t>
            </a:fld>
            <a:endParaRPr lang="en-US"/>
          </a:p>
        </p:txBody>
      </p:sp>
    </p:spTree>
    <p:extLst>
      <p:ext uri="{BB962C8B-B14F-4D97-AF65-F5344CB8AC3E}">
        <p14:creationId xmlns:p14="http://schemas.microsoft.com/office/powerpoint/2010/main" val="3538055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4D98313F-2F83-4D71-A6ED-D9F3FE66DBA6}" type="datetimeFigureOut">
              <a:rPr lang="en-US" smtClean="0"/>
              <a:t>5/12/2019</a:t>
            </a:fld>
            <a:endParaRPr lang="en-US"/>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B20243EB-DE56-4234-A801-436F47112266}" type="slidenum">
              <a:rPr lang="en-US" smtClean="0"/>
              <a:t>‹#›</a:t>
            </a:fld>
            <a:endParaRPr lang="en-US"/>
          </a:p>
        </p:txBody>
      </p:sp>
    </p:spTree>
    <p:extLst>
      <p:ext uri="{BB962C8B-B14F-4D97-AF65-F5344CB8AC3E}">
        <p14:creationId xmlns:p14="http://schemas.microsoft.com/office/powerpoint/2010/main" val="79097454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119487-6017-4C5F-B521-E7A3D40288E4}"/>
              </a:ext>
            </a:extLst>
          </p:cNvPr>
          <p:cNvSpPr txBox="1"/>
          <p:nvPr/>
        </p:nvSpPr>
        <p:spPr>
          <a:xfrm>
            <a:off x="4695567" y="0"/>
            <a:ext cx="13147589" cy="215444"/>
          </a:xfrm>
          <a:prstGeom prst="rect">
            <a:avLst/>
          </a:prstGeom>
          <a:noFill/>
        </p:spPr>
        <p:txBody>
          <a:bodyPr wrap="square" rtlCol="0">
            <a:spAutoFit/>
          </a:bodyPr>
          <a:lstStyle/>
          <a:p>
            <a:endParaRPr lang="sq-AL" sz="800"/>
          </a:p>
        </p:txBody>
      </p:sp>
      <p:sp>
        <p:nvSpPr>
          <p:cNvPr id="13" name="TextBox 12">
            <a:extLst>
              <a:ext uri="{FF2B5EF4-FFF2-40B4-BE49-F238E27FC236}">
                <a16:creationId xmlns:a16="http://schemas.microsoft.com/office/drawing/2014/main" id="{741685E9-7A70-4BF9-BEFA-4F913A2564AF}"/>
              </a:ext>
            </a:extLst>
          </p:cNvPr>
          <p:cNvSpPr txBox="1"/>
          <p:nvPr/>
        </p:nvSpPr>
        <p:spPr>
          <a:xfrm>
            <a:off x="1680519" y="215444"/>
            <a:ext cx="22316303" cy="369332"/>
          </a:xfrm>
          <a:prstGeom prst="rect">
            <a:avLst/>
          </a:prstGeom>
          <a:noFill/>
        </p:spPr>
        <p:txBody>
          <a:bodyPr wrap="square" rtlCol="0">
            <a:spAutoFit/>
          </a:bodyPr>
          <a:lstStyle/>
          <a:p>
            <a:endParaRPr lang="sq-AL"/>
          </a:p>
        </p:txBody>
      </p:sp>
      <p:sp>
        <p:nvSpPr>
          <p:cNvPr id="14" name="Rectangle 13">
            <a:extLst>
              <a:ext uri="{FF2B5EF4-FFF2-40B4-BE49-F238E27FC236}">
                <a16:creationId xmlns:a16="http://schemas.microsoft.com/office/drawing/2014/main" id="{C73A6C89-2804-493A-9C91-2CFA2DC61A06}"/>
              </a:ext>
            </a:extLst>
          </p:cNvPr>
          <p:cNvSpPr/>
          <p:nvPr/>
        </p:nvSpPr>
        <p:spPr>
          <a:xfrm>
            <a:off x="1035436" y="0"/>
            <a:ext cx="22316303" cy="1015663"/>
          </a:xfrm>
          <a:prstGeom prst="rect">
            <a:avLst/>
          </a:prstGeom>
        </p:spPr>
        <p:txBody>
          <a:bodyPr wrap="square">
            <a:spAutoFit/>
          </a:bodyPr>
          <a:lstStyle/>
          <a:p>
            <a:r>
              <a:rPr lang="sq-AL" sz="6000" b="1" dirty="0">
                <a:solidFill>
                  <a:srgbClr val="C00000"/>
                </a:solidFill>
              </a:rPr>
              <a:t>Linear-</a:t>
            </a:r>
            <a:r>
              <a:rPr lang="en-US" sz="6000" b="1" dirty="0">
                <a:solidFill>
                  <a:srgbClr val="C00000"/>
                </a:solidFill>
              </a:rPr>
              <a:t>S</a:t>
            </a:r>
            <a:r>
              <a:rPr lang="sq-AL" sz="6000" b="1" dirty="0">
                <a:solidFill>
                  <a:srgbClr val="C00000"/>
                </a:solidFill>
              </a:rPr>
              <a:t>pace Local Alignment of The Human and Mouse Titin Protein</a:t>
            </a:r>
          </a:p>
        </p:txBody>
      </p:sp>
      <p:sp>
        <p:nvSpPr>
          <p:cNvPr id="15" name="TextBox 14">
            <a:extLst>
              <a:ext uri="{FF2B5EF4-FFF2-40B4-BE49-F238E27FC236}">
                <a16:creationId xmlns:a16="http://schemas.microsoft.com/office/drawing/2014/main" id="{856A8AAF-2001-4A8D-A438-B5A8C80AF38D}"/>
              </a:ext>
            </a:extLst>
          </p:cNvPr>
          <p:cNvSpPr txBox="1"/>
          <p:nvPr/>
        </p:nvSpPr>
        <p:spPr>
          <a:xfrm>
            <a:off x="7968659" y="938719"/>
            <a:ext cx="8872151" cy="615553"/>
          </a:xfrm>
          <a:prstGeom prst="rect">
            <a:avLst/>
          </a:prstGeom>
          <a:noFill/>
        </p:spPr>
        <p:txBody>
          <a:bodyPr wrap="square" rtlCol="0">
            <a:spAutoFit/>
          </a:bodyPr>
          <a:lstStyle/>
          <a:p>
            <a:pPr algn="ctr"/>
            <a:r>
              <a:rPr lang="sq-AL" sz="3400" dirty="0"/>
              <a:t>Musab Shakeel, Thomas Tarantino</a:t>
            </a:r>
          </a:p>
        </p:txBody>
      </p:sp>
      <p:sp>
        <p:nvSpPr>
          <p:cNvPr id="16" name="TextBox 15">
            <a:extLst>
              <a:ext uri="{FF2B5EF4-FFF2-40B4-BE49-F238E27FC236}">
                <a16:creationId xmlns:a16="http://schemas.microsoft.com/office/drawing/2014/main" id="{3D5D5C9D-635F-427E-AC66-9CCF6F2669FE}"/>
              </a:ext>
            </a:extLst>
          </p:cNvPr>
          <p:cNvSpPr txBox="1"/>
          <p:nvPr/>
        </p:nvSpPr>
        <p:spPr>
          <a:xfrm>
            <a:off x="289910" y="3059707"/>
            <a:ext cx="7107638" cy="9694962"/>
          </a:xfrm>
          <a:prstGeom prst="rect">
            <a:avLst/>
          </a:prstGeom>
          <a:noFill/>
          <a:ln>
            <a:noFill/>
          </a:ln>
        </p:spPr>
        <p:txBody>
          <a:bodyPr wrap="square" rtlCol="0">
            <a:spAutoFit/>
          </a:bodyPr>
          <a:lstStyle/>
          <a:p>
            <a:pPr algn="ctr"/>
            <a:r>
              <a:rPr lang="sq-AL" sz="2400" b="1" dirty="0">
                <a:solidFill>
                  <a:srgbClr val="C00000"/>
                </a:solidFill>
              </a:rPr>
              <a:t>Background</a:t>
            </a:r>
          </a:p>
          <a:p>
            <a:r>
              <a:rPr lang="sq-AL" dirty="0"/>
              <a:t>TTN gene is a Protein Coding gene that forms a key component in the functioning of vertebrate striated muscles by providing instructions for making a protein called Titin. Titin plays a vital role in the muscle movement for both skeletal and cardiac muscles. The main job of the protein is to provide stability and flexibility to the muscle cells in order to maintain</a:t>
            </a:r>
            <a:r>
              <a:rPr lang="en-US" dirty="0"/>
              <a:t> the </a:t>
            </a:r>
            <a:r>
              <a:rPr lang="sq-AL" dirty="0"/>
              <a:t>balance of forces between the two halves of the sarcomere (the basic structural units of myofibril in striated muscles) as the muscles contract, stretch, or relax. Additionally, Titin has also been found to play a role in the chemical signaling and assembly of new sarcomeres. Mutations in this gene can make muscles unable to contract or relax normally and lead to muscle fatigue, particularly in the shoulders, hips, and limbs.</a:t>
            </a:r>
            <a:r>
              <a:rPr lang="sq-AL" baseline="30000" dirty="0"/>
              <a:t>1</a:t>
            </a:r>
            <a:r>
              <a:rPr lang="sq-AL" dirty="0"/>
              <a:t> </a:t>
            </a:r>
          </a:p>
          <a:p>
            <a:r>
              <a:rPr lang="sq-AL" dirty="0"/>
              <a:t> </a:t>
            </a:r>
          </a:p>
          <a:p>
            <a:r>
              <a:rPr lang="sq-AL" dirty="0"/>
              <a:t>As our final project, we implemented a linear-space complexity local alignment algorithm to find the optimal local alignment of human and mouse Titin protein sequences. Local alignment allows us to compare the genetic differences and/or similarities </a:t>
            </a:r>
            <a:r>
              <a:rPr lang="en-US" dirty="0"/>
              <a:t>in</a:t>
            </a:r>
            <a:r>
              <a:rPr lang="sq-AL" dirty="0"/>
              <a:t> the protein between two species by aligning their sequences most appropriately based on a scoring matrix. Since certain similarity scoring matrices are more effective at certain evolutionary distances, it is important to choose the proper scoring matrix when aligning the human and mouse </a:t>
            </a:r>
            <a:r>
              <a:rPr lang="en-US" dirty="0" err="1"/>
              <a:t>Titi</a:t>
            </a:r>
            <a:r>
              <a:rPr lang="sq-AL" dirty="0"/>
              <a:t>n proteins. Because we expect the sequences to be similar, we used the VTML20, which is a “shallow” scoring matrix, meaning it targets alignments that share 50 – 90% identity, reflecting much less evolutionary change.</a:t>
            </a:r>
            <a:r>
              <a:rPr lang="sq-AL" baseline="30000" dirty="0"/>
              <a:t>2</a:t>
            </a:r>
            <a:r>
              <a:rPr lang="sq-AL" dirty="0"/>
              <a:t>  </a:t>
            </a:r>
          </a:p>
          <a:p>
            <a:r>
              <a:rPr lang="sq-AL" dirty="0"/>
              <a:t> </a:t>
            </a:r>
          </a:p>
          <a:p>
            <a:r>
              <a:rPr lang="sq-AL" dirty="0"/>
              <a:t>In class we implemented a quadratic-space complexity local alignment algorithm. However, because of the huge memory requirements, the quadratic-space complexity algorithm is not practical for aligning proteins like Titin that are tens of thousands of amino acids long (the "canonical" human Titin protein is 34,350 amino acids long). Therefore, we </a:t>
            </a:r>
            <a:r>
              <a:rPr lang="en-US" dirty="0"/>
              <a:t>worked on implementing an </a:t>
            </a:r>
            <a:r>
              <a:rPr lang="sq-AL" dirty="0"/>
              <a:t>algorithm </a:t>
            </a:r>
            <a:r>
              <a:rPr lang="en-US" dirty="0"/>
              <a:t>with reduced s</a:t>
            </a:r>
            <a:r>
              <a:rPr lang="sq-AL" dirty="0"/>
              <a:t>pace complexity so that we could successfully align the </a:t>
            </a:r>
            <a:r>
              <a:rPr lang="en-US" dirty="0"/>
              <a:t>T</a:t>
            </a:r>
            <a:r>
              <a:rPr lang="sq-AL" dirty="0"/>
              <a:t>itin protein from humans and mice.</a:t>
            </a:r>
            <a:endParaRPr lang="sq-AL" sz="2400" b="1" dirty="0"/>
          </a:p>
          <a:p>
            <a:endParaRPr lang="sq-AL" sz="2400" b="1" dirty="0"/>
          </a:p>
        </p:txBody>
      </p:sp>
      <p:sp>
        <p:nvSpPr>
          <p:cNvPr id="17" name="TextBox 16">
            <a:extLst>
              <a:ext uri="{FF2B5EF4-FFF2-40B4-BE49-F238E27FC236}">
                <a16:creationId xmlns:a16="http://schemas.microsoft.com/office/drawing/2014/main" id="{B9AA80A1-3BC6-47FC-BEE0-3C5EAA622602}"/>
              </a:ext>
            </a:extLst>
          </p:cNvPr>
          <p:cNvSpPr txBox="1"/>
          <p:nvPr/>
        </p:nvSpPr>
        <p:spPr>
          <a:xfrm>
            <a:off x="289910" y="1751656"/>
            <a:ext cx="7107638" cy="1015663"/>
          </a:xfrm>
          <a:prstGeom prst="rect">
            <a:avLst/>
          </a:prstGeom>
          <a:noFill/>
          <a:ln>
            <a:noFill/>
          </a:ln>
        </p:spPr>
        <p:txBody>
          <a:bodyPr wrap="square" rtlCol="0">
            <a:spAutoFit/>
          </a:bodyPr>
          <a:lstStyle/>
          <a:p>
            <a:pPr algn="ctr"/>
            <a:r>
              <a:rPr lang="sq-AL" sz="2400" b="1" dirty="0">
                <a:solidFill>
                  <a:srgbClr val="C00000"/>
                </a:solidFill>
              </a:rPr>
              <a:t>Goal</a:t>
            </a:r>
          </a:p>
          <a:p>
            <a:r>
              <a:rPr lang="sq-AL" dirty="0"/>
              <a:t>Our goal was to implement a linear-space complexity local alignment algorithm to locally align the human and mouse Titin proteins.</a:t>
            </a:r>
          </a:p>
        </p:txBody>
      </p:sp>
      <p:sp>
        <p:nvSpPr>
          <p:cNvPr id="18" name="TextBox 17">
            <a:extLst>
              <a:ext uri="{FF2B5EF4-FFF2-40B4-BE49-F238E27FC236}">
                <a16:creationId xmlns:a16="http://schemas.microsoft.com/office/drawing/2014/main" id="{29E8F86B-03A0-4578-A5B9-730A8DF186BF}"/>
              </a:ext>
            </a:extLst>
          </p:cNvPr>
          <p:cNvSpPr txBox="1"/>
          <p:nvPr/>
        </p:nvSpPr>
        <p:spPr>
          <a:xfrm>
            <a:off x="7722252" y="1751656"/>
            <a:ext cx="8223070" cy="12095619"/>
          </a:xfrm>
          <a:prstGeom prst="rect">
            <a:avLst/>
          </a:prstGeom>
          <a:noFill/>
          <a:ln>
            <a:noFill/>
          </a:ln>
        </p:spPr>
        <p:txBody>
          <a:bodyPr wrap="square" rtlCol="0">
            <a:spAutoFit/>
          </a:bodyPr>
          <a:lstStyle/>
          <a:p>
            <a:pPr algn="ctr"/>
            <a:r>
              <a:rPr lang="sq-AL" sz="2400" b="1" dirty="0">
                <a:solidFill>
                  <a:srgbClr val="C00000"/>
                </a:solidFill>
              </a:rPr>
              <a:t>Algorithm Overview</a:t>
            </a:r>
          </a:p>
          <a:p>
            <a:pPr marL="342900" indent="-342900">
              <a:buFont typeface="Arial" panose="020B0604020202020204" pitchFamily="34" charset="0"/>
              <a:buChar char="•"/>
            </a:pPr>
            <a:r>
              <a:rPr lang="sq-AL" b="1" dirty="0"/>
              <a:t>GlobalScore:</a:t>
            </a:r>
            <a:r>
              <a:rPr lang="sq-AL" dirty="0"/>
              <a:t> Compute score matrix for global alignment in linear space (</a:t>
            </a:r>
            <a:r>
              <a:rPr lang="en-US" dirty="0"/>
              <a:t>by </a:t>
            </a:r>
            <a:r>
              <a:rPr lang="sq-AL" dirty="0"/>
              <a:t>stor</a:t>
            </a:r>
            <a:r>
              <a:rPr lang="en-US" dirty="0"/>
              <a:t>ing</a:t>
            </a:r>
            <a:r>
              <a:rPr lang="sq-AL" dirty="0"/>
              <a:t> two col</a:t>
            </a:r>
            <a:r>
              <a:rPr lang="en-US" dirty="0"/>
              <a:t>umn</a:t>
            </a:r>
            <a:r>
              <a:rPr lang="sq-AL" dirty="0"/>
              <a:t>s</a:t>
            </a:r>
            <a:r>
              <a:rPr lang="en-US" dirty="0"/>
              <a:t> and updating them</a:t>
            </a:r>
            <a:r>
              <a:rPr lang="sq-AL" dirty="0"/>
              <a:t>)</a:t>
            </a:r>
          </a:p>
          <a:p>
            <a:pPr marL="342900" indent="-342900">
              <a:buFont typeface="Arial" panose="020B0604020202020204" pitchFamily="34" charset="0"/>
              <a:buChar char="•"/>
            </a:pPr>
            <a:r>
              <a:rPr lang="sq-AL" b="1" dirty="0"/>
              <a:t>Middle: </a:t>
            </a:r>
            <a:r>
              <a:rPr lang="sq-AL" dirty="0"/>
              <a:t>Call </a:t>
            </a:r>
            <a:r>
              <a:rPr lang="sq-AL" b="1" dirty="0"/>
              <a:t>GlobalScore</a:t>
            </a:r>
            <a:r>
              <a:rPr lang="sq-AL" dirty="0"/>
              <a:t> on first half and reverse of last half of alignment matrix to find</a:t>
            </a:r>
            <a:r>
              <a:rPr lang="en-US" dirty="0"/>
              <a:t> the</a:t>
            </a:r>
            <a:r>
              <a:rPr lang="sq-AL" dirty="0"/>
              <a:t> middle node</a:t>
            </a:r>
            <a:r>
              <a:rPr lang="en-US" dirty="0"/>
              <a:t>. Store one column of backtracking pointers when running </a:t>
            </a:r>
            <a:r>
              <a:rPr lang="en-US" b="1" dirty="0"/>
              <a:t>Global Score</a:t>
            </a:r>
            <a:r>
              <a:rPr lang="en-US" dirty="0"/>
              <a:t> in reverse – the middle edge is the edge coming out of the middle node</a:t>
            </a:r>
            <a:endParaRPr lang="sq-AL" dirty="0"/>
          </a:p>
          <a:p>
            <a:pPr marL="342900" indent="-342900">
              <a:buFont typeface="Arial" panose="020B0604020202020204" pitchFamily="34" charset="0"/>
              <a:buChar char="•"/>
            </a:pPr>
            <a:endParaRPr lang="sq-AL" dirty="0"/>
          </a:p>
          <a:p>
            <a:pPr marL="342900" indent="-342900">
              <a:buFont typeface="Arial" panose="020B0604020202020204" pitchFamily="34" charset="0"/>
              <a:buChar char="•"/>
            </a:pPr>
            <a:endParaRPr lang="sq-AL" dirty="0"/>
          </a:p>
          <a:p>
            <a:pPr marL="342900" indent="-342900">
              <a:buFont typeface="Arial" panose="020B0604020202020204" pitchFamily="34" charset="0"/>
              <a:buChar char="•"/>
            </a:pPr>
            <a:endParaRPr lang="sq-AL" dirty="0"/>
          </a:p>
          <a:p>
            <a:pPr marL="342900" indent="-342900">
              <a:buFont typeface="Arial" panose="020B0604020202020204" pitchFamily="34" charset="0"/>
              <a:buChar char="•"/>
            </a:pPr>
            <a:endParaRPr lang="sq-AL" dirty="0"/>
          </a:p>
          <a:p>
            <a:pPr marL="342900" indent="-342900">
              <a:buFont typeface="Arial" panose="020B0604020202020204" pitchFamily="34" charset="0"/>
              <a:buChar char="•"/>
            </a:pPr>
            <a:endParaRPr lang="sq-AL" dirty="0"/>
          </a:p>
          <a:p>
            <a:pPr marL="342900" indent="-342900">
              <a:buFont typeface="Arial" panose="020B0604020202020204" pitchFamily="34" charset="0"/>
              <a:buChar char="•"/>
            </a:pPr>
            <a:endParaRPr lang="sq-AL" dirty="0"/>
          </a:p>
          <a:p>
            <a:pPr marL="342900" indent="-342900">
              <a:buFont typeface="Arial" panose="020B0604020202020204" pitchFamily="34" charset="0"/>
              <a:buChar char="•"/>
            </a:pPr>
            <a:endParaRPr lang="sq-AL" dirty="0"/>
          </a:p>
          <a:p>
            <a:pPr marL="342900" indent="-342900">
              <a:buFont typeface="Arial" panose="020B0604020202020204" pitchFamily="34" charset="0"/>
              <a:buChar char="•"/>
            </a:pPr>
            <a:endParaRPr lang="sq-AL" dirty="0"/>
          </a:p>
          <a:p>
            <a:pPr marL="342900" indent="-342900">
              <a:buFont typeface="Arial" panose="020B0604020202020204" pitchFamily="34" charset="0"/>
              <a:buChar char="•"/>
            </a:pPr>
            <a:endParaRPr lang="sq-AL" dirty="0"/>
          </a:p>
          <a:p>
            <a:pPr marL="342900" indent="-342900">
              <a:buFont typeface="Arial" panose="020B0604020202020204" pitchFamily="34" charset="0"/>
              <a:buChar char="•"/>
            </a:pPr>
            <a:endParaRPr lang="sq-AL" dirty="0"/>
          </a:p>
          <a:p>
            <a:pPr marL="342900" indent="-342900">
              <a:buFont typeface="Arial" panose="020B0604020202020204" pitchFamily="34" charset="0"/>
              <a:buChar char="•"/>
            </a:pPr>
            <a:r>
              <a:rPr lang="sq-AL" b="1" dirty="0"/>
              <a:t>LinearSpaceAlignment:</a:t>
            </a:r>
            <a:r>
              <a:rPr lang="sq-AL" dirty="0"/>
              <a:t> Construct global alignment by calling </a:t>
            </a:r>
            <a:r>
              <a:rPr lang="sq-AL" b="1" dirty="0"/>
              <a:t>Middle</a:t>
            </a:r>
            <a:r>
              <a:rPr lang="sq-AL" dirty="0"/>
              <a:t> recursively to find all the edges in the longest alignment path</a:t>
            </a:r>
          </a:p>
          <a:p>
            <a:endParaRPr lang="sq-AL" b="1" dirty="0"/>
          </a:p>
          <a:p>
            <a:endParaRPr lang="sq-AL" b="1" dirty="0"/>
          </a:p>
          <a:p>
            <a:endParaRPr lang="sq-AL" b="1" dirty="0"/>
          </a:p>
          <a:p>
            <a:endParaRPr lang="sq-AL" b="1" dirty="0"/>
          </a:p>
          <a:p>
            <a:endParaRPr lang="sq-AL" b="1" dirty="0"/>
          </a:p>
          <a:p>
            <a:endParaRPr lang="sq-AL" b="1" dirty="0"/>
          </a:p>
          <a:p>
            <a:endParaRPr lang="sq-AL" b="1" dirty="0"/>
          </a:p>
          <a:p>
            <a:endParaRPr lang="sq-AL" b="1" dirty="0"/>
          </a:p>
          <a:p>
            <a:endParaRPr lang="sq-AL" dirty="0"/>
          </a:p>
          <a:p>
            <a:endParaRPr lang="sq-AL" dirty="0"/>
          </a:p>
          <a:p>
            <a:endParaRPr lang="sq-AL" dirty="0"/>
          </a:p>
          <a:p>
            <a:r>
              <a:rPr lang="sq-AL" dirty="0"/>
              <a:t>Now if we knew the start and end nodes for local alignment in the alignment graph, we could call </a:t>
            </a:r>
            <a:r>
              <a:rPr lang="sq-AL" b="1" dirty="0"/>
              <a:t>LinearSpaceAlignment</a:t>
            </a:r>
            <a:r>
              <a:rPr lang="sq-AL" dirty="0"/>
              <a:t> on the substrings of the original strings</a:t>
            </a:r>
            <a:r>
              <a:rPr lang="en-US" dirty="0"/>
              <a:t> where the substrings are</a:t>
            </a:r>
            <a:r>
              <a:rPr lang="sq-AL" dirty="0"/>
              <a:t> determined by the coordinates of the </a:t>
            </a:r>
            <a:r>
              <a:rPr lang="en-US" dirty="0"/>
              <a:t>start and end </a:t>
            </a:r>
            <a:r>
              <a:rPr lang="sq-AL" dirty="0"/>
              <a:t>nodes. To find the start and end coordinates, we use </a:t>
            </a:r>
            <a:r>
              <a:rPr lang="sq-AL" b="1" dirty="0"/>
              <a:t>LocalScore</a:t>
            </a:r>
            <a:r>
              <a:rPr lang="sq-AL" dirty="0"/>
              <a:t>:</a:t>
            </a:r>
          </a:p>
          <a:p>
            <a:pPr marL="285750" indent="-285750">
              <a:buFont typeface="Arial" panose="020B0604020202020204" pitchFamily="34" charset="0"/>
              <a:buChar char="•"/>
            </a:pPr>
            <a:r>
              <a:rPr lang="sq-AL" b="1" dirty="0"/>
              <a:t>LocalScore: </a:t>
            </a:r>
            <a:r>
              <a:rPr lang="sq-AL" dirty="0"/>
              <a:t>Computes score matrix for local alignment in linear space while keeping track of the maximum score seen so far, and the coordinates of the node where it occurs. Backtracking will begin at this </a:t>
            </a:r>
            <a:r>
              <a:rPr lang="en-US" dirty="0"/>
              <a:t>maximum score node</a:t>
            </a:r>
            <a:endParaRPr lang="sq-AL" dirty="0"/>
          </a:p>
          <a:p>
            <a:pPr marL="285750" indent="-285750">
              <a:buFont typeface="Arial" panose="020B0604020202020204" pitchFamily="34" charset="0"/>
              <a:buChar char="•"/>
            </a:pPr>
            <a:r>
              <a:rPr lang="sq-AL" b="1" dirty="0"/>
              <a:t>LocalAlign: </a:t>
            </a:r>
            <a:r>
              <a:rPr lang="en-US" dirty="0"/>
              <a:t>First c</a:t>
            </a:r>
            <a:r>
              <a:rPr lang="sq-AL" dirty="0"/>
              <a:t>alls </a:t>
            </a:r>
            <a:r>
              <a:rPr lang="sq-AL" b="1" dirty="0"/>
              <a:t>LocalScore</a:t>
            </a:r>
            <a:r>
              <a:rPr lang="sq-AL" dirty="0"/>
              <a:t> on the two strings to determine the end coordinates. Then calls </a:t>
            </a:r>
            <a:r>
              <a:rPr lang="sq-AL" b="1" dirty="0"/>
              <a:t>LocalScore</a:t>
            </a:r>
            <a:r>
              <a:rPr lang="sq-AL" dirty="0"/>
              <a:t> on the reverse of the end coordinate-based substrings of the original strings. The starting node should be the node that has the same maximum score in reverse as in the forward direction. Then, </a:t>
            </a:r>
            <a:r>
              <a:rPr lang="sq-AL" b="1" dirty="0"/>
              <a:t>LinearSpaceAlignment</a:t>
            </a:r>
            <a:r>
              <a:rPr lang="sq-AL" dirty="0"/>
              <a:t> is called on the substrings of the original strings, based off the start and end coordinates</a:t>
            </a:r>
            <a:r>
              <a:rPr lang="en-US" dirty="0"/>
              <a:t> just computed</a:t>
            </a:r>
            <a:endParaRPr lang="sq-AL" b="1" dirty="0"/>
          </a:p>
        </p:txBody>
      </p:sp>
      <p:sp>
        <p:nvSpPr>
          <p:cNvPr id="19" name="TextBox 18">
            <a:extLst>
              <a:ext uri="{FF2B5EF4-FFF2-40B4-BE49-F238E27FC236}">
                <a16:creationId xmlns:a16="http://schemas.microsoft.com/office/drawing/2014/main" id="{BFDDC5CE-2311-44A0-B976-00FA6824830F}"/>
              </a:ext>
            </a:extLst>
          </p:cNvPr>
          <p:cNvSpPr txBox="1"/>
          <p:nvPr/>
        </p:nvSpPr>
        <p:spPr>
          <a:xfrm>
            <a:off x="16201724" y="1751656"/>
            <a:ext cx="7795098" cy="3785652"/>
          </a:xfrm>
          <a:prstGeom prst="rect">
            <a:avLst/>
          </a:prstGeom>
          <a:noFill/>
          <a:ln>
            <a:noFill/>
          </a:ln>
        </p:spPr>
        <p:txBody>
          <a:bodyPr wrap="square" rtlCol="0">
            <a:spAutoFit/>
          </a:bodyPr>
          <a:lstStyle/>
          <a:p>
            <a:pPr algn="ctr"/>
            <a:r>
              <a:rPr lang="sq-AL" sz="2400" b="1" dirty="0">
                <a:solidFill>
                  <a:srgbClr val="C00000"/>
                </a:solidFill>
              </a:rPr>
              <a:t>Pseudocode</a:t>
            </a:r>
          </a:p>
          <a:p>
            <a:endParaRPr lang="sq-AL" sz="2400" b="1" dirty="0"/>
          </a:p>
          <a:p>
            <a:endParaRPr lang="sq-AL" sz="2400" b="1" dirty="0"/>
          </a:p>
          <a:p>
            <a:endParaRPr lang="sq-AL" sz="2400" b="1" dirty="0"/>
          </a:p>
          <a:p>
            <a:endParaRPr lang="sq-AL" sz="2400" b="1" dirty="0"/>
          </a:p>
          <a:p>
            <a:endParaRPr lang="sq-AL" sz="2400" b="1" dirty="0"/>
          </a:p>
          <a:p>
            <a:endParaRPr lang="sq-AL" sz="2400" b="1" dirty="0"/>
          </a:p>
          <a:p>
            <a:endParaRPr lang="sq-AL" sz="2400" b="1" dirty="0"/>
          </a:p>
          <a:p>
            <a:endParaRPr lang="sq-AL" sz="2400" b="1" dirty="0"/>
          </a:p>
          <a:p>
            <a:endParaRPr lang="sq-AL" sz="2400" b="1" dirty="0"/>
          </a:p>
        </p:txBody>
      </p:sp>
      <p:sp>
        <p:nvSpPr>
          <p:cNvPr id="20" name="TextBox 19">
            <a:extLst>
              <a:ext uri="{FF2B5EF4-FFF2-40B4-BE49-F238E27FC236}">
                <a16:creationId xmlns:a16="http://schemas.microsoft.com/office/drawing/2014/main" id="{83D62123-2A5B-4028-8902-0394EFB32F5C}"/>
              </a:ext>
            </a:extLst>
          </p:cNvPr>
          <p:cNvSpPr txBox="1"/>
          <p:nvPr/>
        </p:nvSpPr>
        <p:spPr>
          <a:xfrm>
            <a:off x="16201724" y="10925999"/>
            <a:ext cx="7795098" cy="2539157"/>
          </a:xfrm>
          <a:prstGeom prst="rect">
            <a:avLst/>
          </a:prstGeom>
          <a:noFill/>
          <a:ln>
            <a:noFill/>
          </a:ln>
        </p:spPr>
        <p:txBody>
          <a:bodyPr wrap="square" rtlCol="0">
            <a:spAutoFit/>
          </a:bodyPr>
          <a:lstStyle/>
          <a:p>
            <a:pPr algn="ctr"/>
            <a:r>
              <a:rPr lang="sq-AL" sz="2400" b="1" dirty="0">
                <a:solidFill>
                  <a:srgbClr val="C00000"/>
                </a:solidFill>
              </a:rPr>
              <a:t>References</a:t>
            </a:r>
          </a:p>
          <a:p>
            <a:r>
              <a:rPr lang="sq-AL" sz="1500" dirty="0"/>
              <a:t>1. Chauveau, Claire, John Rowell, and Ana Ferreiro. "A rising titan: TTN review and mutation update." </a:t>
            </a:r>
            <a:r>
              <a:rPr lang="sq-AL" sz="1500" i="1" dirty="0"/>
              <a:t>Human mutation</a:t>
            </a:r>
            <a:r>
              <a:rPr lang="sq-AL" sz="1500" dirty="0"/>
              <a:t> 35.9 (2014): 1046-1059. </a:t>
            </a:r>
          </a:p>
          <a:p>
            <a:r>
              <a:rPr lang="sq-AL" sz="1500" dirty="0"/>
              <a:t>2. Pearson, William R. “Selecting the Right Similarity-Scoring Matrix.” </a:t>
            </a:r>
            <a:r>
              <a:rPr lang="sq-AL" sz="1500" i="1" dirty="0"/>
              <a:t>Current Protocols in Bioinformatics</a:t>
            </a:r>
            <a:r>
              <a:rPr lang="sq-AL" sz="1500" dirty="0"/>
              <a:t>, U.S. National Library of Medicine, 2013, www.ncbi.nlm.nih.gov/pmc/articles/PMC3848038/.</a:t>
            </a:r>
          </a:p>
          <a:p>
            <a:r>
              <a:rPr lang="sq-AL" sz="1500" dirty="0"/>
              <a:t>3. P. Compeau and P. Pevzner, “Bioinformatics Algorithms: An Active Learning Approach,” 1</a:t>
            </a:r>
            <a:r>
              <a:rPr lang="sq-AL" sz="1500" baseline="30000" dirty="0"/>
              <a:t>st</a:t>
            </a:r>
            <a:r>
              <a:rPr lang="sq-AL" sz="1500" dirty="0"/>
              <a:t>  ed., ch. 5, pp. 240-285, 2015 </a:t>
            </a:r>
          </a:p>
          <a:p>
            <a:r>
              <a:rPr lang="sq-AL" sz="1500" dirty="0"/>
              <a:t>Acknowledgments: Our project would not have been possible without the guidance and continuous support from Professor Linderman </a:t>
            </a:r>
            <a:endParaRPr lang="sq-AL" sz="2400" b="1" dirty="0"/>
          </a:p>
        </p:txBody>
      </p:sp>
      <p:pic>
        <p:nvPicPr>
          <p:cNvPr id="28" name="Picture 27">
            <a:extLst>
              <a:ext uri="{FF2B5EF4-FFF2-40B4-BE49-F238E27FC236}">
                <a16:creationId xmlns:a16="http://schemas.microsoft.com/office/drawing/2014/main" id="{A2611C94-A04F-4E07-A137-044140A2701B}"/>
              </a:ext>
            </a:extLst>
          </p:cNvPr>
          <p:cNvPicPr>
            <a:picLocks noChangeAspect="1"/>
          </p:cNvPicPr>
          <p:nvPr/>
        </p:nvPicPr>
        <p:blipFill>
          <a:blip r:embed="rId2"/>
          <a:stretch>
            <a:fillRect/>
          </a:stretch>
        </p:blipFill>
        <p:spPr>
          <a:xfrm>
            <a:off x="7878694" y="3947035"/>
            <a:ext cx="2590521" cy="2526820"/>
          </a:xfrm>
          <a:prstGeom prst="rect">
            <a:avLst/>
          </a:prstGeom>
        </p:spPr>
      </p:pic>
      <p:pic>
        <p:nvPicPr>
          <p:cNvPr id="29" name="Picture 28">
            <a:extLst>
              <a:ext uri="{FF2B5EF4-FFF2-40B4-BE49-F238E27FC236}">
                <a16:creationId xmlns:a16="http://schemas.microsoft.com/office/drawing/2014/main" id="{2ACDBE64-6FBE-4DEA-9633-DE2DE2D60A8C}"/>
              </a:ext>
            </a:extLst>
          </p:cNvPr>
          <p:cNvPicPr>
            <a:picLocks noChangeAspect="1"/>
          </p:cNvPicPr>
          <p:nvPr/>
        </p:nvPicPr>
        <p:blipFill>
          <a:blip r:embed="rId3"/>
          <a:stretch>
            <a:fillRect/>
          </a:stretch>
        </p:blipFill>
        <p:spPr>
          <a:xfrm>
            <a:off x="10660077" y="3947036"/>
            <a:ext cx="2519742" cy="2526819"/>
          </a:xfrm>
          <a:prstGeom prst="rect">
            <a:avLst/>
          </a:prstGeom>
        </p:spPr>
      </p:pic>
      <p:pic>
        <p:nvPicPr>
          <p:cNvPr id="30" name="Picture 29">
            <a:extLst>
              <a:ext uri="{FF2B5EF4-FFF2-40B4-BE49-F238E27FC236}">
                <a16:creationId xmlns:a16="http://schemas.microsoft.com/office/drawing/2014/main" id="{70C056D2-671B-483B-B244-F301196B12C2}"/>
              </a:ext>
            </a:extLst>
          </p:cNvPr>
          <p:cNvPicPr>
            <a:picLocks noChangeAspect="1"/>
          </p:cNvPicPr>
          <p:nvPr/>
        </p:nvPicPr>
        <p:blipFill>
          <a:blip r:embed="rId4"/>
          <a:stretch>
            <a:fillRect/>
          </a:stretch>
        </p:blipFill>
        <p:spPr>
          <a:xfrm>
            <a:off x="13370682" y="3947035"/>
            <a:ext cx="2576227" cy="2526820"/>
          </a:xfrm>
          <a:prstGeom prst="rect">
            <a:avLst/>
          </a:prstGeom>
        </p:spPr>
      </p:pic>
      <p:pic>
        <p:nvPicPr>
          <p:cNvPr id="31" name="Picture 30">
            <a:extLst>
              <a:ext uri="{FF2B5EF4-FFF2-40B4-BE49-F238E27FC236}">
                <a16:creationId xmlns:a16="http://schemas.microsoft.com/office/drawing/2014/main" id="{218A1E8A-0CB8-433F-8CF4-7E37EBE9E3AE}"/>
              </a:ext>
            </a:extLst>
          </p:cNvPr>
          <p:cNvPicPr>
            <a:picLocks noChangeAspect="1"/>
          </p:cNvPicPr>
          <p:nvPr/>
        </p:nvPicPr>
        <p:blipFill>
          <a:blip r:embed="rId5"/>
          <a:stretch>
            <a:fillRect/>
          </a:stretch>
        </p:blipFill>
        <p:spPr>
          <a:xfrm>
            <a:off x="8655960" y="7209848"/>
            <a:ext cx="6152240" cy="2900342"/>
          </a:xfrm>
          <a:prstGeom prst="rect">
            <a:avLst/>
          </a:prstGeom>
        </p:spPr>
      </p:pic>
      <p:sp>
        <p:nvSpPr>
          <p:cNvPr id="32" name="TextBox 31">
            <a:extLst>
              <a:ext uri="{FF2B5EF4-FFF2-40B4-BE49-F238E27FC236}">
                <a16:creationId xmlns:a16="http://schemas.microsoft.com/office/drawing/2014/main" id="{05CA20FE-056A-44D3-B8ED-4A06CE66F97B}"/>
              </a:ext>
            </a:extLst>
          </p:cNvPr>
          <p:cNvSpPr txBox="1"/>
          <p:nvPr/>
        </p:nvSpPr>
        <p:spPr>
          <a:xfrm>
            <a:off x="16201724" y="5883522"/>
            <a:ext cx="7795098" cy="4893647"/>
          </a:xfrm>
          <a:prstGeom prst="rect">
            <a:avLst/>
          </a:prstGeom>
          <a:noFill/>
          <a:ln>
            <a:noFill/>
          </a:ln>
        </p:spPr>
        <p:txBody>
          <a:bodyPr wrap="square" rtlCol="0">
            <a:spAutoFit/>
          </a:bodyPr>
          <a:lstStyle/>
          <a:p>
            <a:pPr algn="ctr"/>
            <a:r>
              <a:rPr lang="sq-AL" sz="2400" b="1" dirty="0">
                <a:solidFill>
                  <a:srgbClr val="C00000"/>
                </a:solidFill>
              </a:rPr>
              <a:t>Experiment</a:t>
            </a:r>
            <a:endParaRPr lang="sq-AL" sz="2400" b="1" dirty="0"/>
          </a:p>
          <a:p>
            <a:r>
              <a:rPr lang="en-US" dirty="0"/>
              <a:t>We ran our linear-space alignment algorithm to align the human and mouse Titin proteins, which are 34,350 and 35,213 amino acids long respectively. Our program took ~ 3.5 hours to finish and the resulting local alignment had a score of 221,457. This score is not meaningful without context so we looked at the length of the alignment which was 35,286. This is longer than either one of the protein sequences. This indicates that that Titin protein sequence is highly conserved between humans and mice. </a:t>
            </a:r>
          </a:p>
          <a:p>
            <a:endParaRPr lang="en-US" dirty="0"/>
          </a:p>
          <a:p>
            <a:endParaRPr lang="en-US" dirty="0"/>
          </a:p>
          <a:p>
            <a:r>
              <a:rPr lang="en-US" dirty="0"/>
              <a:t> </a:t>
            </a:r>
          </a:p>
          <a:p>
            <a:endParaRPr lang="en-US" dirty="0"/>
          </a:p>
          <a:p>
            <a:endParaRPr lang="en-US" dirty="0"/>
          </a:p>
          <a:p>
            <a:r>
              <a:rPr lang="en-US" dirty="0"/>
              <a:t>It would be interesting to use the linear-space algorithm to align Titin from humans and from other mammals and compare the score from the respective alignments to determine the mammal whose Titin is most similar to the human Titin.</a:t>
            </a:r>
            <a:endParaRPr lang="sq-AL" sz="2400" b="1" dirty="0"/>
          </a:p>
        </p:txBody>
      </p:sp>
      <p:pic>
        <p:nvPicPr>
          <p:cNvPr id="42" name="Picture 41">
            <a:extLst>
              <a:ext uri="{FF2B5EF4-FFF2-40B4-BE49-F238E27FC236}">
                <a16:creationId xmlns:a16="http://schemas.microsoft.com/office/drawing/2014/main" id="{396DF68D-04C7-4A5B-84A8-04A13ECDEBEC}"/>
              </a:ext>
            </a:extLst>
          </p:cNvPr>
          <p:cNvPicPr>
            <a:picLocks noChangeAspect="1"/>
          </p:cNvPicPr>
          <p:nvPr/>
        </p:nvPicPr>
        <p:blipFill>
          <a:blip r:embed="rId6"/>
          <a:stretch>
            <a:fillRect/>
          </a:stretch>
        </p:blipFill>
        <p:spPr>
          <a:xfrm>
            <a:off x="16194762" y="2182869"/>
            <a:ext cx="8011333" cy="3551823"/>
          </a:xfrm>
          <a:prstGeom prst="rect">
            <a:avLst/>
          </a:prstGeom>
        </p:spPr>
      </p:pic>
      <p:pic>
        <p:nvPicPr>
          <p:cNvPr id="49" name="Picture 48">
            <a:extLst>
              <a:ext uri="{FF2B5EF4-FFF2-40B4-BE49-F238E27FC236}">
                <a16:creationId xmlns:a16="http://schemas.microsoft.com/office/drawing/2014/main" id="{8FD44DDC-3736-4E7E-84A1-49E2641985C7}"/>
              </a:ext>
            </a:extLst>
          </p:cNvPr>
          <p:cNvPicPr>
            <a:picLocks noChangeAspect="1"/>
          </p:cNvPicPr>
          <p:nvPr/>
        </p:nvPicPr>
        <p:blipFill>
          <a:blip r:embed="rId7"/>
          <a:stretch>
            <a:fillRect/>
          </a:stretch>
        </p:blipFill>
        <p:spPr>
          <a:xfrm>
            <a:off x="17267196" y="8303564"/>
            <a:ext cx="5664154" cy="1355965"/>
          </a:xfrm>
          <a:prstGeom prst="rect">
            <a:avLst/>
          </a:prstGeom>
        </p:spPr>
      </p:pic>
    </p:spTree>
    <p:extLst>
      <p:ext uri="{BB962C8B-B14F-4D97-AF65-F5344CB8AC3E}">
        <p14:creationId xmlns:p14="http://schemas.microsoft.com/office/powerpoint/2010/main" val="9587360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710</TotalTime>
  <Words>565</Words>
  <Application>Microsoft Office PowerPoint</Application>
  <PresentationFormat>Custom</PresentationFormat>
  <Paragraphs>59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musab shakeel</dc:creator>
  <cp:lastModifiedBy>musab shakeel</cp:lastModifiedBy>
  <cp:revision>60</cp:revision>
  <dcterms:created xsi:type="dcterms:W3CDTF">2019-05-12T16:36:11Z</dcterms:created>
  <dcterms:modified xsi:type="dcterms:W3CDTF">2019-05-13T04:26:13Z</dcterms:modified>
</cp:coreProperties>
</file>