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4" r:id="rId2"/>
  </p:sldMasterIdLst>
  <p:notesMasterIdLst>
    <p:notesMasterId r:id="rId11"/>
  </p:notesMasterIdLst>
  <p:sldIdLst>
    <p:sldId id="299" r:id="rId3"/>
    <p:sldId id="301" r:id="rId4"/>
    <p:sldId id="302" r:id="rId5"/>
    <p:sldId id="303" r:id="rId6"/>
    <p:sldId id="304" r:id="rId7"/>
    <p:sldId id="305" r:id="rId8"/>
    <p:sldId id="306" r:id="rId9"/>
    <p:sldId id="292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 Medium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2" roundtripDataSignature="AMtx7mhsblHNpYETansL2rNk2n6j1StC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39"/>
    <p:restoredTop sz="81250"/>
  </p:normalViewPr>
  <p:slideViewPr>
    <p:cSldViewPr snapToGrid="0">
      <p:cViewPr varScale="1">
        <p:scale>
          <a:sx n="118" d="100"/>
          <a:sy n="118" d="100"/>
        </p:scale>
        <p:origin x="360" y="208"/>
      </p:cViewPr>
      <p:guideLst>
        <p:guide orient="horz" pos="2160"/>
        <p:guide pos="3840"/>
      </p:guideLst>
    </p:cSldViewPr>
  </p:slideViewPr>
  <p:notesTextViewPr>
    <p:cViewPr>
      <p:scale>
        <a:sx n="110" d="100"/>
        <a:sy n="11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16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162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65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16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8907e0acb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208907e0acb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123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8907e0acb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kullanıma</a:t>
            </a:r>
            <a:r>
              <a:rPr lang="en-US" dirty="0"/>
              <a:t> </a:t>
            </a:r>
            <a:r>
              <a:rPr lang="en-US" dirty="0" err="1"/>
              <a:t>uygunluğu</a:t>
            </a:r>
            <a:r>
              <a:rPr lang="en-US" dirty="0"/>
              <a:t> test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metodolojidir</a:t>
            </a:r>
            <a:r>
              <a:rPr lang="en-US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davranışlarını</a:t>
            </a:r>
            <a:r>
              <a:rPr lang="en-US" dirty="0"/>
              <a:t> </a:t>
            </a:r>
            <a:r>
              <a:rPr lang="en-US" dirty="0" err="1"/>
              <a:t>doğrulamak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test </a:t>
            </a:r>
            <a:r>
              <a:rPr lang="en-US" dirty="0" err="1"/>
              <a:t>senaryoları</a:t>
            </a:r>
            <a:r>
              <a:rPr lang="en-US" dirty="0"/>
              <a:t> </a:t>
            </a:r>
            <a:r>
              <a:rPr lang="en-US" dirty="0" err="1"/>
              <a:t>oluşturalarak</a:t>
            </a:r>
            <a:r>
              <a:rPr lang="en-US" dirty="0"/>
              <a:t> </a:t>
            </a:r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yazılır</a:t>
            </a:r>
            <a:r>
              <a:rPr lang="en-US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Bu </a:t>
            </a:r>
            <a:r>
              <a:rPr lang="en-US" dirty="0" err="1"/>
              <a:t>senaryolarda</a:t>
            </a:r>
            <a:r>
              <a:rPr lang="en-US" dirty="0"/>
              <a:t> </a:t>
            </a:r>
            <a:r>
              <a:rPr lang="en-US" dirty="0" err="1"/>
              <a:t>yaşanabilecek</a:t>
            </a:r>
            <a:r>
              <a:rPr lang="en-US" dirty="0"/>
              <a:t>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yakalamak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</p:txBody>
      </p:sp>
      <p:sp>
        <p:nvSpPr>
          <p:cNvPr id="91" name="Google Shape;91;g208907e0acb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5371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8907e0acb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  <p:sp>
        <p:nvSpPr>
          <p:cNvPr id="91" name="Google Shape;91;g208907e0acb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4522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8907e0acb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En</a:t>
            </a:r>
            <a:r>
              <a:rPr lang="en-US" dirty="0"/>
              <a:t> son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kodundan</a:t>
            </a:r>
            <a:r>
              <a:rPr lang="en-US" dirty="0"/>
              <a:t> </a:t>
            </a:r>
            <a:r>
              <a:rPr lang="en-US" dirty="0" err="1"/>
              <a:t>fakrlı</a:t>
            </a:r>
            <a:r>
              <a:rPr lang="en-US" dirty="0"/>
              <a:t> </a:t>
            </a:r>
            <a:r>
              <a:rPr lang="en-US" dirty="0" err="1"/>
              <a:t>yerde</a:t>
            </a:r>
            <a:r>
              <a:rPr lang="en-US" dirty="0"/>
              <a:t> </a:t>
            </a:r>
            <a:r>
              <a:rPr lang="en-US" dirty="0" err="1"/>
              <a:t>tutarız</a:t>
            </a:r>
            <a:r>
              <a:rPr lang="en-US" dirty="0"/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Ana </a:t>
            </a:r>
            <a:r>
              <a:rPr lang="en-US" dirty="0" err="1"/>
              <a:t>koddan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yerde</a:t>
            </a:r>
            <a:r>
              <a:rPr lang="en-US" dirty="0"/>
              <a:t> </a:t>
            </a:r>
            <a:r>
              <a:rPr lang="en-US" dirty="0" err="1"/>
              <a:t>geliştirilirler</a:t>
            </a:r>
            <a:r>
              <a:rPr lang="en-US" dirty="0"/>
              <a:t>, </a:t>
            </a:r>
            <a:r>
              <a:rPr lang="en-US" dirty="0" err="1"/>
              <a:t>çalıştırırlar</a:t>
            </a:r>
            <a:r>
              <a:rPr lang="en-US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Böyle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koduyla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çalıştırılmazlar</a:t>
            </a:r>
            <a:r>
              <a:rPr lang="en-US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Test </a:t>
            </a:r>
            <a:r>
              <a:rPr lang="en-US" dirty="0" err="1"/>
              <a:t>classının</a:t>
            </a:r>
            <a:r>
              <a:rPr lang="en-US" dirty="0"/>
              <a:t> </a:t>
            </a:r>
            <a:r>
              <a:rPr lang="en-US" dirty="0" err="1"/>
              <a:t>ismi</a:t>
            </a:r>
            <a:r>
              <a:rPr lang="en-US" dirty="0"/>
              <a:t> test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classın</a:t>
            </a:r>
            <a:r>
              <a:rPr lang="en-US" dirty="0"/>
              <a:t> </a:t>
            </a:r>
            <a:r>
              <a:rPr lang="en-US" dirty="0" err="1"/>
              <a:t>sonuna</a:t>
            </a:r>
            <a:r>
              <a:rPr lang="en-US" dirty="0"/>
              <a:t> test </a:t>
            </a:r>
            <a:r>
              <a:rPr lang="en-US" dirty="0" err="1"/>
              <a:t>eklenerek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Test </a:t>
            </a:r>
            <a:r>
              <a:rPr lang="en-US" dirty="0" err="1"/>
              <a:t>ettiğiniz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edeceğiniz</a:t>
            </a:r>
            <a:r>
              <a:rPr lang="en-US" dirty="0"/>
              <a:t> </a:t>
            </a:r>
            <a:r>
              <a:rPr lang="en-US" dirty="0" err="1"/>
              <a:t>senaryoya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test </a:t>
            </a:r>
            <a:r>
              <a:rPr lang="en-US" dirty="0" err="1"/>
              <a:t>metodunuzu</a:t>
            </a:r>
            <a:r>
              <a:rPr lang="en-US" dirty="0"/>
              <a:t> </a:t>
            </a:r>
            <a:r>
              <a:rPr lang="en-US" dirty="0" err="1"/>
              <a:t>isimlendirirsiniz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  <p:sp>
        <p:nvSpPr>
          <p:cNvPr id="91" name="Google Shape;91;g208907e0acb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0513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8907e0acb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Olabildiğince</a:t>
            </a:r>
            <a:r>
              <a:rPr lang="en-US" dirty="0"/>
              <a:t> hard </a:t>
            </a:r>
            <a:r>
              <a:rPr lang="en-US" dirty="0" err="1"/>
              <a:t>codetan</a:t>
            </a:r>
            <a:r>
              <a:rPr lang="en-US" dirty="0"/>
              <a:t> </a:t>
            </a:r>
            <a:r>
              <a:rPr lang="en-US" dirty="0" err="1"/>
              <a:t>kaçınalım</a:t>
            </a:r>
            <a:endParaRPr lang="en-US" dirty="0"/>
          </a:p>
        </p:txBody>
      </p:sp>
      <p:sp>
        <p:nvSpPr>
          <p:cNvPr id="91" name="Google Shape;91;g208907e0acb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2497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8907e0acb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dirty="0" err="1">
                <a:solidFill>
                  <a:srgbClr val="3C4043"/>
                </a:solidFill>
                <a:effectLst/>
              </a:rPr>
              <a:t>Birim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testleri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belirli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ve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daha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küçük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kod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parçalarına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odaklansa</a:t>
            </a:r>
            <a:r>
              <a:rPr lang="en-US" dirty="0">
                <a:solidFill>
                  <a:srgbClr val="3C4043"/>
                </a:solidFill>
                <a:effectLst/>
              </a:rPr>
              <a:t> da, </a:t>
            </a:r>
            <a:r>
              <a:rPr lang="en-US" dirty="0" err="1">
                <a:solidFill>
                  <a:srgbClr val="3C4043"/>
                </a:solidFill>
                <a:effectLst/>
              </a:rPr>
              <a:t>bazı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logicler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için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kodun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harici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hizmetlere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farklı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metotlara</a:t>
            </a:r>
            <a:r>
              <a:rPr lang="en-US" dirty="0">
                <a:solidFill>
                  <a:srgbClr val="3C4043"/>
                </a:solidFill>
                <a:effectLst/>
              </a:rPr>
              <a:t> vs </a:t>
            </a:r>
            <a:r>
              <a:rPr lang="en-US" dirty="0" err="1">
                <a:solidFill>
                  <a:srgbClr val="3C4043"/>
                </a:solidFill>
                <a:effectLst/>
              </a:rPr>
              <a:t>bağımlı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olma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ihtimali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vardır</a:t>
            </a:r>
            <a:r>
              <a:rPr lang="en-US" dirty="0">
                <a:solidFill>
                  <a:srgbClr val="3C4043"/>
                </a:solidFill>
                <a:effectLst/>
              </a:rPr>
              <a:t>.</a:t>
            </a:r>
          </a:p>
          <a:p>
            <a:pPr rtl="0"/>
            <a:r>
              <a:rPr lang="en-US" dirty="0">
                <a:solidFill>
                  <a:srgbClr val="3C4043"/>
                </a:solidFill>
                <a:effectLst/>
              </a:rPr>
              <a:t>Bu </a:t>
            </a:r>
            <a:r>
              <a:rPr lang="en-US" dirty="0" err="1">
                <a:solidFill>
                  <a:srgbClr val="3C4043"/>
                </a:solidFill>
                <a:effectLst/>
              </a:rPr>
              <a:t>nedenle</a:t>
            </a:r>
            <a:r>
              <a:rPr lang="en-US" dirty="0">
                <a:solidFill>
                  <a:srgbClr val="3C4043"/>
                </a:solidFill>
                <a:effectLst/>
              </a:rPr>
              <a:t>, </a:t>
            </a:r>
            <a:r>
              <a:rPr lang="en-US" dirty="0" err="1">
                <a:solidFill>
                  <a:srgbClr val="3C4043"/>
                </a:solidFill>
                <a:effectLst/>
              </a:rPr>
              <a:t>harici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hizmetleri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mocklamalı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ve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yalnızca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kodumuzun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mantığını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ve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yürütmesini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değişen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senaryolar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için</a:t>
            </a:r>
            <a:r>
              <a:rPr lang="en-US" dirty="0">
                <a:solidFill>
                  <a:srgbClr val="3C4043"/>
                </a:solidFill>
                <a:effectLst/>
              </a:rPr>
              <a:t> test </a:t>
            </a:r>
            <a:r>
              <a:rPr lang="en-US" dirty="0" err="1">
                <a:solidFill>
                  <a:srgbClr val="3C4043"/>
                </a:solidFill>
                <a:effectLst/>
              </a:rPr>
              <a:t>etmeliyiz</a:t>
            </a:r>
            <a:r>
              <a:rPr lang="en-US" dirty="0">
                <a:solidFill>
                  <a:srgbClr val="3C4043"/>
                </a:solidFill>
                <a:effectLst/>
              </a:rPr>
              <a:t>.</a:t>
            </a:r>
          </a:p>
          <a:p>
            <a:pPr rtl="0"/>
            <a:r>
              <a:rPr lang="en-US" dirty="0">
                <a:solidFill>
                  <a:srgbClr val="3C4043"/>
                </a:solidFill>
                <a:effectLst/>
              </a:rPr>
              <a:t>Bu </a:t>
            </a:r>
            <a:r>
              <a:rPr lang="en-US" dirty="0" err="1">
                <a:solidFill>
                  <a:srgbClr val="3C4043"/>
                </a:solidFill>
                <a:effectLst/>
              </a:rPr>
              <a:t>için</a:t>
            </a:r>
            <a:r>
              <a:rPr lang="en-US" dirty="0">
                <a:solidFill>
                  <a:srgbClr val="3C4043"/>
                </a:solidFill>
                <a:effectLst/>
              </a:rPr>
              <a:t> de </a:t>
            </a:r>
            <a:r>
              <a:rPr lang="en-US" dirty="0" err="1">
                <a:solidFill>
                  <a:srgbClr val="3C4043"/>
                </a:solidFill>
                <a:effectLst/>
              </a:rPr>
              <a:t>en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çok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kullanılan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kütüphane</a:t>
            </a:r>
            <a:r>
              <a:rPr lang="en-US" dirty="0">
                <a:solidFill>
                  <a:srgbClr val="3C4043"/>
                </a:solidFill>
                <a:effectLst/>
              </a:rPr>
              <a:t> </a:t>
            </a:r>
            <a:r>
              <a:rPr lang="en-US" dirty="0" err="1">
                <a:solidFill>
                  <a:srgbClr val="3C4043"/>
                </a:solidFill>
                <a:effectLst/>
              </a:rPr>
              <a:t>mockitodur</a:t>
            </a:r>
            <a:r>
              <a:rPr lang="en-US" dirty="0">
                <a:solidFill>
                  <a:srgbClr val="3C4043"/>
                </a:solidFill>
                <a:effectLst/>
              </a:rPr>
              <a:t>.</a:t>
            </a:r>
          </a:p>
          <a:p>
            <a:pPr rtl="0"/>
            <a:endParaRPr lang="en-US" dirty="0">
              <a:solidFill>
                <a:srgbClr val="3C4043"/>
              </a:solidFill>
              <a:effectLst/>
            </a:endParaRPr>
          </a:p>
        </p:txBody>
      </p:sp>
      <p:sp>
        <p:nvSpPr>
          <p:cNvPr id="91" name="Google Shape;91;g208907e0acb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2207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8907e0acb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US" dirty="0">
              <a:solidFill>
                <a:srgbClr val="3C4043"/>
              </a:solidFill>
              <a:effectLst/>
            </a:endParaRPr>
          </a:p>
        </p:txBody>
      </p:sp>
      <p:sp>
        <p:nvSpPr>
          <p:cNvPr id="91" name="Google Shape;91;g208907e0acb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0290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08907e0acb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208907e0acb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7" name="Google Shape;17;p8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306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8" descr="A picture containing text, transport, balloon,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08025" y="2097024"/>
            <a:ext cx="4783974" cy="476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8"/>
          <p:cNvSpPr txBox="1"/>
          <p:nvPr/>
        </p:nvSpPr>
        <p:spPr>
          <a:xfrm>
            <a:off x="302242" y="6187471"/>
            <a:ext cx="232515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bilgem.tubitak.gov.tr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529" y="4998593"/>
            <a:ext cx="1938578" cy="1149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25" name="Google Shape;25;p9"/>
          <p:cNvCxnSpPr/>
          <p:nvPr/>
        </p:nvCxnSpPr>
        <p:spPr>
          <a:xfrm>
            <a:off x="768626" y="659109"/>
            <a:ext cx="10983381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6" name="Google Shape;26;p9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1412" y="160401"/>
            <a:ext cx="382560" cy="38072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9"/>
          <p:cNvSpPr txBox="1"/>
          <p:nvPr/>
        </p:nvSpPr>
        <p:spPr>
          <a:xfrm>
            <a:off x="643972" y="251884"/>
            <a:ext cx="107435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TÜBİTAK BİLGEM </a:t>
            </a:r>
            <a:r>
              <a:rPr lang="tr-T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BİLİŞİM VE BİLGİ GÜVENLİĞİ İLERİ TEKNOLOJİLER ARAŞTIRMA MERKEZİ (YIL)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9"/>
          <p:cNvSpPr txBox="1"/>
          <p:nvPr/>
        </p:nvSpPr>
        <p:spPr>
          <a:xfrm>
            <a:off x="-88135" y="6359402"/>
            <a:ext cx="12280135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GİZLİLİK DERECESİ (Zorunlu) // ETİKET (Varsa)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Uyarı (Varsa)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>
  <p:cSld name="Başlık ve İçeri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7B7B7"/>
              </a:gs>
              <a:gs pos="50000">
                <a:srgbClr val="D2D2D2"/>
              </a:gs>
              <a:gs pos="100000">
                <a:srgbClr val="E8E8E8"/>
              </a:gs>
            </a:gsLst>
            <a:lin ang="135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306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10" descr="A picture containing text, transport, balloon,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43273" y="2928257"/>
            <a:ext cx="3948726" cy="3929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 with Caption">
  <p:cSld name="2_Content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36" name="Google Shape;36;p11"/>
          <p:cNvCxnSpPr/>
          <p:nvPr/>
        </p:nvCxnSpPr>
        <p:spPr>
          <a:xfrm>
            <a:off x="768626" y="659109"/>
            <a:ext cx="10983381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7" name="Google Shape;37;p11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1412" y="160401"/>
            <a:ext cx="382560" cy="38072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1"/>
          <p:cNvSpPr txBox="1"/>
          <p:nvPr/>
        </p:nvSpPr>
        <p:spPr>
          <a:xfrm>
            <a:off x="643972" y="251884"/>
            <a:ext cx="107435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TÜBİTAK BİLGEM </a:t>
            </a:r>
            <a:r>
              <a:rPr lang="tr-T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BİLİŞİM VE BİLGİ GÜVENLİĞİ İLERİ TEKNOLOJİLER ARAŞTIRMA MERKEZİ (YIL)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8907e0acb_1_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208907e0acb_1_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3" name="Google Shape;53;g208907e0acb_1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208907e0acb_1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208907e0acb_1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56" name="Google Shape;56;g208907e0acb_1_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306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g208907e0acb_1_6" descr="A picture containing text, transport, balloon,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08025" y="2097024"/>
            <a:ext cx="4783974" cy="476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g208907e0acb_1_6"/>
          <p:cNvSpPr txBox="1"/>
          <p:nvPr/>
        </p:nvSpPr>
        <p:spPr>
          <a:xfrm>
            <a:off x="302242" y="6187471"/>
            <a:ext cx="232515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bilgem.tubitak.gov.tr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g208907e0acb_1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529" y="4998593"/>
            <a:ext cx="1938578" cy="1149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8907e0acb_1_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g208907e0acb_1_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208907e0acb_1_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64" name="Google Shape;64;g208907e0acb_1_16"/>
          <p:cNvCxnSpPr/>
          <p:nvPr/>
        </p:nvCxnSpPr>
        <p:spPr>
          <a:xfrm>
            <a:off x="768626" y="659109"/>
            <a:ext cx="10983381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5" name="Google Shape;65;g208907e0acb_1_16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1412" y="160401"/>
            <a:ext cx="382560" cy="38072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08907e0acb_1_16"/>
          <p:cNvSpPr txBox="1"/>
          <p:nvPr/>
        </p:nvSpPr>
        <p:spPr>
          <a:xfrm>
            <a:off x="643972" y="251884"/>
            <a:ext cx="107435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TÜBİTAK BİLGEM </a:t>
            </a:r>
            <a:r>
              <a:rPr lang="tr-T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BİLİŞİM VE BİLGİ GÜVENLİĞİ İLERİ TEKNOLOJİLER ARAŞTIRMA MERKEZİ (2023)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 with Caption">
  <p:cSld name="2_Content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8907e0acb_1_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208907e0acb_1_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208907e0acb_1_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74" name="Google Shape;74;g208907e0acb_1_26"/>
          <p:cNvCxnSpPr/>
          <p:nvPr/>
        </p:nvCxnSpPr>
        <p:spPr>
          <a:xfrm>
            <a:off x="768626" y="659109"/>
            <a:ext cx="10983381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5" name="Google Shape;75;g208907e0acb_1_26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1412" y="160401"/>
            <a:ext cx="382560" cy="38072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08907e0acb_1_26"/>
          <p:cNvSpPr txBox="1"/>
          <p:nvPr/>
        </p:nvSpPr>
        <p:spPr>
          <a:xfrm>
            <a:off x="643972" y="251884"/>
            <a:ext cx="107435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TÜBİTAK BİLGEM </a:t>
            </a:r>
            <a:r>
              <a:rPr lang="tr-T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BİLİŞİM VE BİLGİ GÜVENLİĞİ İLERİ TEKNOLOJİLER ARAŞTIRMA MERKEZİ (2023)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8907e0acb_1_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208907e0acb_1_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208907e0acb_1_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g208907e0acb_1_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08907e0acb_1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g208907e0acb_1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g208907e0acb_1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g208907e0acb_1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g208907e0acb_1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8" r:id="rId3"/>
    <p:sldLayoutId id="2147483659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8907e0acb_1_38"/>
          <p:cNvSpPr txBox="1"/>
          <p:nvPr/>
        </p:nvSpPr>
        <p:spPr>
          <a:xfrm>
            <a:off x="2117507" y="1828879"/>
            <a:ext cx="5590305" cy="2769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800" b="1" i="0" u="none" strike="noStrike" cap="none" dirty="0">
                <a:solidFill>
                  <a:srgbClr val="E20814"/>
                </a:solidFill>
                <a:latin typeface="Calibri"/>
                <a:ea typeface="Calibri"/>
                <a:cs typeface="Calibri"/>
                <a:sym typeface="Calibri"/>
              </a:rPr>
              <a:t>TÜBİTAK BİLGEM</a:t>
            </a:r>
            <a:r>
              <a:rPr lang="tr-TR" sz="4800" b="1" dirty="0">
                <a:solidFill>
                  <a:srgbClr val="E20814"/>
                </a:solidFill>
                <a:latin typeface="Calibri"/>
                <a:ea typeface="Calibri"/>
                <a:cs typeface="Calibri"/>
                <a:sym typeface="Calibri"/>
              </a:rPr>
              <a:t> YTE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Unit</a:t>
            </a:r>
            <a:r>
              <a:rPr lang="tr-TR" sz="4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4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 lang="tr-TR" sz="48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tr-TR" sz="48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Mehmet AFACAN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208907e0acb_1_38"/>
          <p:cNvSpPr txBox="1"/>
          <p:nvPr/>
        </p:nvSpPr>
        <p:spPr>
          <a:xfrm>
            <a:off x="10118186" y="312964"/>
            <a:ext cx="17126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>
                <a:solidFill>
                  <a:srgbClr val="E10816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344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8907e0acb_1_46"/>
          <p:cNvSpPr txBox="1"/>
          <p:nvPr/>
        </p:nvSpPr>
        <p:spPr>
          <a:xfrm>
            <a:off x="10058365" y="714616"/>
            <a:ext cx="17126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rgbClr val="E10816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sz="2400">
              <a:solidFill>
                <a:srgbClr val="E108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34;g1897da35c97_0_36"/>
          <p:cNvSpPr txBox="1"/>
          <p:nvPr/>
        </p:nvSpPr>
        <p:spPr>
          <a:xfrm>
            <a:off x="764045" y="1151911"/>
            <a:ext cx="69888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1" i="0" u="none" strike="noStrike" cap="none" dirty="0" err="1">
                <a:solidFill>
                  <a:srgbClr val="E10816"/>
                </a:solidFill>
                <a:latin typeface="Calibri"/>
                <a:ea typeface="Calibri"/>
                <a:cs typeface="Calibri"/>
                <a:sym typeface="Calibri"/>
              </a:rPr>
              <a:t>Unit</a:t>
            </a:r>
            <a:r>
              <a:rPr lang="tr-TR" sz="3200" b="1" i="0" u="none" strike="noStrike" cap="none" dirty="0">
                <a:solidFill>
                  <a:srgbClr val="E1081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3200" b="1" i="0" u="none" strike="noStrike" cap="none" dirty="0" err="1">
                <a:solidFill>
                  <a:srgbClr val="E10816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 dirty="0"/>
          </a:p>
        </p:txBody>
      </p:sp>
      <p:sp>
        <p:nvSpPr>
          <p:cNvPr id="33" name="Google Shape;141;g1897da35c97_0_43"/>
          <p:cNvSpPr txBox="1"/>
          <p:nvPr/>
        </p:nvSpPr>
        <p:spPr>
          <a:xfrm>
            <a:off x="1330037" y="2222701"/>
            <a:ext cx="9273309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64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Birim testi</a:t>
            </a:r>
          </a:p>
          <a:p>
            <a:pPr marL="4064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Metodoloji</a:t>
            </a:r>
          </a:p>
          <a:p>
            <a:pPr marL="4064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Çeşitli senaryolar</a:t>
            </a:r>
          </a:p>
          <a:p>
            <a:pPr marL="4064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Hatalar</a:t>
            </a:r>
          </a:p>
          <a:p>
            <a:pPr marL="4064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endParaRPr lang="tr-T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26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8907e0acb_1_46"/>
          <p:cNvSpPr txBox="1"/>
          <p:nvPr/>
        </p:nvSpPr>
        <p:spPr>
          <a:xfrm>
            <a:off x="10058365" y="714616"/>
            <a:ext cx="17126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rgbClr val="E10816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sz="2400">
              <a:solidFill>
                <a:srgbClr val="E108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34;g1897da35c97_0_36"/>
          <p:cNvSpPr txBox="1"/>
          <p:nvPr/>
        </p:nvSpPr>
        <p:spPr>
          <a:xfrm>
            <a:off x="764045" y="1151911"/>
            <a:ext cx="69888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1" i="0" u="none" strike="noStrike" cap="none" dirty="0" err="1">
                <a:solidFill>
                  <a:srgbClr val="E10816"/>
                </a:solidFill>
                <a:latin typeface="Calibri"/>
                <a:ea typeface="Calibri"/>
                <a:cs typeface="Calibri"/>
                <a:sym typeface="Calibri"/>
              </a:rPr>
              <a:t>Unit</a:t>
            </a:r>
            <a:r>
              <a:rPr lang="tr-TR" sz="3200" b="1" i="0" u="none" strike="noStrike" cap="none" dirty="0">
                <a:solidFill>
                  <a:srgbClr val="E1081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3200" b="1" i="0" u="none" strike="noStrike" cap="none" dirty="0" err="1">
                <a:solidFill>
                  <a:srgbClr val="E10816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 dirty="0"/>
          </a:p>
        </p:txBody>
      </p:sp>
      <p:sp>
        <p:nvSpPr>
          <p:cNvPr id="33" name="Google Shape;141;g1897da35c97_0_43"/>
          <p:cNvSpPr txBox="1"/>
          <p:nvPr/>
        </p:nvSpPr>
        <p:spPr>
          <a:xfrm>
            <a:off x="1330037" y="2222701"/>
            <a:ext cx="9273309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64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Dairenin alanı</a:t>
            </a:r>
          </a:p>
          <a:p>
            <a:pPr marL="4064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Senaryolar</a:t>
            </a:r>
          </a:p>
          <a:p>
            <a:pPr marL="4064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endParaRPr lang="tr-T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8BAAD3-7AD8-1D3E-9DE0-4146F43D0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393" y="3441903"/>
            <a:ext cx="6515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5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8907e0acb_1_46"/>
          <p:cNvSpPr txBox="1"/>
          <p:nvPr/>
        </p:nvSpPr>
        <p:spPr>
          <a:xfrm>
            <a:off x="10058365" y="714616"/>
            <a:ext cx="17126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rgbClr val="E10816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sz="2400">
              <a:solidFill>
                <a:srgbClr val="E108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34;g1897da35c97_0_36"/>
          <p:cNvSpPr txBox="1"/>
          <p:nvPr/>
        </p:nvSpPr>
        <p:spPr>
          <a:xfrm>
            <a:off x="764045" y="1151911"/>
            <a:ext cx="69888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1" i="0" u="none" strike="noStrike" cap="none" dirty="0" err="1">
                <a:solidFill>
                  <a:srgbClr val="E10816"/>
                </a:solidFill>
                <a:latin typeface="Calibri"/>
                <a:ea typeface="Calibri"/>
                <a:cs typeface="Calibri"/>
                <a:sym typeface="Calibri"/>
              </a:rPr>
              <a:t>JUnit</a:t>
            </a:r>
            <a:endParaRPr dirty="0"/>
          </a:p>
        </p:txBody>
      </p:sp>
      <p:sp>
        <p:nvSpPr>
          <p:cNvPr id="33" name="Google Shape;141;g1897da35c97_0_43"/>
          <p:cNvSpPr txBox="1"/>
          <p:nvPr/>
        </p:nvSpPr>
        <p:spPr>
          <a:xfrm>
            <a:off x="1330037" y="2222701"/>
            <a:ext cx="9273309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64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tr-T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tr-T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/main/test klasörü</a:t>
            </a:r>
          </a:p>
          <a:p>
            <a:pPr marL="4064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tr-T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Junit</a:t>
            </a:r>
            <a:r>
              <a:rPr lang="tr-T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kütüphanesi</a:t>
            </a:r>
          </a:p>
          <a:p>
            <a:pPr marL="4064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@Test </a:t>
            </a:r>
            <a:r>
              <a:rPr lang="tr-T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anotasyonu</a:t>
            </a:r>
            <a:endParaRPr lang="tr-T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CCD1FB-8CBF-72D8-5177-A305EC285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54" y="3799114"/>
            <a:ext cx="49403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8907e0acb_1_46"/>
          <p:cNvSpPr txBox="1"/>
          <p:nvPr/>
        </p:nvSpPr>
        <p:spPr>
          <a:xfrm>
            <a:off x="10058365" y="714616"/>
            <a:ext cx="17126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rgbClr val="E10816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sz="2400">
              <a:solidFill>
                <a:srgbClr val="E108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34;g1897da35c97_0_36"/>
          <p:cNvSpPr txBox="1"/>
          <p:nvPr/>
        </p:nvSpPr>
        <p:spPr>
          <a:xfrm>
            <a:off x="764045" y="1151911"/>
            <a:ext cx="69888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1" i="0" u="none" strike="noStrike" cap="none" dirty="0" err="1">
                <a:solidFill>
                  <a:srgbClr val="E10816"/>
                </a:solidFill>
                <a:latin typeface="Calibri"/>
                <a:ea typeface="Calibri"/>
                <a:cs typeface="Calibri"/>
                <a:sym typeface="Calibri"/>
              </a:rPr>
              <a:t>Assert</a:t>
            </a:r>
            <a:endParaRPr dirty="0"/>
          </a:p>
        </p:txBody>
      </p:sp>
      <p:sp>
        <p:nvSpPr>
          <p:cNvPr id="33" name="Google Shape;141;g1897da35c97_0_43"/>
          <p:cNvSpPr txBox="1"/>
          <p:nvPr/>
        </p:nvSpPr>
        <p:spPr>
          <a:xfrm>
            <a:off x="1330037" y="2222701"/>
            <a:ext cx="927330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64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tr-T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Junit</a:t>
            </a:r>
            <a:r>
              <a:rPr lang="tr-T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-&gt; </a:t>
            </a:r>
            <a:r>
              <a:rPr lang="tr-T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Assert</a:t>
            </a:r>
            <a:r>
              <a:rPr lang="tr-T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A8CDDF-B09E-1B0E-6D40-D2C7A7FBA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264" y="2906989"/>
            <a:ext cx="5951764" cy="16331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FF65E3-5E51-C25A-2CB6-2A22260C6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264" y="4540162"/>
            <a:ext cx="5951764" cy="165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8907e0acb_1_46"/>
          <p:cNvSpPr txBox="1"/>
          <p:nvPr/>
        </p:nvSpPr>
        <p:spPr>
          <a:xfrm>
            <a:off x="10058365" y="714616"/>
            <a:ext cx="17126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rgbClr val="E10816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sz="2400">
              <a:solidFill>
                <a:srgbClr val="E108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34;g1897da35c97_0_36"/>
          <p:cNvSpPr txBox="1"/>
          <p:nvPr/>
        </p:nvSpPr>
        <p:spPr>
          <a:xfrm>
            <a:off x="764045" y="1151911"/>
            <a:ext cx="69888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1" i="0" u="none" strike="noStrike" cap="none" dirty="0" err="1">
                <a:solidFill>
                  <a:srgbClr val="E10816"/>
                </a:solidFill>
                <a:latin typeface="Calibri"/>
                <a:ea typeface="Calibri"/>
                <a:cs typeface="Calibri"/>
                <a:sym typeface="Calibri"/>
              </a:rPr>
              <a:t>Mockito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855CA4-A846-C305-F78E-A0A8D19DF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062" y="3429000"/>
            <a:ext cx="6686107" cy="2743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D71446-B2A8-D3CD-939E-0B00B0E4B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062" y="2196480"/>
            <a:ext cx="4476551" cy="106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4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8907e0acb_1_46"/>
          <p:cNvSpPr txBox="1"/>
          <p:nvPr/>
        </p:nvSpPr>
        <p:spPr>
          <a:xfrm>
            <a:off x="10058365" y="714616"/>
            <a:ext cx="17126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rgbClr val="E10816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sz="2400">
              <a:solidFill>
                <a:srgbClr val="E108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34;g1897da35c97_0_36"/>
          <p:cNvSpPr txBox="1"/>
          <p:nvPr/>
        </p:nvSpPr>
        <p:spPr>
          <a:xfrm>
            <a:off x="764045" y="1151911"/>
            <a:ext cx="69888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1" i="0" u="none" strike="noStrike" cap="none" dirty="0" err="1">
                <a:solidFill>
                  <a:srgbClr val="E10816"/>
                </a:solidFill>
                <a:latin typeface="Calibri"/>
                <a:ea typeface="Calibri"/>
                <a:cs typeface="Calibri"/>
                <a:sym typeface="Calibri"/>
              </a:rPr>
              <a:t>Unit</a:t>
            </a:r>
            <a:r>
              <a:rPr lang="tr-TR" sz="3200" b="1" i="0" u="none" strike="noStrike" cap="none" dirty="0">
                <a:solidFill>
                  <a:srgbClr val="E1081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3200" b="1" i="0" u="none" strike="noStrike" cap="none" dirty="0" err="1">
                <a:solidFill>
                  <a:srgbClr val="E10816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 dirty="0"/>
          </a:p>
        </p:txBody>
      </p:sp>
      <p:sp>
        <p:nvSpPr>
          <p:cNvPr id="33" name="Google Shape;141;g1897da35c97_0_43"/>
          <p:cNvSpPr txBox="1"/>
          <p:nvPr/>
        </p:nvSpPr>
        <p:spPr>
          <a:xfrm>
            <a:off x="1330037" y="2222701"/>
            <a:ext cx="927330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64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tr-T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JUnit’in</a:t>
            </a:r>
            <a:r>
              <a:rPr lang="tr-T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@</a:t>
            </a:r>
            <a:r>
              <a:rPr lang="tr-T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r>
              <a:rPr lang="tr-T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@</a:t>
            </a:r>
            <a:r>
              <a:rPr lang="tr-T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BeforeClass</a:t>
            </a:r>
            <a:r>
              <a:rPr lang="tr-T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tr-T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@</a:t>
            </a:r>
            <a:r>
              <a:rPr lang="tr-T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r>
              <a:rPr lang="tr-T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anotasyonları</a:t>
            </a:r>
            <a:endParaRPr lang="tr-T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64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%80 </a:t>
            </a:r>
            <a:r>
              <a:rPr lang="tr-T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coverage</a:t>
            </a:r>
            <a:r>
              <a:rPr lang="tr-T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-&gt; kapsam</a:t>
            </a:r>
          </a:p>
        </p:txBody>
      </p:sp>
    </p:spTree>
    <p:extLst>
      <p:ext uri="{BB962C8B-B14F-4D97-AF65-F5344CB8AC3E}">
        <p14:creationId xmlns:p14="http://schemas.microsoft.com/office/powerpoint/2010/main" val="340666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08907e0acb_1_88"/>
          <p:cNvSpPr txBox="1"/>
          <p:nvPr/>
        </p:nvSpPr>
        <p:spPr>
          <a:xfrm>
            <a:off x="1593364" y="2975506"/>
            <a:ext cx="90052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TEŞEKKÜRLER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eması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eması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4644</TotalTime>
  <Words>193</Words>
  <Application>Microsoft Macintosh PowerPoint</Application>
  <PresentationFormat>Widescreen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Wingdings</vt:lpstr>
      <vt:lpstr>Montserrat Medium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Hilal Dursun Sökmen</dc:creator>
  <cp:lastModifiedBy>mehmet afacan</cp:lastModifiedBy>
  <cp:revision>65</cp:revision>
  <dcterms:created xsi:type="dcterms:W3CDTF">2014-03-28T11:51:06Z</dcterms:created>
  <dcterms:modified xsi:type="dcterms:W3CDTF">2023-07-22T16:55:10Z</dcterms:modified>
</cp:coreProperties>
</file>