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6" r:id="rId6"/>
    <p:sldId id="267" r:id="rId7"/>
    <p:sldId id="268" r:id="rId8"/>
    <p:sldId id="269" r:id="rId9"/>
    <p:sldId id="270" r:id="rId10"/>
    <p:sldId id="271" r:id="rId11"/>
    <p:sldId id="257" r:id="rId12"/>
    <p:sldId id="272" r:id="rId13"/>
    <p:sldId id="273" r:id="rId14"/>
    <p:sldId id="280" r:id="rId15"/>
    <p:sldId id="275" r:id="rId16"/>
    <p:sldId id="278" r:id="rId17"/>
    <p:sldId id="277" r:id="rId18"/>
    <p:sldId id="279" r:id="rId19"/>
    <p:sldId id="262" r:id="rId20"/>
    <p:sldId id="263" r:id="rId21"/>
    <p:sldId id="264" r:id="rId22"/>
    <p:sldId id="265"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noqcks/aws-spot-pricing-mark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Achieving Fault-Tolerance on Cloud Computing</a:t>
            </a:r>
            <a:endParaRPr lang="en-US" dirty="0"/>
          </a:p>
        </p:txBody>
      </p:sp>
      <p:sp>
        <p:nvSpPr>
          <p:cNvPr id="3" name="Subtitle 2"/>
          <p:cNvSpPr>
            <a:spLocks noGrp="1"/>
          </p:cNvSpPr>
          <p:nvPr>
            <p:ph type="subTitle" idx="1"/>
          </p:nvPr>
        </p:nvSpPr>
        <p:spPr/>
        <p:txBody>
          <a:bodyPr/>
          <a:lstStyle/>
          <a:p>
            <a:r>
              <a:rPr lang="en-US" dirty="0" smtClean="0"/>
              <a:t>A Minimum Cost Flow </a:t>
            </a:r>
            <a:r>
              <a:rPr lang="en-US" dirty="0"/>
              <a:t>M</a:t>
            </a:r>
            <a:r>
              <a:rPr lang="en-US" dirty="0" smtClean="0"/>
              <a:t>odel for achieving Fault-Tolerance in Web Application on Cloud Computing</a:t>
            </a:r>
            <a:endParaRPr lang="en-US" dirty="0"/>
          </a:p>
        </p:txBody>
      </p:sp>
    </p:spTree>
    <p:extLst>
      <p:ext uri="{BB962C8B-B14F-4D97-AF65-F5344CB8AC3E}">
        <p14:creationId xmlns:p14="http://schemas.microsoft.com/office/powerpoint/2010/main" val="5696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 (contd.)</a:t>
            </a:r>
            <a:endParaRPr lang="en-US" dirty="0"/>
          </a:p>
        </p:txBody>
      </p:sp>
      <p:sp>
        <p:nvSpPr>
          <p:cNvPr id="3" name="Content Placeholder 2"/>
          <p:cNvSpPr>
            <a:spLocks noGrp="1"/>
          </p:cNvSpPr>
          <p:nvPr>
            <p:ph idx="1"/>
          </p:nvPr>
        </p:nvSpPr>
        <p:spPr/>
        <p:txBody>
          <a:bodyPr/>
          <a:lstStyle/>
          <a:p>
            <a:pPr marL="0" indent="0">
              <a:buNone/>
            </a:pPr>
            <a:r>
              <a:rPr lang="en-US" dirty="0"/>
              <a:t>Auto-Scaling Utilizing Spot Instance: </a:t>
            </a:r>
          </a:p>
          <a:p>
            <a:pPr marL="0" indent="0">
              <a:buNone/>
            </a:pPr>
            <a:r>
              <a:rPr lang="en-US" dirty="0" smtClean="0"/>
              <a:t>	SP</a:t>
            </a:r>
            <a:r>
              <a:rPr lang="en-US" dirty="0"/>
              <a:t> are generally used in a non-time-critical application context. There has </a:t>
            </a:r>
            <a:r>
              <a:rPr lang="en-US" dirty="0" smtClean="0"/>
              <a:t>	been </a:t>
            </a:r>
            <a:r>
              <a:rPr lang="en-US" dirty="0"/>
              <a:t>some research to utilize SP in non-availability critical application </a:t>
            </a:r>
            <a:r>
              <a:rPr lang="en-US" dirty="0" smtClean="0"/>
              <a:t>	mostly </a:t>
            </a:r>
            <a:r>
              <a:rPr lang="en-US" dirty="0"/>
              <a:t>in high performance computational processes, cloud data </a:t>
            </a:r>
            <a:r>
              <a:rPr lang="en-US" dirty="0" smtClean="0"/>
              <a:t>	analytics</a:t>
            </a:r>
            <a:r>
              <a:rPr lang="en-US" dirty="0"/>
              <a:t>, </a:t>
            </a:r>
            <a:r>
              <a:rPr lang="en-US" dirty="0" err="1"/>
              <a:t>MapReduce</a:t>
            </a:r>
            <a:r>
              <a:rPr lang="en-US" dirty="0"/>
              <a:t> and scientific experimental workflow. Researchers </a:t>
            </a:r>
            <a:r>
              <a:rPr lang="en-US" dirty="0" smtClean="0"/>
              <a:t>	</a:t>
            </a:r>
            <a:r>
              <a:rPr lang="en-US" dirty="0" err="1" smtClean="0"/>
              <a:t>combinen</a:t>
            </a:r>
            <a:r>
              <a:rPr lang="en-US" dirty="0" smtClean="0"/>
              <a:t> </a:t>
            </a:r>
            <a:r>
              <a:rPr lang="en-US" dirty="0"/>
              <a:t>multiple fault-tolerant mechanisms to increase the </a:t>
            </a:r>
            <a:r>
              <a:rPr lang="en-US" dirty="0" smtClean="0"/>
              <a:t>cost-	efficiency </a:t>
            </a:r>
            <a:r>
              <a:rPr lang="en-US" dirty="0"/>
              <a:t>and performance of batch processing using SP. </a:t>
            </a:r>
            <a:endParaRPr lang="en-US" dirty="0"/>
          </a:p>
        </p:txBody>
      </p:sp>
    </p:spTree>
    <p:extLst>
      <p:ext uri="{BB962C8B-B14F-4D97-AF65-F5344CB8AC3E}">
        <p14:creationId xmlns:p14="http://schemas.microsoft.com/office/powerpoint/2010/main" val="102138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9090"/>
          </a:xfrm>
        </p:spPr>
        <p:txBody>
          <a:bodyPr>
            <a:normAutofit/>
          </a:bodyPr>
          <a:lstStyle/>
          <a:p>
            <a:r>
              <a:rPr lang="en-US" dirty="0" smtClean="0"/>
              <a:t>Main Features</a:t>
            </a:r>
            <a:endParaRPr lang="en-US" dirty="0"/>
          </a:p>
        </p:txBody>
      </p:sp>
      <p:sp>
        <p:nvSpPr>
          <p:cNvPr id="3" name="Content Placeholder 2"/>
          <p:cNvSpPr>
            <a:spLocks noGrp="1"/>
          </p:cNvSpPr>
          <p:nvPr>
            <p:ph idx="1"/>
          </p:nvPr>
        </p:nvSpPr>
        <p:spPr>
          <a:xfrm>
            <a:off x="2592925" y="1727207"/>
            <a:ext cx="8915400" cy="3777622"/>
          </a:xfrm>
        </p:spPr>
        <p:txBody>
          <a:bodyPr>
            <a:normAutofit lnSpcReduction="10000"/>
          </a:bodyPr>
          <a:lstStyle/>
          <a:p>
            <a:pPr algn="just"/>
            <a:r>
              <a:rPr lang="en-US" dirty="0" smtClean="0"/>
              <a:t>A </a:t>
            </a:r>
            <a:r>
              <a:rPr lang="en-AU" dirty="0" smtClean="0"/>
              <a:t>practical </a:t>
            </a:r>
            <a:r>
              <a:rPr lang="en-AU" dirty="0"/>
              <a:t>minimum-cost flow model for building a fault tolerant application in current cloud infrastructures using spared instance ( spot instance in AWS)</a:t>
            </a:r>
            <a:endParaRPr lang="en-US" dirty="0" smtClean="0"/>
          </a:p>
          <a:p>
            <a:pPr algn="just"/>
            <a:r>
              <a:rPr lang="en-US" dirty="0" smtClean="0"/>
              <a:t>An </a:t>
            </a:r>
            <a:r>
              <a:rPr lang="en-AU" dirty="0" smtClean="0"/>
              <a:t>automated </a:t>
            </a:r>
            <a:r>
              <a:rPr lang="en-AU" dirty="0"/>
              <a:t>Fault tolerance ( FT ) in minimum Cloud Infrastructure Costs (FIC) compared with currently available semi-auto server solutions for the software </a:t>
            </a:r>
            <a:r>
              <a:rPr lang="en-AU" dirty="0" smtClean="0"/>
              <a:t>systems</a:t>
            </a:r>
          </a:p>
          <a:p>
            <a:pPr algn="just"/>
            <a:r>
              <a:rPr lang="en-AU" dirty="0" smtClean="0"/>
              <a:t>A practical </a:t>
            </a:r>
            <a:r>
              <a:rPr lang="en-AU" dirty="0"/>
              <a:t>and fully fault tolerant software system which survives in extreme load </a:t>
            </a:r>
            <a:r>
              <a:rPr lang="en-AU" dirty="0" smtClean="0"/>
              <a:t>test</a:t>
            </a:r>
          </a:p>
          <a:p>
            <a:pPr algn="just"/>
            <a:r>
              <a:rPr lang="en-AU" dirty="0" smtClean="0"/>
              <a:t>Automated </a:t>
            </a:r>
            <a:r>
              <a:rPr lang="en-AU" dirty="0"/>
              <a:t>Cloud Infrastructure (CI) which requires no or less human intervention once configured </a:t>
            </a:r>
            <a:r>
              <a:rPr lang="en-AU" dirty="0" smtClean="0"/>
              <a:t>correctly</a:t>
            </a:r>
          </a:p>
          <a:p>
            <a:pPr algn="just"/>
            <a:r>
              <a:rPr lang="en-AU" dirty="0"/>
              <a:t>H</a:t>
            </a:r>
            <a:r>
              <a:rPr lang="en-AU" dirty="0" smtClean="0"/>
              <a:t>igher </a:t>
            </a:r>
            <a:r>
              <a:rPr lang="en-AU" dirty="0"/>
              <a:t>fault tolerance (FT) with less infrastructure costs (FIC) compared with current server solutions</a:t>
            </a:r>
            <a:endParaRPr lang="en-US" dirty="0"/>
          </a:p>
        </p:txBody>
      </p:sp>
    </p:spTree>
    <p:extLst>
      <p:ext uri="{BB962C8B-B14F-4D97-AF65-F5344CB8AC3E}">
        <p14:creationId xmlns:p14="http://schemas.microsoft.com/office/powerpoint/2010/main" val="1250438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Proposed Auto-Scaling System Model:</a:t>
            </a:r>
            <a:endParaRPr lang="en-US" dirty="0"/>
          </a:p>
        </p:txBody>
      </p:sp>
      <p:sp>
        <p:nvSpPr>
          <p:cNvPr id="3" name="Content Placeholder 2"/>
          <p:cNvSpPr>
            <a:spLocks noGrp="1"/>
          </p:cNvSpPr>
          <p:nvPr>
            <p:ph idx="1"/>
          </p:nvPr>
        </p:nvSpPr>
        <p:spPr/>
        <p:txBody>
          <a:bodyPr/>
          <a:lstStyle/>
          <a:p>
            <a:endParaRPr lang="en-US" dirty="0"/>
          </a:p>
          <a:p>
            <a:pPr marL="0" indent="0">
              <a:buNone/>
            </a:pPr>
            <a:r>
              <a:rPr lang="en-US" dirty="0" smtClean="0"/>
              <a:t>	The </a:t>
            </a:r>
            <a:r>
              <a:rPr lang="en-US" dirty="0"/>
              <a:t>proposed Auto-Scaling mechanism utilizes On-Demand and SP under  </a:t>
            </a:r>
            <a:r>
              <a:rPr lang="en-US" dirty="0" smtClean="0"/>
              <a:t>an </a:t>
            </a:r>
            <a:r>
              <a:rPr lang="en-US" dirty="0"/>
              <a:t>Elastic Load Balancer. Both, homogeneous instances (On-Demand </a:t>
            </a:r>
            <a:r>
              <a:rPr lang="en-US" dirty="0" smtClean="0"/>
              <a:t>VM) and </a:t>
            </a:r>
            <a:r>
              <a:rPr lang="en-US" dirty="0"/>
              <a:t>heterogeneous instances (SP VM) have been incorporated into the Auto-Scaling group configurations. SP are 80 to 90% cheaper compared to On-Demand Instances.</a:t>
            </a:r>
            <a:r>
              <a:rPr lang="en-US" b="1" dirty="0"/>
              <a:t/>
            </a:r>
            <a:br>
              <a:rPr lang="en-US" b="1" dirty="0"/>
            </a:br>
            <a:endParaRPr lang="en-US" dirty="0"/>
          </a:p>
        </p:txBody>
      </p:sp>
    </p:spTree>
    <p:extLst>
      <p:ext uri="{BB962C8B-B14F-4D97-AF65-F5344CB8AC3E}">
        <p14:creationId xmlns:p14="http://schemas.microsoft.com/office/powerpoint/2010/main" val="928160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Fault-Tolerance Strategy</a:t>
            </a:r>
            <a:endParaRPr lang="en-US" dirty="0"/>
          </a:p>
        </p:txBody>
      </p:sp>
      <p:sp>
        <p:nvSpPr>
          <p:cNvPr id="3" name="Content Placeholder 2"/>
          <p:cNvSpPr>
            <a:spLocks noGrp="1"/>
          </p:cNvSpPr>
          <p:nvPr>
            <p:ph idx="1"/>
          </p:nvPr>
        </p:nvSpPr>
        <p:spPr/>
        <p:txBody>
          <a:bodyPr/>
          <a:lstStyle/>
          <a:p>
            <a:r>
              <a:rPr lang="en-US" dirty="0"/>
              <a:t>If the demand for the certain type of the SP rises, the price of that particular SP’s VM also goes </a:t>
            </a:r>
            <a:r>
              <a:rPr lang="en-US" dirty="0" smtClean="0"/>
              <a:t>up</a:t>
            </a:r>
          </a:p>
          <a:p>
            <a:r>
              <a:rPr lang="en-US" dirty="0"/>
              <a:t> If the entire application system uses just one SP or one type of SP, we need to scale up 100% computational capacity to retain availability of the system  </a:t>
            </a:r>
            <a:endParaRPr lang="en-US" dirty="0" smtClean="0"/>
          </a:p>
          <a:p>
            <a:r>
              <a:rPr lang="en-US" dirty="0" smtClean="0"/>
              <a:t>This strategy will configure </a:t>
            </a:r>
            <a:r>
              <a:rPr lang="en-US" dirty="0"/>
              <a:t>the  system so that multiple types of SP can be </a:t>
            </a:r>
            <a:r>
              <a:rPr lang="en-US" dirty="0" smtClean="0"/>
              <a:t>used</a:t>
            </a:r>
          </a:p>
          <a:p>
            <a:r>
              <a:rPr lang="en-US" dirty="0"/>
              <a:t>if the demand for particular types of SP goes up, it does not impact the fault-tolerance of the system</a:t>
            </a:r>
            <a:endParaRPr lang="en-US" dirty="0"/>
          </a:p>
        </p:txBody>
      </p:sp>
    </p:spTree>
    <p:extLst>
      <p:ext uri="{BB962C8B-B14F-4D97-AF65-F5344CB8AC3E}">
        <p14:creationId xmlns:p14="http://schemas.microsoft.com/office/powerpoint/2010/main" val="871877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and Cost Efficiency of proposed model</a:t>
            </a:r>
            <a:endParaRPr lang="en-US" dirty="0"/>
          </a:p>
        </p:txBody>
      </p:sp>
      <p:sp>
        <p:nvSpPr>
          <p:cNvPr id="3" name="Content Placeholder 2"/>
          <p:cNvSpPr>
            <a:spLocks noGrp="1"/>
          </p:cNvSpPr>
          <p:nvPr>
            <p:ph idx="1"/>
          </p:nvPr>
        </p:nvSpPr>
        <p:spPr/>
        <p:txBody>
          <a:bodyPr/>
          <a:lstStyle/>
          <a:p>
            <a:r>
              <a:rPr lang="en-US" dirty="0" smtClean="0"/>
              <a:t>Default Fault Tolerance level</a:t>
            </a:r>
          </a:p>
          <a:p>
            <a:r>
              <a:rPr lang="en-US" dirty="0" smtClean="0"/>
              <a:t>On-Demand Instance Percentage</a:t>
            </a:r>
          </a:p>
          <a:p>
            <a:r>
              <a:rPr lang="en-US" dirty="0" smtClean="0"/>
              <a:t>Total Cost</a:t>
            </a:r>
          </a:p>
          <a:p>
            <a:r>
              <a:rPr lang="en-US" dirty="0" smtClean="0"/>
              <a:t>Scaling Up Algorithm</a:t>
            </a:r>
          </a:p>
          <a:p>
            <a:r>
              <a:rPr lang="en-US" dirty="0" smtClean="0"/>
              <a:t>Spot Instance Bidding Price Algorithm</a:t>
            </a:r>
          </a:p>
          <a:p>
            <a:r>
              <a:rPr lang="en-US" dirty="0" smtClean="0"/>
              <a:t>Scaling Down of On-Demand Instance Algorithm</a:t>
            </a:r>
          </a:p>
          <a:p>
            <a:endParaRPr lang="en-US" dirty="0"/>
          </a:p>
        </p:txBody>
      </p:sp>
    </p:spTree>
    <p:extLst>
      <p:ext uri="{BB962C8B-B14F-4D97-AF65-F5344CB8AC3E}">
        <p14:creationId xmlns:p14="http://schemas.microsoft.com/office/powerpoint/2010/main" val="418225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Real-time data from AWS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AU" dirty="0" smtClean="0"/>
              <a:t>1.  </a:t>
            </a:r>
            <a:r>
              <a:rPr lang="en-AU" dirty="0"/>
              <a:t>Current prices of the spare spot instances through Spot </a:t>
            </a:r>
            <a:r>
              <a:rPr lang="en-AU" dirty="0" smtClean="0"/>
              <a:t>Instances</a:t>
            </a:r>
            <a:r>
              <a:rPr lang="en-AU" dirty="0"/>
              <a:t>	</a:t>
            </a:r>
            <a:endParaRPr lang="en-US" dirty="0"/>
          </a:p>
          <a:p>
            <a:pPr marL="0" indent="0">
              <a:buNone/>
            </a:pPr>
            <a:r>
              <a:rPr lang="en-AU" dirty="0" smtClean="0"/>
              <a:t>2.  </a:t>
            </a:r>
            <a:r>
              <a:rPr lang="en-AU" dirty="0"/>
              <a:t>Instances termination event through Spot Fleet API</a:t>
            </a:r>
            <a:r>
              <a:rPr lang="en-AU" dirty="0" smtClean="0"/>
              <a:t>.</a:t>
            </a:r>
            <a:r>
              <a:rPr lang="en-AU" dirty="0"/>
              <a:t> </a:t>
            </a:r>
            <a:endParaRPr lang="en-US" dirty="0"/>
          </a:p>
          <a:p>
            <a:pPr marL="0" indent="0">
              <a:buNone/>
            </a:pPr>
            <a:r>
              <a:rPr lang="en-AU" dirty="0" smtClean="0"/>
              <a:t>3.  </a:t>
            </a:r>
            <a:r>
              <a:rPr lang="en-AU" dirty="0"/>
              <a:t>Our current application load/ traffic usages from </a:t>
            </a:r>
            <a:r>
              <a:rPr lang="en-AU" dirty="0" err="1"/>
              <a:t>Cloudwatch</a:t>
            </a:r>
            <a:r>
              <a:rPr lang="en-AU" dirty="0"/>
              <a:t> monitoring system</a:t>
            </a:r>
            <a:r>
              <a:rPr lang="en-AU" dirty="0" smtClean="0"/>
              <a:t>.</a:t>
            </a:r>
            <a:r>
              <a:rPr lang="en-AU" dirty="0"/>
              <a:t> </a:t>
            </a:r>
            <a:endParaRPr lang="en-US" dirty="0"/>
          </a:p>
          <a:p>
            <a:pPr marL="0" indent="0">
              <a:buNone/>
            </a:pPr>
            <a:r>
              <a:rPr lang="en-AU" dirty="0" smtClean="0"/>
              <a:t>4. Hardware </a:t>
            </a:r>
            <a:r>
              <a:rPr lang="en-AU" dirty="0"/>
              <a:t>resources utilisation level (like 67% </a:t>
            </a:r>
            <a:r>
              <a:rPr lang="en-AU" dirty="0" err="1"/>
              <a:t>cpu</a:t>
            </a:r>
            <a:r>
              <a:rPr lang="en-AU" dirty="0"/>
              <a:t> usage, 80% memory usage) of any particular instance using </a:t>
            </a:r>
            <a:r>
              <a:rPr lang="en-AU" dirty="0" err="1"/>
              <a:t>Cloudwatch</a:t>
            </a:r>
            <a:r>
              <a:rPr lang="en-AU" dirty="0"/>
              <a:t> system</a:t>
            </a:r>
            <a:r>
              <a:rPr lang="en-AU" dirty="0" smtClean="0"/>
              <a:t>.</a:t>
            </a:r>
            <a:endParaRPr lang="en-US" dirty="0"/>
          </a:p>
          <a:p>
            <a:pPr marL="0" indent="0">
              <a:buNone/>
            </a:pPr>
            <a:r>
              <a:rPr lang="en-AU" dirty="0" smtClean="0"/>
              <a:t>5. Price </a:t>
            </a:r>
            <a:r>
              <a:rPr lang="en-AU" dirty="0"/>
              <a:t>prediction graph for Spot Instances</a:t>
            </a:r>
            <a:endParaRPr lang="en-US" dirty="0"/>
          </a:p>
          <a:p>
            <a:pPr marL="0" indent="0">
              <a:buNone/>
            </a:pPr>
            <a:r>
              <a:rPr lang="en-AU" b="1" u="sng" dirty="0" smtClean="0"/>
              <a:t>Publicly </a:t>
            </a:r>
            <a:r>
              <a:rPr lang="en-AU" b="1" u="sng" dirty="0"/>
              <a:t>available datasets:</a:t>
            </a:r>
            <a:r>
              <a:rPr lang="en-AU" dirty="0"/>
              <a:t/>
            </a:r>
            <a:br>
              <a:rPr lang="en-AU" dirty="0"/>
            </a:br>
            <a:r>
              <a:rPr lang="en-AU" i="1" dirty="0"/>
              <a:t>Link to AWS Spot Instance Pricing History from </a:t>
            </a:r>
            <a:r>
              <a:rPr lang="en-AU" i="1" dirty="0" err="1"/>
              <a:t>Kaggle</a:t>
            </a:r>
            <a:r>
              <a:rPr lang="en-AU" i="1" dirty="0"/>
              <a:t>:</a:t>
            </a:r>
            <a:endParaRPr lang="en-US" dirty="0"/>
          </a:p>
          <a:p>
            <a:pPr marL="0" indent="0">
              <a:buNone/>
            </a:pPr>
            <a:r>
              <a:rPr lang="en-AU" dirty="0"/>
              <a:t> </a:t>
            </a:r>
            <a:endParaRPr lang="en-US" dirty="0"/>
          </a:p>
          <a:p>
            <a:pPr marL="0" indent="0">
              <a:buNone/>
            </a:pPr>
            <a:r>
              <a:rPr lang="en-AU" u="sng" dirty="0">
                <a:hlinkClick r:id="rId2"/>
              </a:rPr>
              <a:t>https://www.kaggle.com/noqcks/aws-spot-pricing-market</a:t>
            </a:r>
            <a:endParaRPr lang="en-US" dirty="0"/>
          </a:p>
        </p:txBody>
      </p:sp>
    </p:spTree>
    <p:extLst>
      <p:ext uri="{BB962C8B-B14F-4D97-AF65-F5344CB8AC3E}">
        <p14:creationId xmlns:p14="http://schemas.microsoft.com/office/powerpoint/2010/main" val="237146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Costs comparison between different combination of On-Demand and Spot Instance usage</a:t>
            </a:r>
            <a:endParaRPr lang="en-US" dirty="0"/>
          </a:p>
        </p:txBody>
      </p:sp>
      <p:pic>
        <p:nvPicPr>
          <p:cNvPr id="7" name="Picture" descr="Costs comparison between different combination of On-Demand and Spot Instance usage "/>
          <p:cNvPicPr>
            <a:picLocks noGrp="1"/>
          </p:cNvPicPr>
          <p:nvPr>
            <p:ph type="pic" idx="1"/>
          </p:nvPr>
        </p:nvPicPr>
        <p:blipFill>
          <a:blip r:embed="rId2" cstate="print">
            <a:extLst>
              <a:ext uri="{28A0092B-C50C-407E-A947-70E740481C1C}">
                <a14:useLocalDpi xmlns:a14="http://schemas.microsoft.com/office/drawing/2010/main" val="0"/>
              </a:ext>
            </a:extLst>
          </a:blip>
          <a:srcRect t="949" b="949"/>
          <a:stretch>
            <a:fillRect/>
          </a:stretch>
        </p:blipFill>
        <p:spPr bwMode="auto">
          <a:prstGeom prst="rect">
            <a:avLst/>
          </a:prstGeom>
          <a:noFill/>
          <a:ln>
            <a:noFill/>
          </a:ln>
        </p:spPr>
      </p:pic>
    </p:spTree>
    <p:extLst>
      <p:ext uri="{BB962C8B-B14F-4D97-AF65-F5344CB8AC3E}">
        <p14:creationId xmlns:p14="http://schemas.microsoft.com/office/powerpoint/2010/main" val="1367295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Hourly costs in USD of a sample fault-tolerant web application using our proposed model (Tested in AWS, Feb 02 2018)</a:t>
            </a:r>
            <a:endParaRPr lang="en-US" dirty="0"/>
          </a:p>
        </p:txBody>
      </p:sp>
      <p:pic>
        <p:nvPicPr>
          <p:cNvPr id="7" name="Picture" descr="Hourly costs in USD of a sample fault-tolerant web application using our proposed model (Tested in AWS, Feb 02 2018) "/>
          <p:cNvPicPr>
            <a:picLocks noGrp="1"/>
          </p:cNvPicPr>
          <p:nvPr>
            <p:ph type="pic" idx="1"/>
          </p:nvPr>
        </p:nvPicPr>
        <p:blipFill>
          <a:blip r:embed="rId2" cstate="print">
            <a:extLst>
              <a:ext uri="{28A0092B-C50C-407E-A947-70E740481C1C}">
                <a14:useLocalDpi xmlns:a14="http://schemas.microsoft.com/office/drawing/2010/main" val="0"/>
              </a:ext>
            </a:extLst>
          </a:blip>
          <a:srcRect l="3858" r="3858"/>
          <a:stretch>
            <a:fillRect/>
          </a:stretch>
        </p:blipFill>
        <p:spPr bwMode="auto">
          <a:prstGeom prst="rect">
            <a:avLst/>
          </a:prstGeom>
          <a:noFill/>
          <a:ln>
            <a:noFill/>
          </a:ln>
        </p:spPr>
      </p:pic>
    </p:spTree>
    <p:extLst>
      <p:ext uri="{BB962C8B-B14F-4D97-AF65-F5344CB8AC3E}">
        <p14:creationId xmlns:p14="http://schemas.microsoft.com/office/powerpoint/2010/main" val="439636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Business Model</a:t>
            </a:r>
            <a:endParaRPr lang="en-US" dirty="0"/>
          </a:p>
        </p:txBody>
      </p:sp>
      <p:sp>
        <p:nvSpPr>
          <p:cNvPr id="6" name="Content Placeholder 5"/>
          <p:cNvSpPr>
            <a:spLocks noGrp="1"/>
          </p:cNvSpPr>
          <p:nvPr>
            <p:ph idx="1"/>
          </p:nvPr>
        </p:nvSpPr>
        <p:spPr/>
        <p:txBody>
          <a:bodyPr/>
          <a:lstStyle/>
          <a:p>
            <a:pPr marL="0" indent="0">
              <a:buNone/>
            </a:pPr>
            <a:r>
              <a:rPr lang="en-US" dirty="0"/>
              <a:t>We are expecting a lot from this project. For business purpose this model will be beneficial. We are expecting to include this model in </a:t>
            </a:r>
            <a:r>
              <a:rPr lang="en-US" dirty="0" err="1"/>
              <a:t>Bitcoin</a:t>
            </a:r>
            <a:r>
              <a:rPr lang="en-US" dirty="0"/>
              <a:t> and in share markets. This will stop those servers from getting down and this will keep the users active. The users can access to their servers anytime they want to do their tasks. Our model will increase the customer satisfaction and thus this will be a helpful stuff to use which the customers will be getting in low price.</a:t>
            </a:r>
          </a:p>
          <a:p>
            <a:pPr marL="0" indent="0">
              <a:buNone/>
            </a:pPr>
            <a:endParaRPr lang="en-US" dirty="0"/>
          </a:p>
        </p:txBody>
      </p:sp>
    </p:spTree>
    <p:extLst>
      <p:ext uri="{BB962C8B-B14F-4D97-AF65-F5344CB8AC3E}">
        <p14:creationId xmlns:p14="http://schemas.microsoft.com/office/powerpoint/2010/main" val="309069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9213" y="2954867"/>
            <a:ext cx="4466126" cy="2065023"/>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796583"/>
            <a:ext cx="4313238" cy="2436409"/>
          </a:xfrm>
        </p:spPr>
      </p:pic>
    </p:spTree>
    <p:extLst>
      <p:ext uri="{BB962C8B-B14F-4D97-AF65-F5344CB8AC3E}">
        <p14:creationId xmlns:p14="http://schemas.microsoft.com/office/powerpoint/2010/main" val="2381906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nSpc>
                <a:spcPct val="160000"/>
              </a:lnSpc>
            </a:pPr>
            <a:r>
              <a:rPr lang="en-US" dirty="0"/>
              <a:t>Cloud Infrastructure providers allow </a:t>
            </a:r>
            <a:r>
              <a:rPr lang="en-US" b="1" dirty="0"/>
              <a:t>Six types of virtual instance purchasing options</a:t>
            </a:r>
            <a:r>
              <a:rPr lang="en-US" dirty="0"/>
              <a:t> to optimize operating cost based on specific computational needs.</a:t>
            </a:r>
          </a:p>
          <a:p>
            <a:pPr>
              <a:lnSpc>
                <a:spcPct val="160000"/>
              </a:lnSpc>
            </a:pPr>
            <a:r>
              <a:rPr lang="en-US" dirty="0"/>
              <a:t>These are - </a:t>
            </a:r>
            <a:r>
              <a:rPr lang="en-US" i="1" dirty="0"/>
              <a:t>On-demand</a:t>
            </a:r>
            <a:r>
              <a:rPr lang="en-US" dirty="0"/>
              <a:t>, </a:t>
            </a:r>
            <a:r>
              <a:rPr lang="en-US" i="1" dirty="0"/>
              <a:t>Reserved</a:t>
            </a:r>
            <a:r>
              <a:rPr lang="en-US" dirty="0"/>
              <a:t>, </a:t>
            </a:r>
            <a:r>
              <a:rPr lang="en-US" i="1" dirty="0"/>
              <a:t>Scheduled</a:t>
            </a:r>
            <a:r>
              <a:rPr lang="en-US" dirty="0"/>
              <a:t>, </a:t>
            </a:r>
            <a:r>
              <a:rPr lang="en-US" i="1" dirty="0"/>
              <a:t>Spot</a:t>
            </a:r>
            <a:r>
              <a:rPr lang="en-US" dirty="0"/>
              <a:t>, </a:t>
            </a:r>
            <a:r>
              <a:rPr lang="en-US" i="1" dirty="0"/>
              <a:t>Dedicated Host</a:t>
            </a:r>
            <a:r>
              <a:rPr lang="en-US" dirty="0"/>
              <a:t> and </a:t>
            </a:r>
            <a:r>
              <a:rPr lang="en-US" i="1" dirty="0"/>
              <a:t>Dedicated Instances</a:t>
            </a:r>
            <a:r>
              <a:rPr lang="en-US" dirty="0"/>
              <a:t>.</a:t>
            </a:r>
          </a:p>
          <a:p>
            <a:pPr>
              <a:lnSpc>
                <a:spcPct val="160000"/>
              </a:lnSpc>
            </a:pPr>
            <a:r>
              <a:rPr lang="en-US" dirty="0"/>
              <a:t>The ‘</a:t>
            </a:r>
            <a:r>
              <a:rPr lang="en-US" b="1" dirty="0"/>
              <a:t>Spot Instance Pricing System</a:t>
            </a:r>
            <a:r>
              <a:rPr lang="en-US" dirty="0"/>
              <a:t>’ was introduced by Amazon Web Services.</a:t>
            </a:r>
          </a:p>
          <a:p>
            <a:pPr>
              <a:lnSpc>
                <a:spcPct val="160000"/>
              </a:lnSpc>
            </a:pPr>
            <a:r>
              <a:rPr lang="en-US" dirty="0"/>
              <a:t>The cloud provider sets the price of the </a:t>
            </a:r>
            <a:r>
              <a:rPr lang="en-US" b="1" i="1" dirty="0"/>
              <a:t>‘Spot Instance’ (SP)</a:t>
            </a:r>
            <a:r>
              <a:rPr lang="en-US" dirty="0"/>
              <a:t>.</a:t>
            </a:r>
          </a:p>
        </p:txBody>
      </p:sp>
    </p:spTree>
    <p:extLst>
      <p:ext uri="{BB962C8B-B14F-4D97-AF65-F5344CB8AC3E}">
        <p14:creationId xmlns:p14="http://schemas.microsoft.com/office/powerpoint/2010/main" val="2089018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9213" y="3017320"/>
            <a:ext cx="4313237" cy="2010809"/>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3015008"/>
            <a:ext cx="4313238" cy="1999559"/>
          </a:xfrm>
        </p:spPr>
      </p:pic>
    </p:spTree>
    <p:extLst>
      <p:ext uri="{BB962C8B-B14F-4D97-AF65-F5344CB8AC3E}">
        <p14:creationId xmlns:p14="http://schemas.microsoft.com/office/powerpoint/2010/main" val="3509712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9213" y="3100398"/>
            <a:ext cx="4313237" cy="1844654"/>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3067683"/>
            <a:ext cx="4313238" cy="1894210"/>
          </a:xfrm>
        </p:spPr>
      </p:pic>
    </p:spTree>
    <p:extLst>
      <p:ext uri="{BB962C8B-B14F-4D97-AF65-F5344CB8AC3E}">
        <p14:creationId xmlns:p14="http://schemas.microsoft.com/office/powerpoint/2010/main" val="138988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9213" y="3289204"/>
            <a:ext cx="4313237" cy="1467041"/>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3050210"/>
            <a:ext cx="4313238" cy="1929156"/>
          </a:xfrm>
        </p:spPr>
      </p:pic>
    </p:spTree>
    <p:extLst>
      <p:ext uri="{BB962C8B-B14F-4D97-AF65-F5344CB8AC3E}">
        <p14:creationId xmlns:p14="http://schemas.microsoft.com/office/powerpoint/2010/main" val="3367976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Thanks</a:t>
            </a:r>
            <a:endParaRPr lang="en-US" dirty="0"/>
          </a:p>
        </p:txBody>
      </p:sp>
    </p:spTree>
    <p:extLst>
      <p:ext uri="{BB962C8B-B14F-4D97-AF65-F5344CB8AC3E}">
        <p14:creationId xmlns:p14="http://schemas.microsoft.com/office/powerpoint/2010/main" val="2177837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(contd.)</a:t>
            </a:r>
            <a:endParaRPr lang="en-US"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dirty="0"/>
              <a:t>To use SP, a user needs to create a ‘Spot Fleet Request’ by including the maximum price they want to pay per hour per instance.</a:t>
            </a:r>
          </a:p>
          <a:p>
            <a:pPr algn="just">
              <a:lnSpc>
                <a:spcPct val="150000"/>
              </a:lnSpc>
            </a:pPr>
            <a:r>
              <a:rPr lang="en-US" dirty="0"/>
              <a:t>SP can reduce cloud infrastructure bills by 80% to 90% compared to On-Demand instances. </a:t>
            </a:r>
          </a:p>
          <a:p>
            <a:pPr algn="just">
              <a:lnSpc>
                <a:spcPct val="150000"/>
              </a:lnSpc>
            </a:pPr>
            <a:r>
              <a:rPr lang="en-US" dirty="0"/>
              <a:t>Our proposed auto-scaling mechanism uses a combination of SP and On-Demand Instance which not only reduces financial cost but also ensures a fault-tolerant application.</a:t>
            </a:r>
          </a:p>
          <a:p>
            <a:pPr algn="just">
              <a:lnSpc>
                <a:spcPct val="150000"/>
              </a:lnSpc>
            </a:pPr>
            <a:r>
              <a:rPr lang="en-US" dirty="0"/>
              <a:t>SP is ideal for availability and non-time-critical applications which requires massive computational capacity. </a:t>
            </a:r>
          </a:p>
        </p:txBody>
      </p:sp>
    </p:spTree>
    <p:extLst>
      <p:ext uri="{BB962C8B-B14F-4D97-AF65-F5344CB8AC3E}">
        <p14:creationId xmlns:p14="http://schemas.microsoft.com/office/powerpoint/2010/main" val="4201507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92500" lnSpcReduction="10000"/>
          </a:bodyPr>
          <a:lstStyle/>
          <a:p>
            <a:pPr algn="just">
              <a:lnSpc>
                <a:spcPct val="110000"/>
              </a:lnSpc>
            </a:pPr>
            <a:r>
              <a:rPr lang="en-US" dirty="0"/>
              <a:t>To achieve a practical minimum-cost flow model for building a fault tolerant application in current cloud infrastructures using spared instance (spot instance in AWS).</a:t>
            </a:r>
          </a:p>
          <a:p>
            <a:pPr algn="just">
              <a:lnSpc>
                <a:spcPct val="110000"/>
              </a:lnSpc>
            </a:pPr>
            <a:r>
              <a:rPr lang="en-US" dirty="0"/>
              <a:t>Achieve automated Fault Tolerance (FT) in minimum Cloud Infrastructure Costs (FIC) compared with currently available semi-auto server solutions for the software systems.</a:t>
            </a:r>
          </a:p>
          <a:p>
            <a:pPr algn="just">
              <a:lnSpc>
                <a:spcPct val="110000"/>
              </a:lnSpc>
            </a:pPr>
            <a:r>
              <a:rPr lang="en-US" dirty="0"/>
              <a:t>A practical and fully fault tolerant software system which survives in extreme load test.</a:t>
            </a:r>
          </a:p>
          <a:p>
            <a:pPr algn="just">
              <a:lnSpc>
                <a:spcPct val="110000"/>
              </a:lnSpc>
            </a:pPr>
            <a:r>
              <a:rPr lang="en-US" dirty="0"/>
              <a:t>Automated Cloud Infrastructure (CI) which requires no or less human intervention once configured correctly.</a:t>
            </a:r>
          </a:p>
          <a:p>
            <a:pPr algn="just">
              <a:lnSpc>
                <a:spcPct val="110000"/>
              </a:lnSpc>
            </a:pPr>
            <a:r>
              <a:rPr lang="en-US" dirty="0"/>
              <a:t>Higher fault tolerance (FT) with less infrastructure costs (FIC) compared with current server solutions.</a:t>
            </a:r>
            <a:endParaRPr lang="en-US" dirty="0"/>
          </a:p>
        </p:txBody>
      </p:sp>
    </p:spTree>
    <p:extLst>
      <p:ext uri="{BB962C8B-B14F-4D97-AF65-F5344CB8AC3E}">
        <p14:creationId xmlns:p14="http://schemas.microsoft.com/office/powerpoint/2010/main" val="210543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0" indent="0"/>
            <a:r>
              <a:rPr lang="en-US" dirty="0"/>
              <a:t>Related Works:</a:t>
            </a:r>
            <a:endParaRPr lang="en-US" dirty="0"/>
          </a:p>
        </p:txBody>
      </p:sp>
      <p:sp>
        <p:nvSpPr>
          <p:cNvPr id="6" name="Content Placeholder 5"/>
          <p:cNvSpPr>
            <a:spLocks noGrp="1"/>
          </p:cNvSpPr>
          <p:nvPr>
            <p:ph idx="1"/>
          </p:nvPr>
        </p:nvSpPr>
        <p:spPr/>
        <p:txBody>
          <a:bodyPr>
            <a:normAutofit/>
          </a:bodyPr>
          <a:lstStyle/>
          <a:p>
            <a:pPr marL="0" indent="0">
              <a:buNone/>
            </a:pPr>
            <a:r>
              <a:rPr lang="en-US" dirty="0" smtClean="0"/>
              <a:t>	This </a:t>
            </a:r>
            <a:r>
              <a:rPr lang="en-US" dirty="0"/>
              <a:t>section surveyed all the closely related state-of-the-artwork in the field of fault-tolerance using scaling of cloud resources. There are currently three main strategies for addressing fault tolerance by scaling cloud resources for software systems</a:t>
            </a:r>
            <a:r>
              <a:rPr lang="en-US" dirty="0" smtClean="0"/>
              <a:t>.</a:t>
            </a:r>
            <a:r>
              <a:rPr lang="en-US" dirty="0"/>
              <a:t> </a:t>
            </a:r>
          </a:p>
          <a:p>
            <a:pPr marL="0" lvl="0" indent="0">
              <a:buNone/>
            </a:pPr>
            <a:r>
              <a:rPr lang="en-AU" dirty="0" smtClean="0"/>
              <a:t>1. Cloud </a:t>
            </a:r>
            <a:r>
              <a:rPr lang="en-AU" dirty="0"/>
              <a:t>resource auto scaling (Reactive mechanism): </a:t>
            </a:r>
            <a:endParaRPr lang="en-US" dirty="0"/>
          </a:p>
          <a:p>
            <a:pPr marL="0" indent="0">
              <a:buNone/>
            </a:pPr>
            <a:r>
              <a:rPr lang="en-AU" dirty="0" smtClean="0"/>
              <a:t>	This </a:t>
            </a:r>
            <a:r>
              <a:rPr lang="en-AU" dirty="0"/>
              <a:t>approach does not consider the future needs. It is also often referred as threshold-based rule or elasticity rule which is pre-defined by the cloud infrastructure providers. The decision to scale up or scaling down the software system / server are determined by the last values that are monitored in the system. </a:t>
            </a:r>
            <a:r>
              <a:rPr lang="en-US" dirty="0"/>
              <a:t>However, this auto scaling strategy is simple and convenient when system administrator can predict software system computational resource requirements well which is very difficult at times. </a:t>
            </a:r>
          </a:p>
          <a:p>
            <a:endParaRPr lang="en-US" dirty="0"/>
          </a:p>
        </p:txBody>
      </p:sp>
    </p:spTree>
    <p:extLst>
      <p:ext uri="{BB962C8B-B14F-4D97-AF65-F5344CB8AC3E}">
        <p14:creationId xmlns:p14="http://schemas.microsoft.com/office/powerpoint/2010/main" val="80195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 (contd.)</a:t>
            </a:r>
            <a:endParaRPr lang="en-US" dirty="0"/>
          </a:p>
        </p:txBody>
      </p:sp>
      <p:sp>
        <p:nvSpPr>
          <p:cNvPr id="3" name="Content Placeholder 2"/>
          <p:cNvSpPr>
            <a:spLocks noGrp="1"/>
          </p:cNvSpPr>
          <p:nvPr>
            <p:ph idx="1"/>
          </p:nvPr>
        </p:nvSpPr>
        <p:spPr/>
        <p:txBody>
          <a:bodyPr/>
          <a:lstStyle/>
          <a:p>
            <a:pPr marL="0" lvl="0" indent="0">
              <a:buNone/>
            </a:pPr>
            <a:r>
              <a:rPr lang="en-AU" dirty="0" smtClean="0"/>
              <a:t>2. Predictive </a:t>
            </a:r>
            <a:r>
              <a:rPr lang="en-AU" dirty="0"/>
              <a:t>based Cloud Resource Scaling Strategy:</a:t>
            </a:r>
            <a:endParaRPr lang="en-US" dirty="0"/>
          </a:p>
          <a:p>
            <a:pPr marL="0" indent="0">
              <a:buNone/>
            </a:pPr>
            <a:r>
              <a:rPr lang="en-US" dirty="0" smtClean="0"/>
              <a:t>	Historical </a:t>
            </a:r>
            <a:r>
              <a:rPr lang="en-US" dirty="0"/>
              <a:t>data of cloud computational resources are analyzed carefully to </a:t>
            </a:r>
            <a:r>
              <a:rPr lang="en-US" dirty="0" smtClean="0"/>
              <a:t>	construct </a:t>
            </a:r>
            <a:r>
              <a:rPr lang="en-US" dirty="0"/>
              <a:t>a mathematical scaling model to anticipate future demand of </a:t>
            </a:r>
            <a:r>
              <a:rPr lang="en-US" dirty="0" smtClean="0"/>
              <a:t>	cloud </a:t>
            </a:r>
            <a:r>
              <a:rPr lang="en-US" dirty="0"/>
              <a:t>computational resources by the software system. </a:t>
            </a:r>
            <a:endParaRPr lang="en-US" dirty="0" smtClean="0"/>
          </a:p>
          <a:p>
            <a:pPr marL="0" indent="0">
              <a:buNone/>
            </a:pPr>
            <a:r>
              <a:rPr lang="en-AU" dirty="0"/>
              <a:t> </a:t>
            </a:r>
            <a:endParaRPr lang="en-US" dirty="0"/>
          </a:p>
          <a:p>
            <a:pPr marL="0" lvl="0" indent="0">
              <a:buNone/>
            </a:pPr>
            <a:r>
              <a:rPr lang="en-AU" dirty="0" smtClean="0"/>
              <a:t>3. Hybrid </a:t>
            </a:r>
            <a:r>
              <a:rPr lang="en-AU" dirty="0"/>
              <a:t>auto scaling mechanism: </a:t>
            </a:r>
            <a:endParaRPr lang="en-US" dirty="0"/>
          </a:p>
          <a:p>
            <a:pPr marL="0" indent="0">
              <a:buNone/>
            </a:pPr>
            <a:r>
              <a:rPr lang="en-AU" dirty="0" smtClean="0"/>
              <a:t>	This </a:t>
            </a:r>
            <a:r>
              <a:rPr lang="en-AU" dirty="0"/>
              <a:t>is a dynamic hybrid cloud resources scaling strategy that use </a:t>
            </a:r>
            <a:r>
              <a:rPr lang="en-US" dirty="0"/>
              <a:t>reactive </a:t>
            </a:r>
            <a:r>
              <a:rPr lang="en-US" dirty="0"/>
              <a:t>	</a:t>
            </a:r>
            <a:r>
              <a:rPr lang="en-US" dirty="0" smtClean="0"/>
              <a:t>approach </a:t>
            </a:r>
            <a:r>
              <a:rPr lang="en-US" dirty="0"/>
              <a:t>for scaling up and regression-based mechanism for scaling </a:t>
            </a:r>
            <a:r>
              <a:rPr lang="en-US" dirty="0" smtClean="0"/>
              <a:t>	down</a:t>
            </a:r>
            <a:r>
              <a:rPr lang="en-US" dirty="0"/>
              <a:t>.</a:t>
            </a:r>
          </a:p>
        </p:txBody>
      </p:sp>
    </p:spTree>
    <p:extLst>
      <p:ext uri="{BB962C8B-B14F-4D97-AF65-F5344CB8AC3E}">
        <p14:creationId xmlns:p14="http://schemas.microsoft.com/office/powerpoint/2010/main" val="167879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Works(contd.)</a:t>
            </a:r>
            <a:endParaRPr lang="en-US" dirty="0"/>
          </a:p>
        </p:txBody>
      </p:sp>
      <p:sp>
        <p:nvSpPr>
          <p:cNvPr id="3" name="Content Placeholder 2"/>
          <p:cNvSpPr>
            <a:spLocks noGrp="1"/>
          </p:cNvSpPr>
          <p:nvPr>
            <p:ph idx="1"/>
          </p:nvPr>
        </p:nvSpPr>
        <p:spPr/>
        <p:txBody>
          <a:bodyPr/>
          <a:lstStyle/>
          <a:p>
            <a:pPr marL="0" indent="0">
              <a:buNone/>
            </a:pPr>
            <a:r>
              <a:rPr lang="en-AU" dirty="0"/>
              <a:t>Current best solutions in cost aware Auto scaling mechanism: </a:t>
            </a:r>
            <a:endParaRPr lang="en-US" dirty="0"/>
          </a:p>
          <a:p>
            <a:pPr marL="0" indent="0">
              <a:buNone/>
            </a:pPr>
            <a:r>
              <a:rPr lang="en-AU" dirty="0" smtClean="0"/>
              <a:t>	Zhang </a:t>
            </a:r>
            <a:r>
              <a:rPr lang="en-AU" dirty="0"/>
              <a:t>et al. (2016) , </a:t>
            </a:r>
            <a:r>
              <a:rPr lang="en-AU" dirty="0" err="1"/>
              <a:t>Kllapi</a:t>
            </a:r>
            <a:r>
              <a:rPr lang="en-AU" dirty="0"/>
              <a:t> et al. (2011) proposed an auto scaling schedule </a:t>
            </a:r>
            <a:r>
              <a:rPr lang="en-AU" dirty="0" smtClean="0"/>
              <a:t>	based </a:t>
            </a:r>
            <a:r>
              <a:rPr lang="en-AU" dirty="0"/>
              <a:t>framework where optimized time and cost of independent cloud </a:t>
            </a:r>
            <a:r>
              <a:rPr lang="en-AU" dirty="0" smtClean="0"/>
              <a:t>	workflow </a:t>
            </a:r>
            <a:r>
              <a:rPr lang="en-AU" dirty="0"/>
              <a:t>execution is considered. According to Zhang’s scaling strategy, </a:t>
            </a:r>
            <a:r>
              <a:rPr lang="en-AU" dirty="0" smtClean="0"/>
              <a:t>	types </a:t>
            </a:r>
            <a:r>
              <a:rPr lang="en-AU" dirty="0"/>
              <a:t>of multiple cloud resources and cloud configuration combined of </a:t>
            </a:r>
            <a:r>
              <a:rPr lang="en-AU" dirty="0" smtClean="0"/>
              <a:t>	those </a:t>
            </a:r>
            <a:r>
              <a:rPr lang="en-AU" dirty="0"/>
              <a:t>resources are given high priority when designing the auto-scaling </a:t>
            </a:r>
            <a:r>
              <a:rPr lang="en-AU" dirty="0" smtClean="0"/>
              <a:t>	mechanism</a:t>
            </a:r>
            <a:r>
              <a:rPr lang="en-AU" dirty="0"/>
              <a:t>.  </a:t>
            </a:r>
            <a:endParaRPr lang="en-US" dirty="0"/>
          </a:p>
          <a:p>
            <a:pPr marL="0" indent="0">
              <a:buNone/>
            </a:pPr>
            <a:r>
              <a:rPr lang="en-AU" dirty="0"/>
              <a:t>Limitation: On-demand virtual instances are very expensive cloud computing resource. Auto-scaling with these instances based on traffic load / resource usage patterns incur huge costs.</a:t>
            </a:r>
            <a:endParaRPr lang="en-US" dirty="0"/>
          </a:p>
        </p:txBody>
      </p:sp>
    </p:spTree>
    <p:extLst>
      <p:ext uri="{BB962C8B-B14F-4D97-AF65-F5344CB8AC3E}">
        <p14:creationId xmlns:p14="http://schemas.microsoft.com/office/powerpoint/2010/main" val="381981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 (contd.)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Horizontal Approach of Auto-Scaling for Web Application: </a:t>
            </a:r>
          </a:p>
          <a:p>
            <a:pPr marL="0" indent="0">
              <a:buNone/>
            </a:pPr>
            <a:r>
              <a:rPr lang="en-US" dirty="0" smtClean="0"/>
              <a:t>	Most </a:t>
            </a:r>
            <a:r>
              <a:rPr lang="en-US" dirty="0"/>
              <a:t>of the research that has been carried out in cloud auto-scaling is </a:t>
            </a:r>
            <a:r>
              <a:rPr lang="en-US" dirty="0" smtClean="0"/>
              <a:t>	relevant </a:t>
            </a:r>
            <a:r>
              <a:rPr lang="en-US" dirty="0"/>
              <a:t>to ‘Horizontal Auto-Scaling’ strategies (“</a:t>
            </a:r>
            <a:r>
              <a:rPr lang="en-US" dirty="0" err="1"/>
              <a:t>Autoscaling</a:t>
            </a:r>
            <a:r>
              <a:rPr lang="en-US" dirty="0"/>
              <a:t> - Wikipedia”, </a:t>
            </a:r>
            <a:r>
              <a:rPr lang="en-US" dirty="0" smtClean="0"/>
              <a:t>	</a:t>
            </a:r>
            <a:r>
              <a:rPr lang="en-US" dirty="0" err="1" smtClean="0"/>
              <a:t>n.d</a:t>
            </a:r>
            <a:r>
              <a:rPr lang="en-US" dirty="0" err="1"/>
              <a:t>.</a:t>
            </a:r>
            <a:r>
              <a:rPr lang="en-US" dirty="0"/>
              <a:t>). In AWS the user needs to create an auto-scaling group with </a:t>
            </a:r>
            <a:r>
              <a:rPr lang="en-US" dirty="0" smtClean="0"/>
              <a:t>cloud-	formation </a:t>
            </a:r>
            <a:r>
              <a:rPr lang="en-US" dirty="0"/>
              <a:t>instructions to identify which types of virtual machines and </a:t>
            </a:r>
            <a:r>
              <a:rPr lang="en-US" dirty="0" smtClean="0"/>
              <a:t>	system </a:t>
            </a:r>
            <a:r>
              <a:rPr lang="en-US" dirty="0"/>
              <a:t>images to use when auto-scaling new instances. Right Scale, a </a:t>
            </a:r>
            <a:r>
              <a:rPr lang="en-US" dirty="0" smtClean="0"/>
              <a:t>	popular </a:t>
            </a:r>
            <a:r>
              <a:rPr lang="en-US" dirty="0"/>
              <a:t>cloud service provider, scale applications based on a voting </a:t>
            </a:r>
            <a:r>
              <a:rPr lang="en-US" dirty="0" smtClean="0"/>
              <a:t>	mechanism </a:t>
            </a:r>
            <a:r>
              <a:rPr lang="en-US" dirty="0"/>
              <a:t>that allows all currently running virtual instances to vote </a:t>
            </a:r>
            <a:r>
              <a:rPr lang="en-US" dirty="0" smtClean="0"/>
              <a:t>	whether </a:t>
            </a:r>
            <a:r>
              <a:rPr lang="en-US" dirty="0"/>
              <a:t>to grow or shrink cluster sizes of the application depending on </a:t>
            </a:r>
            <a:r>
              <a:rPr lang="en-US" dirty="0" smtClean="0"/>
              <a:t>	their </a:t>
            </a:r>
            <a:r>
              <a:rPr lang="en-US" dirty="0"/>
              <a:t>own condition (</a:t>
            </a:r>
            <a:r>
              <a:rPr lang="en-US" dirty="0" err="1"/>
              <a:t>Toosi</a:t>
            </a:r>
            <a:r>
              <a:rPr lang="en-US" dirty="0"/>
              <a:t>, </a:t>
            </a:r>
            <a:r>
              <a:rPr lang="en-US" dirty="0" err="1"/>
              <a:t>Khodadadi</a:t>
            </a:r>
            <a:r>
              <a:rPr lang="en-US" dirty="0"/>
              <a:t>, &amp; </a:t>
            </a:r>
            <a:r>
              <a:rPr lang="en-US" dirty="0" err="1"/>
              <a:t>Buyya</a:t>
            </a:r>
            <a:r>
              <a:rPr lang="en-US" dirty="0"/>
              <a:t> 2015). Cloud providers use </a:t>
            </a:r>
            <a:r>
              <a:rPr lang="en-US" dirty="0" smtClean="0"/>
              <a:t>	proactive </a:t>
            </a:r>
            <a:r>
              <a:rPr lang="en-US" dirty="0"/>
              <a:t>approach to comply with strict service level agreements (SLA) </a:t>
            </a:r>
            <a:r>
              <a:rPr lang="en-US" dirty="0" smtClean="0"/>
              <a:t>	as </a:t>
            </a:r>
            <a:r>
              <a:rPr lang="en-US" dirty="0"/>
              <a:t>it is important to provide computational resources before the workload </a:t>
            </a:r>
            <a:r>
              <a:rPr lang="en-US" dirty="0" smtClean="0"/>
              <a:t>	is </a:t>
            </a:r>
            <a:r>
              <a:rPr lang="en-US" dirty="0"/>
              <a:t>increased</a:t>
            </a:r>
            <a:r>
              <a:rPr lang="en-US" dirty="0" smtClean="0"/>
              <a:t>.</a:t>
            </a:r>
            <a:endParaRPr lang="en-US" dirty="0"/>
          </a:p>
        </p:txBody>
      </p:sp>
    </p:spTree>
    <p:extLst>
      <p:ext uri="{BB962C8B-B14F-4D97-AF65-F5344CB8AC3E}">
        <p14:creationId xmlns:p14="http://schemas.microsoft.com/office/powerpoint/2010/main" val="389522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 (contd.)</a:t>
            </a:r>
            <a:endParaRPr lang="en-US" dirty="0"/>
          </a:p>
        </p:txBody>
      </p:sp>
      <p:sp>
        <p:nvSpPr>
          <p:cNvPr id="3" name="Content Placeholder 2"/>
          <p:cNvSpPr>
            <a:spLocks noGrp="1"/>
          </p:cNvSpPr>
          <p:nvPr>
            <p:ph idx="1"/>
          </p:nvPr>
        </p:nvSpPr>
        <p:spPr/>
        <p:txBody>
          <a:bodyPr/>
          <a:lstStyle/>
          <a:p>
            <a:pPr marL="0" indent="0">
              <a:buNone/>
            </a:pPr>
            <a:r>
              <a:rPr lang="en-US" dirty="0"/>
              <a:t> Most of the above research was aimed at maximizing provisioning of web  applications  using the least amount of cloud resources and homogeneous On-demand Instance (</a:t>
            </a:r>
            <a:r>
              <a:rPr lang="en-US" dirty="0" err="1"/>
              <a:t>Aslanpour</a:t>
            </a:r>
            <a:r>
              <a:rPr lang="en-US" dirty="0"/>
              <a:t>, </a:t>
            </a:r>
            <a:r>
              <a:rPr lang="en-US" dirty="0" err="1"/>
              <a:t>Ghobaei-Arani</a:t>
            </a:r>
            <a:r>
              <a:rPr lang="en-US" dirty="0"/>
              <a:t>, &amp; </a:t>
            </a:r>
            <a:r>
              <a:rPr lang="en-US" dirty="0" err="1"/>
              <a:t>Toosi</a:t>
            </a:r>
            <a:r>
              <a:rPr lang="en-US" dirty="0"/>
              <a:t>, 2017), but no emphasis was placed on  increasing fault-tolerance in web applications applying auto-scaling semantics and reducing the cost of heterogeneous SP.</a:t>
            </a:r>
          </a:p>
          <a:p>
            <a:pPr marL="0" indent="0">
              <a:buNone/>
            </a:pPr>
            <a:endParaRPr lang="en-US" dirty="0"/>
          </a:p>
        </p:txBody>
      </p:sp>
    </p:spTree>
    <p:extLst>
      <p:ext uri="{BB962C8B-B14F-4D97-AF65-F5344CB8AC3E}">
        <p14:creationId xmlns:p14="http://schemas.microsoft.com/office/powerpoint/2010/main" val="362056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91</TotalTime>
  <Words>697</Words>
  <Application>Microsoft Office PowerPoint</Application>
  <PresentationFormat>Widescreen</PresentationFormat>
  <Paragraphs>75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Wisp</vt:lpstr>
      <vt:lpstr>Achieving Fault-Tolerance on Cloud Computing</vt:lpstr>
      <vt:lpstr>Introduction</vt:lpstr>
      <vt:lpstr>Introduction (contd.)</vt:lpstr>
      <vt:lpstr>Objectives</vt:lpstr>
      <vt:lpstr>Related Works:</vt:lpstr>
      <vt:lpstr>Related works (contd.)</vt:lpstr>
      <vt:lpstr>Related Works(contd.)</vt:lpstr>
      <vt:lpstr>Related Works (contd.)</vt:lpstr>
      <vt:lpstr>Related Works (contd.)</vt:lpstr>
      <vt:lpstr>Related Works (contd.)</vt:lpstr>
      <vt:lpstr>Main Features</vt:lpstr>
      <vt:lpstr>Proposed Auto-Scaling System Model:</vt:lpstr>
      <vt:lpstr>Fault-Tolerance Strategy</vt:lpstr>
      <vt:lpstr>Reliability and Cost Efficiency of proposed model</vt:lpstr>
      <vt:lpstr>Real-time data from AWS</vt:lpstr>
      <vt:lpstr>PowerPoint Presentation</vt:lpstr>
      <vt:lpstr>PowerPoint Presentation</vt:lpstr>
      <vt:lpstr>Business Model</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Fault-Tolerance on Cloud Computing</dc:title>
  <dc:creator>Reva Gazi</dc:creator>
  <cp:lastModifiedBy>Reva Gazi</cp:lastModifiedBy>
  <cp:revision>10</cp:revision>
  <dcterms:created xsi:type="dcterms:W3CDTF">2019-08-29T16:13:42Z</dcterms:created>
  <dcterms:modified xsi:type="dcterms:W3CDTF">2019-08-30T05:26:39Z</dcterms:modified>
</cp:coreProperties>
</file>