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67" r:id="rId5"/>
    <p:sldId id="268" r:id="rId6"/>
    <p:sldId id="258" r:id="rId7"/>
    <p:sldId id="269" r:id="rId8"/>
    <p:sldId id="259" r:id="rId9"/>
    <p:sldId id="270" r:id="rId10"/>
    <p:sldId id="271" r:id="rId11"/>
    <p:sldId id="272" r:id="rId12"/>
    <p:sldId id="273" r:id="rId13"/>
    <p:sldId id="275" r:id="rId14"/>
    <p:sldId id="276" r:id="rId15"/>
    <p:sldId id="274" r:id="rId16"/>
    <p:sldId id="266"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2F279B-9D8C-100A-0CB3-DB644FD0D91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325DBED-1A8F-DCB2-22F1-1D17F6176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843ACA0-44B0-54F4-24C0-41B5C866DB9B}"/>
              </a:ext>
            </a:extLst>
          </p:cNvPr>
          <p:cNvSpPr>
            <a:spLocks noGrp="1"/>
          </p:cNvSpPr>
          <p:nvPr>
            <p:ph type="dt" sz="half" idx="10"/>
          </p:nvPr>
        </p:nvSpPr>
        <p:spPr/>
        <p:txBody>
          <a:bodyPr/>
          <a:lstStyle/>
          <a:p>
            <a:fld id="{F83D05C0-DDDA-4998-B9C1-55B5D3BEC2F1}" type="datetimeFigureOut">
              <a:rPr lang="tr-TR" smtClean="0"/>
              <a:t>30.05.2022</a:t>
            </a:fld>
            <a:endParaRPr lang="tr-TR"/>
          </a:p>
        </p:txBody>
      </p:sp>
      <p:sp>
        <p:nvSpPr>
          <p:cNvPr id="5" name="Alt Bilgi Yer Tutucusu 4">
            <a:extLst>
              <a:ext uri="{FF2B5EF4-FFF2-40B4-BE49-F238E27FC236}">
                <a16:creationId xmlns:a16="http://schemas.microsoft.com/office/drawing/2014/main" id="{18234687-CB40-A384-5F76-AFB9724B6A9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13B2A5F-CC16-157D-9D80-F4CC50A5AFFF}"/>
              </a:ext>
            </a:extLst>
          </p:cNvPr>
          <p:cNvSpPr>
            <a:spLocks noGrp="1"/>
          </p:cNvSpPr>
          <p:nvPr>
            <p:ph type="sldNum" sz="quarter" idx="12"/>
          </p:nvPr>
        </p:nvSpPr>
        <p:spPr/>
        <p:txBody>
          <a:bodyPr/>
          <a:lstStyle/>
          <a:p>
            <a:fld id="{8F559D51-1B08-4DD4-96FA-029215DB7347}" type="slidenum">
              <a:rPr lang="tr-TR" smtClean="0"/>
              <a:t>‹#›</a:t>
            </a:fld>
            <a:endParaRPr lang="tr-TR"/>
          </a:p>
        </p:txBody>
      </p:sp>
    </p:spTree>
    <p:extLst>
      <p:ext uri="{BB962C8B-B14F-4D97-AF65-F5344CB8AC3E}">
        <p14:creationId xmlns:p14="http://schemas.microsoft.com/office/powerpoint/2010/main" val="103847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C6F24B-80BA-536C-22C9-712085354A0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5B7E335-C51C-DF37-D2E4-BAA4618F614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A373A2F-FF7B-C62D-99EA-3A2684EAC491}"/>
              </a:ext>
            </a:extLst>
          </p:cNvPr>
          <p:cNvSpPr>
            <a:spLocks noGrp="1"/>
          </p:cNvSpPr>
          <p:nvPr>
            <p:ph type="dt" sz="half" idx="10"/>
          </p:nvPr>
        </p:nvSpPr>
        <p:spPr/>
        <p:txBody>
          <a:bodyPr/>
          <a:lstStyle/>
          <a:p>
            <a:fld id="{F83D05C0-DDDA-4998-B9C1-55B5D3BEC2F1}" type="datetimeFigureOut">
              <a:rPr lang="tr-TR" smtClean="0"/>
              <a:t>30.05.2022</a:t>
            </a:fld>
            <a:endParaRPr lang="tr-TR"/>
          </a:p>
        </p:txBody>
      </p:sp>
      <p:sp>
        <p:nvSpPr>
          <p:cNvPr id="5" name="Alt Bilgi Yer Tutucusu 4">
            <a:extLst>
              <a:ext uri="{FF2B5EF4-FFF2-40B4-BE49-F238E27FC236}">
                <a16:creationId xmlns:a16="http://schemas.microsoft.com/office/drawing/2014/main" id="{6B5571AC-26C6-D08B-80EE-3FDE79847B6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9AD5D20-09A4-EA2D-1284-DBA5121B3809}"/>
              </a:ext>
            </a:extLst>
          </p:cNvPr>
          <p:cNvSpPr>
            <a:spLocks noGrp="1"/>
          </p:cNvSpPr>
          <p:nvPr>
            <p:ph type="sldNum" sz="quarter" idx="12"/>
          </p:nvPr>
        </p:nvSpPr>
        <p:spPr/>
        <p:txBody>
          <a:bodyPr/>
          <a:lstStyle/>
          <a:p>
            <a:fld id="{8F559D51-1B08-4DD4-96FA-029215DB7347}" type="slidenum">
              <a:rPr lang="tr-TR" smtClean="0"/>
              <a:t>‹#›</a:t>
            </a:fld>
            <a:endParaRPr lang="tr-TR"/>
          </a:p>
        </p:txBody>
      </p:sp>
    </p:spTree>
    <p:extLst>
      <p:ext uri="{BB962C8B-B14F-4D97-AF65-F5344CB8AC3E}">
        <p14:creationId xmlns:p14="http://schemas.microsoft.com/office/powerpoint/2010/main" val="110792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503B57F-4178-21F9-54C0-2C1A2B8B02E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D2D0900-1BEE-B23F-44B0-98783B9638A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55988FF-2F90-FA38-B231-60A229EFA9AA}"/>
              </a:ext>
            </a:extLst>
          </p:cNvPr>
          <p:cNvSpPr>
            <a:spLocks noGrp="1"/>
          </p:cNvSpPr>
          <p:nvPr>
            <p:ph type="dt" sz="half" idx="10"/>
          </p:nvPr>
        </p:nvSpPr>
        <p:spPr/>
        <p:txBody>
          <a:bodyPr/>
          <a:lstStyle/>
          <a:p>
            <a:fld id="{F83D05C0-DDDA-4998-B9C1-55B5D3BEC2F1}" type="datetimeFigureOut">
              <a:rPr lang="tr-TR" smtClean="0"/>
              <a:t>30.05.2022</a:t>
            </a:fld>
            <a:endParaRPr lang="tr-TR"/>
          </a:p>
        </p:txBody>
      </p:sp>
      <p:sp>
        <p:nvSpPr>
          <p:cNvPr id="5" name="Alt Bilgi Yer Tutucusu 4">
            <a:extLst>
              <a:ext uri="{FF2B5EF4-FFF2-40B4-BE49-F238E27FC236}">
                <a16:creationId xmlns:a16="http://schemas.microsoft.com/office/drawing/2014/main" id="{54DC8E08-7146-A089-16BC-1F70F1874CC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08F636D-0AE3-9902-A3FA-58C47D0B478B}"/>
              </a:ext>
            </a:extLst>
          </p:cNvPr>
          <p:cNvSpPr>
            <a:spLocks noGrp="1"/>
          </p:cNvSpPr>
          <p:nvPr>
            <p:ph type="sldNum" sz="quarter" idx="12"/>
          </p:nvPr>
        </p:nvSpPr>
        <p:spPr/>
        <p:txBody>
          <a:bodyPr/>
          <a:lstStyle/>
          <a:p>
            <a:fld id="{8F559D51-1B08-4DD4-96FA-029215DB7347}" type="slidenum">
              <a:rPr lang="tr-TR" smtClean="0"/>
              <a:t>‹#›</a:t>
            </a:fld>
            <a:endParaRPr lang="tr-TR"/>
          </a:p>
        </p:txBody>
      </p:sp>
    </p:spTree>
    <p:extLst>
      <p:ext uri="{BB962C8B-B14F-4D97-AF65-F5344CB8AC3E}">
        <p14:creationId xmlns:p14="http://schemas.microsoft.com/office/powerpoint/2010/main" val="234249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F38932-9EE2-EDAC-6EA7-1F1811BA00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D52444E-A5C2-6C27-220B-2AA3A2E431E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C91EFFE-4322-BA85-26CA-D93B41A6D08D}"/>
              </a:ext>
            </a:extLst>
          </p:cNvPr>
          <p:cNvSpPr>
            <a:spLocks noGrp="1"/>
          </p:cNvSpPr>
          <p:nvPr>
            <p:ph type="dt" sz="half" idx="10"/>
          </p:nvPr>
        </p:nvSpPr>
        <p:spPr/>
        <p:txBody>
          <a:bodyPr/>
          <a:lstStyle/>
          <a:p>
            <a:fld id="{F83D05C0-DDDA-4998-B9C1-55B5D3BEC2F1}" type="datetimeFigureOut">
              <a:rPr lang="tr-TR" smtClean="0"/>
              <a:t>30.05.2022</a:t>
            </a:fld>
            <a:endParaRPr lang="tr-TR"/>
          </a:p>
        </p:txBody>
      </p:sp>
      <p:sp>
        <p:nvSpPr>
          <p:cNvPr id="5" name="Alt Bilgi Yer Tutucusu 4">
            <a:extLst>
              <a:ext uri="{FF2B5EF4-FFF2-40B4-BE49-F238E27FC236}">
                <a16:creationId xmlns:a16="http://schemas.microsoft.com/office/drawing/2014/main" id="{7ED748E9-3740-6D35-A9A0-375F255C2B5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C5EB057-689F-6A08-DD2E-5538D1ABF29B}"/>
              </a:ext>
            </a:extLst>
          </p:cNvPr>
          <p:cNvSpPr>
            <a:spLocks noGrp="1"/>
          </p:cNvSpPr>
          <p:nvPr>
            <p:ph type="sldNum" sz="quarter" idx="12"/>
          </p:nvPr>
        </p:nvSpPr>
        <p:spPr/>
        <p:txBody>
          <a:bodyPr/>
          <a:lstStyle/>
          <a:p>
            <a:fld id="{8F559D51-1B08-4DD4-96FA-029215DB7347}" type="slidenum">
              <a:rPr lang="tr-TR" smtClean="0"/>
              <a:t>‹#›</a:t>
            </a:fld>
            <a:endParaRPr lang="tr-TR"/>
          </a:p>
        </p:txBody>
      </p:sp>
    </p:spTree>
    <p:extLst>
      <p:ext uri="{BB962C8B-B14F-4D97-AF65-F5344CB8AC3E}">
        <p14:creationId xmlns:p14="http://schemas.microsoft.com/office/powerpoint/2010/main" val="92373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1B6BDD-9CFC-4AA1-E43C-7FA1D538F50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0CE131F-3D2E-3C5D-6DE7-B2624F8BAF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E856D19-6049-F744-FF8A-81CEB122E39B}"/>
              </a:ext>
            </a:extLst>
          </p:cNvPr>
          <p:cNvSpPr>
            <a:spLocks noGrp="1"/>
          </p:cNvSpPr>
          <p:nvPr>
            <p:ph type="dt" sz="half" idx="10"/>
          </p:nvPr>
        </p:nvSpPr>
        <p:spPr/>
        <p:txBody>
          <a:bodyPr/>
          <a:lstStyle/>
          <a:p>
            <a:fld id="{F83D05C0-DDDA-4998-B9C1-55B5D3BEC2F1}" type="datetimeFigureOut">
              <a:rPr lang="tr-TR" smtClean="0"/>
              <a:t>30.05.2022</a:t>
            </a:fld>
            <a:endParaRPr lang="tr-TR"/>
          </a:p>
        </p:txBody>
      </p:sp>
      <p:sp>
        <p:nvSpPr>
          <p:cNvPr id="5" name="Alt Bilgi Yer Tutucusu 4">
            <a:extLst>
              <a:ext uri="{FF2B5EF4-FFF2-40B4-BE49-F238E27FC236}">
                <a16:creationId xmlns:a16="http://schemas.microsoft.com/office/drawing/2014/main" id="{333B1058-043A-0DDD-F6B0-23B83122859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F0FE8F2-E3CF-5727-C3B1-44514EAF49B4}"/>
              </a:ext>
            </a:extLst>
          </p:cNvPr>
          <p:cNvSpPr>
            <a:spLocks noGrp="1"/>
          </p:cNvSpPr>
          <p:nvPr>
            <p:ph type="sldNum" sz="quarter" idx="12"/>
          </p:nvPr>
        </p:nvSpPr>
        <p:spPr/>
        <p:txBody>
          <a:bodyPr/>
          <a:lstStyle/>
          <a:p>
            <a:fld id="{8F559D51-1B08-4DD4-96FA-029215DB7347}" type="slidenum">
              <a:rPr lang="tr-TR" smtClean="0"/>
              <a:t>‹#›</a:t>
            </a:fld>
            <a:endParaRPr lang="tr-TR"/>
          </a:p>
        </p:txBody>
      </p:sp>
    </p:spTree>
    <p:extLst>
      <p:ext uri="{BB962C8B-B14F-4D97-AF65-F5344CB8AC3E}">
        <p14:creationId xmlns:p14="http://schemas.microsoft.com/office/powerpoint/2010/main" val="4044952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B42DDF-816B-8A42-5061-D4CB876DCD3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5C6289C-AB58-6C68-6573-7FA6C14A686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7F04876-59A0-52F6-ABB2-656810CFDE5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3BEF099-C4DE-9D20-49A7-4D2B2C7D3F81}"/>
              </a:ext>
            </a:extLst>
          </p:cNvPr>
          <p:cNvSpPr>
            <a:spLocks noGrp="1"/>
          </p:cNvSpPr>
          <p:nvPr>
            <p:ph type="dt" sz="half" idx="10"/>
          </p:nvPr>
        </p:nvSpPr>
        <p:spPr/>
        <p:txBody>
          <a:bodyPr/>
          <a:lstStyle/>
          <a:p>
            <a:fld id="{F83D05C0-DDDA-4998-B9C1-55B5D3BEC2F1}" type="datetimeFigureOut">
              <a:rPr lang="tr-TR" smtClean="0"/>
              <a:t>30.05.2022</a:t>
            </a:fld>
            <a:endParaRPr lang="tr-TR"/>
          </a:p>
        </p:txBody>
      </p:sp>
      <p:sp>
        <p:nvSpPr>
          <p:cNvPr id="6" name="Alt Bilgi Yer Tutucusu 5">
            <a:extLst>
              <a:ext uri="{FF2B5EF4-FFF2-40B4-BE49-F238E27FC236}">
                <a16:creationId xmlns:a16="http://schemas.microsoft.com/office/drawing/2014/main" id="{E983136F-168F-2C58-F10D-C7FFBA4CF2E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E46C239-B292-3483-AAF7-FC9E54838AE0}"/>
              </a:ext>
            </a:extLst>
          </p:cNvPr>
          <p:cNvSpPr>
            <a:spLocks noGrp="1"/>
          </p:cNvSpPr>
          <p:nvPr>
            <p:ph type="sldNum" sz="quarter" idx="12"/>
          </p:nvPr>
        </p:nvSpPr>
        <p:spPr/>
        <p:txBody>
          <a:bodyPr/>
          <a:lstStyle/>
          <a:p>
            <a:fld id="{8F559D51-1B08-4DD4-96FA-029215DB7347}" type="slidenum">
              <a:rPr lang="tr-TR" smtClean="0"/>
              <a:t>‹#›</a:t>
            </a:fld>
            <a:endParaRPr lang="tr-TR"/>
          </a:p>
        </p:txBody>
      </p:sp>
    </p:spTree>
    <p:extLst>
      <p:ext uri="{BB962C8B-B14F-4D97-AF65-F5344CB8AC3E}">
        <p14:creationId xmlns:p14="http://schemas.microsoft.com/office/powerpoint/2010/main" val="98626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C55F2F-CDF4-E119-3E1F-3D7201719D5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7DF12D7-2BD7-812C-CBD1-4F80791171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C7E3F29-F7FC-DE53-0A60-07C45B18ABD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0FBE050-9623-13BD-6C7B-BAC332749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0797B2B-2C3D-9D5D-2081-41B76E592D5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33714EA-6DCF-61F8-5618-7E4D76A466B8}"/>
              </a:ext>
            </a:extLst>
          </p:cNvPr>
          <p:cNvSpPr>
            <a:spLocks noGrp="1"/>
          </p:cNvSpPr>
          <p:nvPr>
            <p:ph type="dt" sz="half" idx="10"/>
          </p:nvPr>
        </p:nvSpPr>
        <p:spPr/>
        <p:txBody>
          <a:bodyPr/>
          <a:lstStyle/>
          <a:p>
            <a:fld id="{F83D05C0-DDDA-4998-B9C1-55B5D3BEC2F1}" type="datetimeFigureOut">
              <a:rPr lang="tr-TR" smtClean="0"/>
              <a:t>30.05.2022</a:t>
            </a:fld>
            <a:endParaRPr lang="tr-TR"/>
          </a:p>
        </p:txBody>
      </p:sp>
      <p:sp>
        <p:nvSpPr>
          <p:cNvPr id="8" name="Alt Bilgi Yer Tutucusu 7">
            <a:extLst>
              <a:ext uri="{FF2B5EF4-FFF2-40B4-BE49-F238E27FC236}">
                <a16:creationId xmlns:a16="http://schemas.microsoft.com/office/drawing/2014/main" id="{506D72DA-CA85-11F7-FA0B-112BDE11110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F481613-011F-887B-C8C4-2214DC3604B1}"/>
              </a:ext>
            </a:extLst>
          </p:cNvPr>
          <p:cNvSpPr>
            <a:spLocks noGrp="1"/>
          </p:cNvSpPr>
          <p:nvPr>
            <p:ph type="sldNum" sz="quarter" idx="12"/>
          </p:nvPr>
        </p:nvSpPr>
        <p:spPr/>
        <p:txBody>
          <a:bodyPr/>
          <a:lstStyle/>
          <a:p>
            <a:fld id="{8F559D51-1B08-4DD4-96FA-029215DB7347}" type="slidenum">
              <a:rPr lang="tr-TR" smtClean="0"/>
              <a:t>‹#›</a:t>
            </a:fld>
            <a:endParaRPr lang="tr-TR"/>
          </a:p>
        </p:txBody>
      </p:sp>
    </p:spTree>
    <p:extLst>
      <p:ext uri="{BB962C8B-B14F-4D97-AF65-F5344CB8AC3E}">
        <p14:creationId xmlns:p14="http://schemas.microsoft.com/office/powerpoint/2010/main" val="85754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F60686-2EE9-556C-BC11-268F6DD5D43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309F17E-B700-0E04-FAEB-52202B899DBC}"/>
              </a:ext>
            </a:extLst>
          </p:cNvPr>
          <p:cNvSpPr>
            <a:spLocks noGrp="1"/>
          </p:cNvSpPr>
          <p:nvPr>
            <p:ph type="dt" sz="half" idx="10"/>
          </p:nvPr>
        </p:nvSpPr>
        <p:spPr/>
        <p:txBody>
          <a:bodyPr/>
          <a:lstStyle/>
          <a:p>
            <a:fld id="{F83D05C0-DDDA-4998-B9C1-55B5D3BEC2F1}" type="datetimeFigureOut">
              <a:rPr lang="tr-TR" smtClean="0"/>
              <a:t>30.05.2022</a:t>
            </a:fld>
            <a:endParaRPr lang="tr-TR"/>
          </a:p>
        </p:txBody>
      </p:sp>
      <p:sp>
        <p:nvSpPr>
          <p:cNvPr id="4" name="Alt Bilgi Yer Tutucusu 3">
            <a:extLst>
              <a:ext uri="{FF2B5EF4-FFF2-40B4-BE49-F238E27FC236}">
                <a16:creationId xmlns:a16="http://schemas.microsoft.com/office/drawing/2014/main" id="{44167937-660A-97FA-ADAA-BE6189EF57A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55DD6B1-A321-0998-7D80-8AF4412CE023}"/>
              </a:ext>
            </a:extLst>
          </p:cNvPr>
          <p:cNvSpPr>
            <a:spLocks noGrp="1"/>
          </p:cNvSpPr>
          <p:nvPr>
            <p:ph type="sldNum" sz="quarter" idx="12"/>
          </p:nvPr>
        </p:nvSpPr>
        <p:spPr/>
        <p:txBody>
          <a:bodyPr/>
          <a:lstStyle/>
          <a:p>
            <a:fld id="{8F559D51-1B08-4DD4-96FA-029215DB7347}" type="slidenum">
              <a:rPr lang="tr-TR" smtClean="0"/>
              <a:t>‹#›</a:t>
            </a:fld>
            <a:endParaRPr lang="tr-TR"/>
          </a:p>
        </p:txBody>
      </p:sp>
    </p:spTree>
    <p:extLst>
      <p:ext uri="{BB962C8B-B14F-4D97-AF65-F5344CB8AC3E}">
        <p14:creationId xmlns:p14="http://schemas.microsoft.com/office/powerpoint/2010/main" val="258460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094E8C4-1130-F653-0177-46CFA9DBC4DA}"/>
              </a:ext>
            </a:extLst>
          </p:cNvPr>
          <p:cNvSpPr>
            <a:spLocks noGrp="1"/>
          </p:cNvSpPr>
          <p:nvPr>
            <p:ph type="dt" sz="half" idx="10"/>
          </p:nvPr>
        </p:nvSpPr>
        <p:spPr/>
        <p:txBody>
          <a:bodyPr/>
          <a:lstStyle/>
          <a:p>
            <a:fld id="{F83D05C0-DDDA-4998-B9C1-55B5D3BEC2F1}" type="datetimeFigureOut">
              <a:rPr lang="tr-TR" smtClean="0"/>
              <a:t>30.05.2022</a:t>
            </a:fld>
            <a:endParaRPr lang="tr-TR"/>
          </a:p>
        </p:txBody>
      </p:sp>
      <p:sp>
        <p:nvSpPr>
          <p:cNvPr id="3" name="Alt Bilgi Yer Tutucusu 2">
            <a:extLst>
              <a:ext uri="{FF2B5EF4-FFF2-40B4-BE49-F238E27FC236}">
                <a16:creationId xmlns:a16="http://schemas.microsoft.com/office/drawing/2014/main" id="{0FEE35AF-2135-C844-2100-713B78780D8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C45F9C0-9F22-69A1-8F4A-0E962F475C8A}"/>
              </a:ext>
            </a:extLst>
          </p:cNvPr>
          <p:cNvSpPr>
            <a:spLocks noGrp="1"/>
          </p:cNvSpPr>
          <p:nvPr>
            <p:ph type="sldNum" sz="quarter" idx="12"/>
          </p:nvPr>
        </p:nvSpPr>
        <p:spPr/>
        <p:txBody>
          <a:bodyPr/>
          <a:lstStyle/>
          <a:p>
            <a:fld id="{8F559D51-1B08-4DD4-96FA-029215DB7347}" type="slidenum">
              <a:rPr lang="tr-TR" smtClean="0"/>
              <a:t>‹#›</a:t>
            </a:fld>
            <a:endParaRPr lang="tr-TR"/>
          </a:p>
        </p:txBody>
      </p:sp>
    </p:spTree>
    <p:extLst>
      <p:ext uri="{BB962C8B-B14F-4D97-AF65-F5344CB8AC3E}">
        <p14:creationId xmlns:p14="http://schemas.microsoft.com/office/powerpoint/2010/main" val="168876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5BFE7B-6C01-0ABE-C3ED-C802E0B59B4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CD4B542-2079-2681-22CB-822152FE6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60C53F4-BCE8-DA6F-4A5E-1A6F8B15B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5E72890-9BDD-E5C9-1173-F464D95CD634}"/>
              </a:ext>
            </a:extLst>
          </p:cNvPr>
          <p:cNvSpPr>
            <a:spLocks noGrp="1"/>
          </p:cNvSpPr>
          <p:nvPr>
            <p:ph type="dt" sz="half" idx="10"/>
          </p:nvPr>
        </p:nvSpPr>
        <p:spPr/>
        <p:txBody>
          <a:bodyPr/>
          <a:lstStyle/>
          <a:p>
            <a:fld id="{F83D05C0-DDDA-4998-B9C1-55B5D3BEC2F1}" type="datetimeFigureOut">
              <a:rPr lang="tr-TR" smtClean="0"/>
              <a:t>30.05.2022</a:t>
            </a:fld>
            <a:endParaRPr lang="tr-TR"/>
          </a:p>
        </p:txBody>
      </p:sp>
      <p:sp>
        <p:nvSpPr>
          <p:cNvPr id="6" name="Alt Bilgi Yer Tutucusu 5">
            <a:extLst>
              <a:ext uri="{FF2B5EF4-FFF2-40B4-BE49-F238E27FC236}">
                <a16:creationId xmlns:a16="http://schemas.microsoft.com/office/drawing/2014/main" id="{D6D5A66E-E300-C559-3BBC-4E32163A576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FDA9AEE-F75D-2185-FD2B-CBF4CA376368}"/>
              </a:ext>
            </a:extLst>
          </p:cNvPr>
          <p:cNvSpPr>
            <a:spLocks noGrp="1"/>
          </p:cNvSpPr>
          <p:nvPr>
            <p:ph type="sldNum" sz="quarter" idx="12"/>
          </p:nvPr>
        </p:nvSpPr>
        <p:spPr/>
        <p:txBody>
          <a:bodyPr/>
          <a:lstStyle/>
          <a:p>
            <a:fld id="{8F559D51-1B08-4DD4-96FA-029215DB7347}" type="slidenum">
              <a:rPr lang="tr-TR" smtClean="0"/>
              <a:t>‹#›</a:t>
            </a:fld>
            <a:endParaRPr lang="tr-TR"/>
          </a:p>
        </p:txBody>
      </p:sp>
    </p:spTree>
    <p:extLst>
      <p:ext uri="{BB962C8B-B14F-4D97-AF65-F5344CB8AC3E}">
        <p14:creationId xmlns:p14="http://schemas.microsoft.com/office/powerpoint/2010/main" val="81466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8D9704-EEF4-46F6-E1DB-527C87D211C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CAC5914-0F2E-64C9-FB4D-59400E8C72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8ABCC00-09F3-9348-0325-F9609B71C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1733528-EC02-BE26-5844-373B39D163E2}"/>
              </a:ext>
            </a:extLst>
          </p:cNvPr>
          <p:cNvSpPr>
            <a:spLocks noGrp="1"/>
          </p:cNvSpPr>
          <p:nvPr>
            <p:ph type="dt" sz="half" idx="10"/>
          </p:nvPr>
        </p:nvSpPr>
        <p:spPr/>
        <p:txBody>
          <a:bodyPr/>
          <a:lstStyle/>
          <a:p>
            <a:fld id="{F83D05C0-DDDA-4998-B9C1-55B5D3BEC2F1}" type="datetimeFigureOut">
              <a:rPr lang="tr-TR" smtClean="0"/>
              <a:t>30.05.2022</a:t>
            </a:fld>
            <a:endParaRPr lang="tr-TR"/>
          </a:p>
        </p:txBody>
      </p:sp>
      <p:sp>
        <p:nvSpPr>
          <p:cNvPr id="6" name="Alt Bilgi Yer Tutucusu 5">
            <a:extLst>
              <a:ext uri="{FF2B5EF4-FFF2-40B4-BE49-F238E27FC236}">
                <a16:creationId xmlns:a16="http://schemas.microsoft.com/office/drawing/2014/main" id="{E721A7D9-6DD6-243B-F66D-1D0A1B39482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BF7A5D8-A4AE-8696-22C2-E90323B7C941}"/>
              </a:ext>
            </a:extLst>
          </p:cNvPr>
          <p:cNvSpPr>
            <a:spLocks noGrp="1"/>
          </p:cNvSpPr>
          <p:nvPr>
            <p:ph type="sldNum" sz="quarter" idx="12"/>
          </p:nvPr>
        </p:nvSpPr>
        <p:spPr/>
        <p:txBody>
          <a:bodyPr/>
          <a:lstStyle/>
          <a:p>
            <a:fld id="{8F559D51-1B08-4DD4-96FA-029215DB7347}" type="slidenum">
              <a:rPr lang="tr-TR" smtClean="0"/>
              <a:t>‹#›</a:t>
            </a:fld>
            <a:endParaRPr lang="tr-TR"/>
          </a:p>
        </p:txBody>
      </p:sp>
    </p:spTree>
    <p:extLst>
      <p:ext uri="{BB962C8B-B14F-4D97-AF65-F5344CB8AC3E}">
        <p14:creationId xmlns:p14="http://schemas.microsoft.com/office/powerpoint/2010/main" val="386052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84BD84C-F951-81D4-F676-2DFC9A121D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1A227B7-FAF9-629A-AC5C-A808300BC0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65598C6-877F-B8E1-4C76-22B2F781A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D05C0-DDDA-4998-B9C1-55B5D3BEC2F1}" type="datetimeFigureOut">
              <a:rPr lang="tr-TR" smtClean="0"/>
              <a:t>30.05.2022</a:t>
            </a:fld>
            <a:endParaRPr lang="tr-TR"/>
          </a:p>
        </p:txBody>
      </p:sp>
      <p:sp>
        <p:nvSpPr>
          <p:cNvPr id="5" name="Alt Bilgi Yer Tutucusu 4">
            <a:extLst>
              <a:ext uri="{FF2B5EF4-FFF2-40B4-BE49-F238E27FC236}">
                <a16:creationId xmlns:a16="http://schemas.microsoft.com/office/drawing/2014/main" id="{8ACEED0E-E723-C7DD-9BF1-8E30802EA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9052861-A586-9230-DDA0-94A565F359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59D51-1B08-4DD4-96FA-029215DB7347}" type="slidenum">
              <a:rPr lang="tr-TR" smtClean="0"/>
              <a:t>‹#›</a:t>
            </a:fld>
            <a:endParaRPr lang="tr-TR"/>
          </a:p>
        </p:txBody>
      </p:sp>
    </p:spTree>
    <p:extLst>
      <p:ext uri="{BB962C8B-B14F-4D97-AF65-F5344CB8AC3E}">
        <p14:creationId xmlns:p14="http://schemas.microsoft.com/office/powerpoint/2010/main" val="493534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jpe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5E4FC4D2-AEDB-36C7-AD26-D781B0FD12A1}"/>
              </a:ext>
            </a:extLst>
          </p:cNvPr>
          <p:cNvSpPr>
            <a:spLocks noGrp="1"/>
          </p:cNvSpPr>
          <p:nvPr>
            <p:ph type="ctrTitle"/>
          </p:nvPr>
        </p:nvSpPr>
        <p:spPr>
          <a:xfrm>
            <a:off x="6391275" y="1384296"/>
            <a:ext cx="5057514" cy="2387600"/>
          </a:xfrm>
        </p:spPr>
        <p:txBody>
          <a:bodyPr>
            <a:noAutofit/>
          </a:bodyPr>
          <a:lstStyle/>
          <a:p>
            <a:r>
              <a:rPr lang="tr-TR" sz="4000" b="1" dirty="0">
                <a:solidFill>
                  <a:schemeClr val="bg1"/>
                </a:solidFill>
              </a:rPr>
              <a:t>ELM642 Proje Sunumu </a:t>
            </a:r>
            <a:br>
              <a:rPr lang="tr-TR" sz="3600" dirty="0">
                <a:solidFill>
                  <a:schemeClr val="bg1"/>
                </a:solidFill>
              </a:rPr>
            </a:br>
            <a:r>
              <a:rPr lang="en-US" sz="1800" dirty="0">
                <a:solidFill>
                  <a:schemeClr val="bg1"/>
                </a:solidFill>
                <a:effectLst/>
                <a:latin typeface="Times New Roman" panose="02020603050405020304" pitchFamily="18" charset="0"/>
                <a:ea typeface="Times New Roman" panose="02020603050405020304" pitchFamily="18" charset="0"/>
              </a:rPr>
              <a:t>2 </a:t>
            </a:r>
            <a:r>
              <a:rPr lang="en-US" sz="1800" dirty="0" err="1">
                <a:solidFill>
                  <a:schemeClr val="bg1"/>
                </a:solidFill>
                <a:effectLst/>
                <a:latin typeface="Times New Roman" panose="02020603050405020304" pitchFamily="18" charset="0"/>
                <a:ea typeface="Times New Roman" panose="02020603050405020304" pitchFamily="18" charset="0"/>
              </a:rPr>
              <a:t>Boyutta</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Hareket</a:t>
            </a:r>
            <a:r>
              <a:rPr lang="en-US" sz="1800" dirty="0">
                <a:solidFill>
                  <a:schemeClr val="bg1"/>
                </a:solidFill>
                <a:effectLst/>
                <a:latin typeface="Times New Roman" panose="02020603050405020304" pitchFamily="18" charset="0"/>
                <a:ea typeface="Times New Roman" panose="02020603050405020304" pitchFamily="18" charset="0"/>
              </a:rPr>
              <a:t> Eden Bir </a:t>
            </a:r>
            <a:r>
              <a:rPr lang="en-US" sz="1800" dirty="0" err="1">
                <a:solidFill>
                  <a:schemeClr val="bg1"/>
                </a:solidFill>
                <a:effectLst/>
                <a:latin typeface="Times New Roman" panose="02020603050405020304" pitchFamily="18" charset="0"/>
                <a:ea typeface="Times New Roman" panose="02020603050405020304" pitchFamily="18" charset="0"/>
              </a:rPr>
              <a:t>Hedefin</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Konumunun</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Belirlenmesi</a:t>
            </a:r>
            <a:endParaRPr lang="tr-TR" sz="4400" dirty="0">
              <a:solidFill>
                <a:schemeClr val="bg1"/>
              </a:solidFill>
            </a:endParaRPr>
          </a:p>
        </p:txBody>
      </p:sp>
      <p:sp>
        <p:nvSpPr>
          <p:cNvPr id="3" name="Alt Başlık 2">
            <a:extLst>
              <a:ext uri="{FF2B5EF4-FFF2-40B4-BE49-F238E27FC236}">
                <a16:creationId xmlns:a16="http://schemas.microsoft.com/office/drawing/2014/main" id="{D537CF04-F07A-B26B-46DF-FD1550F56690}"/>
              </a:ext>
            </a:extLst>
          </p:cNvPr>
          <p:cNvSpPr>
            <a:spLocks noGrp="1"/>
          </p:cNvSpPr>
          <p:nvPr>
            <p:ph type="subTitle" idx="1"/>
          </p:nvPr>
        </p:nvSpPr>
        <p:spPr>
          <a:xfrm>
            <a:off x="6687737" y="3863971"/>
            <a:ext cx="4605340" cy="1655762"/>
          </a:xfrm>
        </p:spPr>
        <p:txBody>
          <a:bodyPr>
            <a:normAutofit/>
          </a:bodyPr>
          <a:lstStyle/>
          <a:p>
            <a:pPr algn="l"/>
            <a:r>
              <a:rPr lang="tr-TR" sz="2000" dirty="0">
                <a:solidFill>
                  <a:schemeClr val="bg1"/>
                </a:solidFill>
              </a:rPr>
              <a:t>Musa Gökhan Korkut</a:t>
            </a:r>
          </a:p>
          <a:p>
            <a:pPr algn="l"/>
            <a:r>
              <a:rPr lang="tr-TR" sz="2000" dirty="0">
                <a:solidFill>
                  <a:schemeClr val="bg1"/>
                </a:solidFill>
              </a:rPr>
              <a:t>215023002064</a:t>
            </a:r>
          </a:p>
        </p:txBody>
      </p:sp>
      <p:pic>
        <p:nvPicPr>
          <p:cNvPr id="7" name="Resim 6">
            <a:extLst>
              <a:ext uri="{FF2B5EF4-FFF2-40B4-BE49-F238E27FC236}">
                <a16:creationId xmlns:a16="http://schemas.microsoft.com/office/drawing/2014/main" id="{0EA42023-7520-5B3F-9C22-BFE9508A214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73874" y="1209975"/>
            <a:ext cx="5917401" cy="4438050"/>
          </a:xfrm>
          <a:prstGeom prst="rect">
            <a:avLst/>
          </a:prstGeom>
        </p:spPr>
      </p:pic>
      <p:sp>
        <p:nvSpPr>
          <p:cNvPr id="14" name="Rectangle 13">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641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8C552-0675-26B6-B4AC-CF06650AC8D2}"/>
              </a:ext>
            </a:extLst>
          </p:cNvPr>
          <p:cNvSpPr>
            <a:spLocks noGrp="1"/>
          </p:cNvSpPr>
          <p:nvPr>
            <p:ph type="title"/>
          </p:nvPr>
        </p:nvSpPr>
        <p:spPr/>
        <p:txBody>
          <a:bodyPr/>
          <a:lstStyle/>
          <a:p>
            <a:r>
              <a:rPr lang="tr-TR" dirty="0"/>
              <a:t> </a:t>
            </a:r>
          </a:p>
        </p:txBody>
      </p:sp>
      <p:pic>
        <p:nvPicPr>
          <p:cNvPr id="4" name="Resim 3">
            <a:extLst>
              <a:ext uri="{FF2B5EF4-FFF2-40B4-BE49-F238E27FC236}">
                <a16:creationId xmlns:a16="http://schemas.microsoft.com/office/drawing/2014/main" id="{792955C0-27D2-0BEE-4FEC-85EE0A6F344D}"/>
              </a:ext>
            </a:extLst>
          </p:cNvPr>
          <p:cNvPicPr>
            <a:picLocks noChangeAspect="1"/>
          </p:cNvPicPr>
          <p:nvPr/>
        </p:nvPicPr>
        <p:blipFill>
          <a:blip r:embed="rId2"/>
          <a:stretch>
            <a:fillRect/>
          </a:stretch>
        </p:blipFill>
        <p:spPr>
          <a:xfrm>
            <a:off x="1458255" y="25717"/>
            <a:ext cx="8848770" cy="6858000"/>
          </a:xfrm>
          <a:prstGeom prst="rect">
            <a:avLst/>
          </a:prstGeom>
        </p:spPr>
      </p:pic>
      <p:pic>
        <p:nvPicPr>
          <p:cNvPr id="5" name="Resim 4">
            <a:extLst>
              <a:ext uri="{FF2B5EF4-FFF2-40B4-BE49-F238E27FC236}">
                <a16:creationId xmlns:a16="http://schemas.microsoft.com/office/drawing/2014/main" id="{3A93DFD6-C735-1D17-6295-6CE273873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760" y="25717"/>
            <a:ext cx="2301240" cy="1727259"/>
          </a:xfrm>
          <a:prstGeom prst="rect">
            <a:avLst/>
          </a:prstGeom>
        </p:spPr>
      </p:pic>
    </p:spTree>
    <p:extLst>
      <p:ext uri="{BB962C8B-B14F-4D97-AF65-F5344CB8AC3E}">
        <p14:creationId xmlns:p14="http://schemas.microsoft.com/office/powerpoint/2010/main" val="81554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B5A272-6F4F-28AA-873D-9ECF09766E85}"/>
              </a:ext>
            </a:extLst>
          </p:cNvPr>
          <p:cNvSpPr>
            <a:spLocks noGrp="1"/>
          </p:cNvSpPr>
          <p:nvPr>
            <p:ph type="title"/>
          </p:nvPr>
        </p:nvSpPr>
        <p:spPr/>
        <p:txBody>
          <a:bodyPr/>
          <a:lstStyle/>
          <a:p>
            <a:r>
              <a:rPr lang="tr-TR" dirty="0"/>
              <a:t>EKF &amp; NKF Karşılaştırma</a:t>
            </a:r>
          </a:p>
        </p:txBody>
      </p:sp>
      <p:sp>
        <p:nvSpPr>
          <p:cNvPr id="3" name="İçerik Yer Tutucusu 2">
            <a:extLst>
              <a:ext uri="{FF2B5EF4-FFF2-40B4-BE49-F238E27FC236}">
                <a16:creationId xmlns:a16="http://schemas.microsoft.com/office/drawing/2014/main" id="{BF77F615-02FE-9ED4-F5E8-AEB171308417}"/>
              </a:ext>
            </a:extLst>
          </p:cNvPr>
          <p:cNvSpPr>
            <a:spLocks noGrp="1"/>
          </p:cNvSpPr>
          <p:nvPr>
            <p:ph idx="1"/>
          </p:nvPr>
        </p:nvSpPr>
        <p:spPr/>
        <p:txBody>
          <a:bodyPr/>
          <a:lstStyle/>
          <a:p>
            <a:r>
              <a:rPr lang="tr-TR" sz="2800" dirty="0" err="1"/>
              <a:t>Extended</a:t>
            </a:r>
            <a:r>
              <a:rPr lang="tr-TR" sz="2800" dirty="0"/>
              <a:t> Kalman Filtresinin Kalman Filtresinin doğrusal olmayan modellerdeki yetersizliği üzerine geliştirildiği aktarılmıştı. Hareket modelini doğrusal olmayan model ile değiştirdikten sonra </a:t>
            </a:r>
            <a:r>
              <a:rPr lang="tr-TR" sz="2800" dirty="0" err="1"/>
              <a:t>EKF’nin</a:t>
            </a:r>
            <a:r>
              <a:rPr lang="tr-TR" sz="2800" dirty="0"/>
              <a:t> </a:t>
            </a:r>
            <a:r>
              <a:rPr lang="tr-TR" sz="2800" dirty="0" err="1"/>
              <a:t>NKF’den</a:t>
            </a:r>
            <a:r>
              <a:rPr lang="tr-TR" sz="2800" dirty="0"/>
              <a:t> daha başarılı olduğu görülmüştür.</a:t>
            </a:r>
            <a:endParaRPr lang="tr-TR" dirty="0"/>
          </a:p>
        </p:txBody>
      </p:sp>
      <p:pic>
        <p:nvPicPr>
          <p:cNvPr id="4" name="Resim 3">
            <a:extLst>
              <a:ext uri="{FF2B5EF4-FFF2-40B4-BE49-F238E27FC236}">
                <a16:creationId xmlns:a16="http://schemas.microsoft.com/office/drawing/2014/main" id="{1874CE8C-AC5F-0197-EB13-4817F2877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60" y="25717"/>
            <a:ext cx="2301240" cy="1727259"/>
          </a:xfrm>
          <a:prstGeom prst="rect">
            <a:avLst/>
          </a:prstGeom>
        </p:spPr>
      </p:pic>
    </p:spTree>
    <p:extLst>
      <p:ext uri="{BB962C8B-B14F-4D97-AF65-F5344CB8AC3E}">
        <p14:creationId xmlns:p14="http://schemas.microsoft.com/office/powerpoint/2010/main" val="27271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4249D57-1079-B574-B45A-13646BF3BAA0}"/>
              </a:ext>
            </a:extLst>
          </p:cNvPr>
          <p:cNvPicPr>
            <a:picLocks noChangeAspect="1"/>
          </p:cNvPicPr>
          <p:nvPr/>
        </p:nvPicPr>
        <p:blipFill>
          <a:blip r:embed="rId2"/>
          <a:stretch>
            <a:fillRect/>
          </a:stretch>
        </p:blipFill>
        <p:spPr>
          <a:xfrm>
            <a:off x="6028413" y="1133918"/>
            <a:ext cx="6163587" cy="5016048"/>
          </a:xfrm>
          <a:prstGeom prst="rect">
            <a:avLst/>
          </a:prstGeom>
        </p:spPr>
      </p:pic>
      <p:pic>
        <p:nvPicPr>
          <p:cNvPr id="7" name="Resim 6">
            <a:extLst>
              <a:ext uri="{FF2B5EF4-FFF2-40B4-BE49-F238E27FC236}">
                <a16:creationId xmlns:a16="http://schemas.microsoft.com/office/drawing/2014/main" id="{CC468DC4-3C19-6259-D9F6-C230F72AD46F}"/>
              </a:ext>
            </a:extLst>
          </p:cNvPr>
          <p:cNvPicPr>
            <a:picLocks noChangeAspect="1"/>
          </p:cNvPicPr>
          <p:nvPr/>
        </p:nvPicPr>
        <p:blipFill>
          <a:blip r:embed="rId3"/>
          <a:stretch>
            <a:fillRect/>
          </a:stretch>
        </p:blipFill>
        <p:spPr>
          <a:xfrm>
            <a:off x="0" y="1133918"/>
            <a:ext cx="6103442" cy="5016048"/>
          </a:xfrm>
          <a:prstGeom prst="rect">
            <a:avLst/>
          </a:prstGeom>
        </p:spPr>
      </p:pic>
      <p:sp>
        <p:nvSpPr>
          <p:cNvPr id="8" name="Başlık 1">
            <a:extLst>
              <a:ext uri="{FF2B5EF4-FFF2-40B4-BE49-F238E27FC236}">
                <a16:creationId xmlns:a16="http://schemas.microsoft.com/office/drawing/2014/main" id="{D6839EA0-AE4C-AF84-484A-67B792425E3A}"/>
              </a:ext>
            </a:extLst>
          </p:cNvPr>
          <p:cNvSpPr>
            <a:spLocks noGrp="1"/>
          </p:cNvSpPr>
          <p:nvPr>
            <p:ph type="title"/>
          </p:nvPr>
        </p:nvSpPr>
        <p:spPr>
          <a:xfrm>
            <a:off x="838199" y="365125"/>
            <a:ext cx="10710797" cy="555851"/>
          </a:xfrm>
        </p:spPr>
        <p:txBody>
          <a:bodyPr>
            <a:normAutofit fontScale="90000"/>
          </a:bodyPr>
          <a:lstStyle/>
          <a:p>
            <a:pPr algn="ctr"/>
            <a:r>
              <a:rPr lang="tr-TR" dirty="0"/>
              <a:t>EKF &amp; NKF Karşılaştırma</a:t>
            </a:r>
          </a:p>
        </p:txBody>
      </p:sp>
      <p:pic>
        <p:nvPicPr>
          <p:cNvPr id="9" name="Resim 8">
            <a:extLst>
              <a:ext uri="{FF2B5EF4-FFF2-40B4-BE49-F238E27FC236}">
                <a16:creationId xmlns:a16="http://schemas.microsoft.com/office/drawing/2014/main" id="{561404EC-1B53-2EE2-DEB1-588A1EA6DC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0517" y="-6861"/>
            <a:ext cx="1701338" cy="1414252"/>
          </a:xfrm>
          <a:prstGeom prst="rect">
            <a:avLst/>
          </a:prstGeom>
        </p:spPr>
      </p:pic>
    </p:spTree>
    <p:extLst>
      <p:ext uri="{BB962C8B-B14F-4D97-AF65-F5344CB8AC3E}">
        <p14:creationId xmlns:p14="http://schemas.microsoft.com/office/powerpoint/2010/main" val="122773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D6839EA0-AE4C-AF84-484A-67B792425E3A}"/>
              </a:ext>
            </a:extLst>
          </p:cNvPr>
          <p:cNvSpPr>
            <a:spLocks noGrp="1"/>
          </p:cNvSpPr>
          <p:nvPr>
            <p:ph type="title"/>
          </p:nvPr>
        </p:nvSpPr>
        <p:spPr>
          <a:xfrm>
            <a:off x="838199" y="365125"/>
            <a:ext cx="10710797" cy="555851"/>
          </a:xfrm>
        </p:spPr>
        <p:txBody>
          <a:bodyPr>
            <a:normAutofit fontScale="90000"/>
          </a:bodyPr>
          <a:lstStyle/>
          <a:p>
            <a:pPr algn="ctr"/>
            <a:r>
              <a:rPr lang="tr-TR" dirty="0"/>
              <a:t>EKF &amp; NKF Karşılaştırma</a:t>
            </a:r>
          </a:p>
        </p:txBody>
      </p:sp>
      <p:pic>
        <p:nvPicPr>
          <p:cNvPr id="9" name="Resim 8">
            <a:extLst>
              <a:ext uri="{FF2B5EF4-FFF2-40B4-BE49-F238E27FC236}">
                <a16:creationId xmlns:a16="http://schemas.microsoft.com/office/drawing/2014/main" id="{561404EC-1B53-2EE2-DEB1-588A1EA6D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0517" y="-6861"/>
            <a:ext cx="1701338" cy="1414252"/>
          </a:xfrm>
          <a:prstGeom prst="rect">
            <a:avLst/>
          </a:prstGeom>
        </p:spPr>
      </p:pic>
      <p:sp>
        <p:nvSpPr>
          <p:cNvPr id="6" name="İçerik Yer Tutucusu 2">
            <a:extLst>
              <a:ext uri="{FF2B5EF4-FFF2-40B4-BE49-F238E27FC236}">
                <a16:creationId xmlns:a16="http://schemas.microsoft.com/office/drawing/2014/main" id="{FCCA2840-32B9-B5C3-4643-37E3D17F62C6}"/>
              </a:ext>
            </a:extLst>
          </p:cNvPr>
          <p:cNvSpPr>
            <a:spLocks noGrp="1"/>
          </p:cNvSpPr>
          <p:nvPr>
            <p:ph idx="1"/>
          </p:nvPr>
        </p:nvSpPr>
        <p:spPr>
          <a:xfrm>
            <a:off x="838200" y="1106114"/>
            <a:ext cx="10515600" cy="996846"/>
          </a:xfrm>
        </p:spPr>
        <p:txBody>
          <a:bodyPr/>
          <a:lstStyle/>
          <a:p>
            <a:r>
              <a:rPr lang="tr-TR" dirty="0"/>
              <a:t>Kalman Filtresi ve </a:t>
            </a:r>
            <a:r>
              <a:rPr lang="tr-TR" dirty="0" err="1"/>
              <a:t>Extended</a:t>
            </a:r>
            <a:r>
              <a:rPr lang="tr-TR" dirty="0"/>
              <a:t> Kalman Filtresinin değerler ile karşılaştırılması için:</a:t>
            </a:r>
          </a:p>
        </p:txBody>
      </p:sp>
      <p:sp>
        <p:nvSpPr>
          <p:cNvPr id="10" name="İçerik Yer Tutucusu 2">
            <a:extLst>
              <a:ext uri="{FF2B5EF4-FFF2-40B4-BE49-F238E27FC236}">
                <a16:creationId xmlns:a16="http://schemas.microsoft.com/office/drawing/2014/main" id="{9F164014-0523-670C-3FC3-41FF703C113C}"/>
              </a:ext>
            </a:extLst>
          </p:cNvPr>
          <p:cNvSpPr txBox="1">
            <a:spLocks/>
          </p:cNvSpPr>
          <p:nvPr/>
        </p:nvSpPr>
        <p:spPr>
          <a:xfrm>
            <a:off x="1177447" y="1948859"/>
            <a:ext cx="10176353" cy="996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tr-TR" dirty="0"/>
              <a:t>İvmeli ve ivmesiz hareket modelleri ayrı ayrı çalıştırılmıştır.</a:t>
            </a:r>
          </a:p>
          <a:p>
            <a:pPr>
              <a:buFont typeface="Wingdings" panose="05000000000000000000" pitchFamily="2" charset="2"/>
              <a:buChar char="Ø"/>
            </a:pPr>
            <a:r>
              <a:rPr lang="tr-TR" dirty="0"/>
              <a:t>Karşılaştırmada kullanılacak hata oranı için:</a:t>
            </a:r>
          </a:p>
        </p:txBody>
      </p:sp>
      <mc:AlternateContent xmlns:mc="http://schemas.openxmlformats.org/markup-compatibility/2006" xmlns:a14="http://schemas.microsoft.com/office/drawing/2010/main">
        <mc:Choice Requires="a14">
          <p:sp>
            <p:nvSpPr>
              <p:cNvPr id="11" name="İçerik Yer Tutucusu 2">
                <a:extLst>
                  <a:ext uri="{FF2B5EF4-FFF2-40B4-BE49-F238E27FC236}">
                    <a16:creationId xmlns:a16="http://schemas.microsoft.com/office/drawing/2014/main" id="{E9437C87-BC70-A171-F7D0-39CF46EC1373}"/>
                  </a:ext>
                </a:extLst>
              </p:cNvPr>
              <p:cNvSpPr txBox="1">
                <a:spLocks/>
              </p:cNvSpPr>
              <p:nvPr/>
            </p:nvSpPr>
            <p:spPr>
              <a:xfrm>
                <a:off x="1554271" y="2945705"/>
                <a:ext cx="9631472" cy="2954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tr-TR" dirty="0"/>
                  <a:t>Her </a:t>
                </a:r>
                <a:r>
                  <a:rPr lang="tr-TR" dirty="0" err="1"/>
                  <a:t>iterasyonda</a:t>
                </a:r>
                <a:r>
                  <a:rPr lang="tr-TR" dirty="0"/>
                  <a:t> belirlenen NKF Tahmin noktasının, gerçek noktaya olan uzaklığı (r)</a:t>
                </a:r>
              </a:p>
              <a:p>
                <a:pPr>
                  <a:buFont typeface="Wingdings" panose="05000000000000000000" pitchFamily="2" charset="2"/>
                  <a:buChar char="ü"/>
                </a:pPr>
                <a:r>
                  <a:rPr lang="tr-TR" dirty="0"/>
                  <a:t>Her </a:t>
                </a:r>
                <a:r>
                  <a:rPr lang="tr-TR" dirty="0" err="1"/>
                  <a:t>iterasyonda</a:t>
                </a:r>
                <a:r>
                  <a:rPr lang="tr-TR" dirty="0"/>
                  <a:t> belirlenen gerçek değerin orijine uzaklığı (R)</a:t>
                </a:r>
              </a:p>
              <a:p>
                <a:pPr>
                  <a:buFont typeface="Wingdings" panose="05000000000000000000" pitchFamily="2" charset="2"/>
                  <a:buChar char="ü"/>
                </a:pPr>
                <a:r>
                  <a:rPr lang="tr-TR" dirty="0"/>
                  <a:t>Ayrı ayrı tespit edilerek kümülatif toplanıp toplam </a:t>
                </a:r>
                <a:r>
                  <a:rPr lang="tr-TR" dirty="0" err="1"/>
                  <a:t>iterasyon</a:t>
                </a:r>
                <a:r>
                  <a:rPr lang="tr-TR" dirty="0"/>
                  <a:t> sayısına bölünmüştür. Sonrasında %’</a:t>
                </a:r>
                <a:r>
                  <a:rPr lang="tr-TR" dirty="0" err="1"/>
                  <a:t>li</a:t>
                </a:r>
                <a:r>
                  <a:rPr lang="tr-TR" dirty="0"/>
                  <a:t> hale getirilmiştir.</a:t>
                </a:r>
              </a:p>
              <a:p>
                <a:pPr>
                  <a:buFont typeface="Wingdings" panose="05000000000000000000" pitchFamily="2" charset="2"/>
                  <a:buChar char="ü"/>
                </a:pPr>
                <a:endParaRPr lang="tr-TR" dirty="0"/>
              </a:p>
              <a:p>
                <a:pPr marL="0" indent="0">
                  <a:buNone/>
                </a:pPr>
                <a:r>
                  <a:rPr lang="tr-TR" sz="2800" dirty="0"/>
                  <a:t>                              </a:t>
                </a:r>
                <a14:m>
                  <m:oMath xmlns:m="http://schemas.openxmlformats.org/officeDocument/2006/math">
                    <m:f>
                      <m:fPr>
                        <m:ctrlPr>
                          <a:rPr lang="tr-TR" sz="2800" i="1" dirty="0" smtClean="0">
                            <a:latin typeface="Cambria Math" panose="02040503050406030204" pitchFamily="18" charset="0"/>
                          </a:rPr>
                        </m:ctrlPr>
                      </m:fPr>
                      <m:num>
                        <m:nary>
                          <m:naryPr>
                            <m:chr m:val="∑"/>
                            <m:ctrlPr>
                              <a:rPr lang="pt-BR" i="1" dirty="0">
                                <a:latin typeface="Cambria Math" panose="02040503050406030204" pitchFamily="18" charset="0"/>
                              </a:rPr>
                            </m:ctrlPr>
                          </m:naryPr>
                          <m:sub>
                            <m:r>
                              <m:rPr>
                                <m:brk m:alnAt="23"/>
                              </m:rPr>
                              <a:rPr lang="tr-TR" i="1" dirty="0">
                                <a:latin typeface="Cambria Math" panose="02040503050406030204" pitchFamily="18" charset="0"/>
                              </a:rPr>
                              <m:t>𝑡</m:t>
                            </m:r>
                            <m:r>
                              <a:rPr lang="pt-BR" i="1" dirty="0">
                                <a:latin typeface="Cambria Math" panose="02040503050406030204" pitchFamily="18" charset="0"/>
                              </a:rPr>
                              <m:t>=0</m:t>
                            </m:r>
                            <m:r>
                              <a:rPr lang="tr-TR" b="0" i="1" dirty="0" smtClean="0">
                                <a:latin typeface="Cambria Math" panose="02040503050406030204" pitchFamily="18" charset="0"/>
                              </a:rPr>
                              <m:t>   </m:t>
                            </m:r>
                          </m:sub>
                          <m:sup>
                            <m:r>
                              <a:rPr lang="tr-TR" i="1" dirty="0">
                                <a:latin typeface="Cambria Math" panose="02040503050406030204" pitchFamily="18" charset="0"/>
                              </a:rPr>
                              <m:t>𝑁</m:t>
                            </m:r>
                          </m:sup>
                          <m:e>
                            <m:f>
                              <m:fPr>
                                <m:ctrlPr>
                                  <a:rPr lang="pt-BR" i="1" dirty="0">
                                    <a:latin typeface="Cambria Math" panose="02040503050406030204" pitchFamily="18" charset="0"/>
                                  </a:rPr>
                                </m:ctrlPr>
                              </m:fPr>
                              <m:num>
                                <m:sSub>
                                  <m:sSubPr>
                                    <m:ctrlPr>
                                      <a:rPr lang="pt-BR" i="1" dirty="0">
                                        <a:latin typeface="Cambria Math" panose="02040503050406030204" pitchFamily="18" charset="0"/>
                                      </a:rPr>
                                    </m:ctrlPr>
                                  </m:sSubPr>
                                  <m:e>
                                    <m:r>
                                      <a:rPr lang="tr-TR" i="1" dirty="0">
                                        <a:latin typeface="Cambria Math" panose="02040503050406030204" pitchFamily="18" charset="0"/>
                                      </a:rPr>
                                      <m:t>𝑟</m:t>
                                    </m:r>
                                  </m:e>
                                  <m:sub>
                                    <m:r>
                                      <a:rPr lang="tr-TR" i="1" dirty="0">
                                        <a:latin typeface="Cambria Math" panose="02040503050406030204" pitchFamily="18" charset="0"/>
                                      </a:rPr>
                                      <m:t>𝑡</m:t>
                                    </m:r>
                                  </m:sub>
                                </m:sSub>
                              </m:num>
                              <m:den>
                                <m:sSub>
                                  <m:sSubPr>
                                    <m:ctrlPr>
                                      <a:rPr lang="pt-BR" i="1" dirty="0">
                                        <a:latin typeface="Cambria Math" panose="02040503050406030204" pitchFamily="18" charset="0"/>
                                      </a:rPr>
                                    </m:ctrlPr>
                                  </m:sSubPr>
                                  <m:e>
                                    <m:r>
                                      <a:rPr lang="tr-TR" i="1" dirty="0">
                                        <a:latin typeface="Cambria Math" panose="02040503050406030204" pitchFamily="18" charset="0"/>
                                      </a:rPr>
                                      <m:t>𝑅</m:t>
                                    </m:r>
                                  </m:e>
                                  <m:sub>
                                    <m:r>
                                      <a:rPr lang="tr-TR" i="1" dirty="0">
                                        <a:latin typeface="Cambria Math" panose="02040503050406030204" pitchFamily="18" charset="0"/>
                                      </a:rPr>
                                      <m:t>𝑡</m:t>
                                    </m:r>
                                  </m:sub>
                                </m:sSub>
                              </m:den>
                            </m:f>
                          </m:e>
                        </m:nary>
                      </m:num>
                      <m:den>
                        <m:r>
                          <a:rPr lang="tr-TR" sz="2800" b="0" i="1" dirty="0" smtClean="0">
                            <a:latin typeface="Cambria Math" panose="02040503050406030204" pitchFamily="18" charset="0"/>
                          </a:rPr>
                          <m:t>𝑁</m:t>
                        </m:r>
                      </m:den>
                    </m:f>
                  </m:oMath>
                </a14:m>
                <a:endParaRPr lang="tr-TR" sz="2800" dirty="0"/>
              </a:p>
              <a:p>
                <a:pPr>
                  <a:buFont typeface="Wingdings" panose="05000000000000000000" pitchFamily="2" charset="2"/>
                  <a:buChar char="ü"/>
                </a:pPr>
                <a:endParaRPr lang="tr-TR" dirty="0"/>
              </a:p>
              <a:p>
                <a:pPr>
                  <a:buFont typeface="Wingdings" panose="05000000000000000000" pitchFamily="2" charset="2"/>
                  <a:buChar char="ü"/>
                </a:pPr>
                <a:endParaRPr lang="tr-TR" dirty="0"/>
              </a:p>
              <a:p>
                <a:pPr>
                  <a:buFont typeface="Wingdings" panose="05000000000000000000" pitchFamily="2" charset="2"/>
                  <a:buChar char="ü"/>
                </a:pPr>
                <a:endParaRPr lang="tr-TR" dirty="0"/>
              </a:p>
              <a:p>
                <a:pPr>
                  <a:buFont typeface="Wingdings" panose="05000000000000000000" pitchFamily="2" charset="2"/>
                  <a:buChar char="ü"/>
                </a:pPr>
                <a:endParaRPr lang="tr-TR" dirty="0"/>
              </a:p>
            </p:txBody>
          </p:sp>
        </mc:Choice>
        <mc:Fallback xmlns="">
          <p:sp>
            <p:nvSpPr>
              <p:cNvPr id="11" name="İçerik Yer Tutucusu 2">
                <a:extLst>
                  <a:ext uri="{FF2B5EF4-FFF2-40B4-BE49-F238E27FC236}">
                    <a16:creationId xmlns:a16="http://schemas.microsoft.com/office/drawing/2014/main" id="{E9437C87-BC70-A171-F7D0-39CF46EC1373}"/>
                  </a:ext>
                </a:extLst>
              </p:cNvPr>
              <p:cNvSpPr txBox="1">
                <a:spLocks noRot="1" noChangeAspect="1" noMove="1" noResize="1" noEditPoints="1" noAdjustHandles="1" noChangeArrowheads="1" noChangeShapeType="1" noTextEdit="1"/>
              </p:cNvSpPr>
              <p:nvPr/>
            </p:nvSpPr>
            <p:spPr>
              <a:xfrm>
                <a:off x="1554271" y="2945705"/>
                <a:ext cx="9631472" cy="2954054"/>
              </a:xfrm>
              <a:prstGeom prst="rect">
                <a:avLst/>
              </a:prstGeom>
              <a:blipFill>
                <a:blip r:embed="rId3"/>
                <a:stretch>
                  <a:fillRect l="-1013" t="-5155" r="-696"/>
                </a:stretch>
              </a:blipFill>
            </p:spPr>
            <p:txBody>
              <a:bodyPr/>
              <a:lstStyle/>
              <a:p>
                <a:r>
                  <a:rPr lang="tr-TR">
                    <a:noFill/>
                  </a:rPr>
                  <a:t> </a:t>
                </a:r>
              </a:p>
            </p:txBody>
          </p:sp>
        </mc:Fallback>
      </mc:AlternateContent>
      <p:sp>
        <p:nvSpPr>
          <p:cNvPr id="12" name="Dikdörtgen 11">
            <a:extLst>
              <a:ext uri="{FF2B5EF4-FFF2-40B4-BE49-F238E27FC236}">
                <a16:creationId xmlns:a16="http://schemas.microsoft.com/office/drawing/2014/main" id="{0EF1B18D-4E40-9002-041F-76EA8DDF084A}"/>
              </a:ext>
            </a:extLst>
          </p:cNvPr>
          <p:cNvSpPr/>
          <p:nvPr/>
        </p:nvSpPr>
        <p:spPr>
          <a:xfrm>
            <a:off x="6343179" y="4714179"/>
            <a:ext cx="3790376" cy="17956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Çarpım İşareti 12">
            <a:extLst>
              <a:ext uri="{FF2B5EF4-FFF2-40B4-BE49-F238E27FC236}">
                <a16:creationId xmlns:a16="http://schemas.microsoft.com/office/drawing/2014/main" id="{6AB9048A-DEDB-FB23-F46E-DDECC88E45D1}"/>
              </a:ext>
            </a:extLst>
          </p:cNvPr>
          <p:cNvSpPr/>
          <p:nvPr/>
        </p:nvSpPr>
        <p:spPr>
          <a:xfrm>
            <a:off x="8096206" y="5362895"/>
            <a:ext cx="376830" cy="288429"/>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İkizkenar Üçgen 13">
            <a:extLst>
              <a:ext uri="{FF2B5EF4-FFF2-40B4-BE49-F238E27FC236}">
                <a16:creationId xmlns:a16="http://schemas.microsoft.com/office/drawing/2014/main" id="{1FD052F7-E2CF-1D86-F42D-E6E836E833F3}"/>
              </a:ext>
            </a:extLst>
          </p:cNvPr>
          <p:cNvSpPr/>
          <p:nvPr/>
        </p:nvSpPr>
        <p:spPr>
          <a:xfrm>
            <a:off x="8793714" y="5611986"/>
            <a:ext cx="231088" cy="195243"/>
          </a:xfrm>
          <a:prstGeom prst="triangl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 name="Düz Ok Bağlayıcısı 2">
            <a:extLst>
              <a:ext uri="{FF2B5EF4-FFF2-40B4-BE49-F238E27FC236}">
                <a16:creationId xmlns:a16="http://schemas.microsoft.com/office/drawing/2014/main" id="{6A160DE8-8527-7391-9539-EBB4265782C3}"/>
              </a:ext>
            </a:extLst>
          </p:cNvPr>
          <p:cNvCxnSpPr>
            <a:endCxn id="13" idx="3"/>
          </p:cNvCxnSpPr>
          <p:nvPr/>
        </p:nvCxnSpPr>
        <p:spPr>
          <a:xfrm flipV="1">
            <a:off x="6343179" y="5582051"/>
            <a:ext cx="1843532" cy="9277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a:extLst>
              <a:ext uri="{FF2B5EF4-FFF2-40B4-BE49-F238E27FC236}">
                <a16:creationId xmlns:a16="http://schemas.microsoft.com/office/drawing/2014/main" id="{BCA82210-D449-BC3D-C16F-51CC32B011B5}"/>
              </a:ext>
            </a:extLst>
          </p:cNvPr>
          <p:cNvCxnSpPr>
            <a:cxnSpLocks/>
            <a:stCxn id="13" idx="2"/>
            <a:endCxn id="14" idx="1"/>
          </p:cNvCxnSpPr>
          <p:nvPr/>
        </p:nvCxnSpPr>
        <p:spPr>
          <a:xfrm>
            <a:off x="8382531" y="5582051"/>
            <a:ext cx="468955" cy="1275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Dikdörtgen 16">
            <a:extLst>
              <a:ext uri="{FF2B5EF4-FFF2-40B4-BE49-F238E27FC236}">
                <a16:creationId xmlns:a16="http://schemas.microsoft.com/office/drawing/2014/main" id="{65970359-6A6C-E8D9-6E14-07398816EF45}"/>
              </a:ext>
            </a:extLst>
          </p:cNvPr>
          <p:cNvSpPr/>
          <p:nvPr/>
        </p:nvSpPr>
        <p:spPr>
          <a:xfrm>
            <a:off x="7222357" y="5507160"/>
            <a:ext cx="380232" cy="523220"/>
          </a:xfrm>
          <a:prstGeom prst="rect">
            <a:avLst/>
          </a:prstGeom>
          <a:noFill/>
        </p:spPr>
        <p:txBody>
          <a:bodyPr wrap="none" lIns="91440" tIns="45720" rIns="91440" bIns="45720">
            <a:spAutoFit/>
          </a:bodyPr>
          <a:lstStyle/>
          <a:p>
            <a:pPr algn="ctr"/>
            <a:r>
              <a:rPr lang="tr-TR" sz="2800" b="0" cap="none" spc="0" dirty="0">
                <a:ln w="0"/>
                <a:solidFill>
                  <a:schemeClr val="tx1"/>
                </a:solidFill>
                <a:effectLst>
                  <a:outerShdw blurRad="38100" dist="19050" dir="2700000" algn="tl" rotWithShape="0">
                    <a:schemeClr val="dk1">
                      <a:alpha val="40000"/>
                    </a:schemeClr>
                  </a:outerShdw>
                </a:effectLst>
              </a:rPr>
              <a:t>R</a:t>
            </a:r>
          </a:p>
        </p:txBody>
      </p:sp>
      <p:sp>
        <p:nvSpPr>
          <p:cNvPr id="19" name="Dikdörtgen 18">
            <a:extLst>
              <a:ext uri="{FF2B5EF4-FFF2-40B4-BE49-F238E27FC236}">
                <a16:creationId xmlns:a16="http://schemas.microsoft.com/office/drawing/2014/main" id="{42A63EE8-BDAF-F318-EBA3-C7E535077E58}"/>
              </a:ext>
            </a:extLst>
          </p:cNvPr>
          <p:cNvSpPr/>
          <p:nvPr/>
        </p:nvSpPr>
        <p:spPr>
          <a:xfrm>
            <a:off x="8450452" y="5212532"/>
            <a:ext cx="309700" cy="523220"/>
          </a:xfrm>
          <a:prstGeom prst="rect">
            <a:avLst/>
          </a:prstGeom>
          <a:noFill/>
        </p:spPr>
        <p:txBody>
          <a:bodyPr wrap="none" lIns="91440" tIns="45720" rIns="91440" bIns="45720">
            <a:spAutoFit/>
          </a:bodyPr>
          <a:lstStyle/>
          <a:p>
            <a:pPr algn="ctr"/>
            <a:r>
              <a:rPr lang="tr-TR" sz="2800" b="0" cap="none" spc="0" dirty="0">
                <a:ln w="0"/>
                <a:solidFill>
                  <a:schemeClr val="tx1"/>
                </a:solidFill>
                <a:effectLst>
                  <a:outerShdw blurRad="38100" dist="19050" dir="2700000" algn="tl" rotWithShape="0">
                    <a:schemeClr val="dk1">
                      <a:alpha val="40000"/>
                    </a:schemeClr>
                  </a:outerShdw>
                </a:effectLst>
              </a:rPr>
              <a:t>r</a:t>
            </a:r>
          </a:p>
        </p:txBody>
      </p:sp>
    </p:spTree>
    <p:extLst>
      <p:ext uri="{BB962C8B-B14F-4D97-AF65-F5344CB8AC3E}">
        <p14:creationId xmlns:p14="http://schemas.microsoft.com/office/powerpoint/2010/main" val="317732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A0D72-6FB0-872A-8789-63EF975A047B}"/>
              </a:ext>
            </a:extLst>
          </p:cNvPr>
          <p:cNvSpPr>
            <a:spLocks noGrp="1"/>
          </p:cNvSpPr>
          <p:nvPr>
            <p:ph type="title"/>
          </p:nvPr>
        </p:nvSpPr>
        <p:spPr/>
        <p:txBody>
          <a:bodyPr/>
          <a:lstStyle/>
          <a:p>
            <a:r>
              <a:rPr lang="tr-TR" dirty="0"/>
              <a:t>EKF &amp; NKF Karşılaştırma</a:t>
            </a:r>
          </a:p>
        </p:txBody>
      </p:sp>
      <p:pic>
        <p:nvPicPr>
          <p:cNvPr id="4" name="Resim 3">
            <a:extLst>
              <a:ext uri="{FF2B5EF4-FFF2-40B4-BE49-F238E27FC236}">
                <a16:creationId xmlns:a16="http://schemas.microsoft.com/office/drawing/2014/main" id="{0BCB2EE4-DF95-39C0-8CE6-74437CF47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0517" y="-6861"/>
            <a:ext cx="1701338" cy="1414252"/>
          </a:xfrm>
          <a:prstGeom prst="rect">
            <a:avLst/>
          </a:prstGeom>
        </p:spPr>
      </p:pic>
      <p:pic>
        <p:nvPicPr>
          <p:cNvPr id="6" name="Resim 5">
            <a:extLst>
              <a:ext uri="{FF2B5EF4-FFF2-40B4-BE49-F238E27FC236}">
                <a16:creationId xmlns:a16="http://schemas.microsoft.com/office/drawing/2014/main" id="{1B6CE0E1-70CD-F4C6-964D-849A952D725B}"/>
              </a:ext>
            </a:extLst>
          </p:cNvPr>
          <p:cNvPicPr>
            <a:picLocks noChangeAspect="1"/>
          </p:cNvPicPr>
          <p:nvPr/>
        </p:nvPicPr>
        <p:blipFill>
          <a:blip r:embed="rId3"/>
          <a:stretch>
            <a:fillRect/>
          </a:stretch>
        </p:blipFill>
        <p:spPr>
          <a:xfrm>
            <a:off x="-19051" y="1690688"/>
            <a:ext cx="6115052" cy="3694896"/>
          </a:xfrm>
          <a:prstGeom prst="rect">
            <a:avLst/>
          </a:prstGeom>
        </p:spPr>
      </p:pic>
      <p:pic>
        <p:nvPicPr>
          <p:cNvPr id="8" name="Resim 7">
            <a:extLst>
              <a:ext uri="{FF2B5EF4-FFF2-40B4-BE49-F238E27FC236}">
                <a16:creationId xmlns:a16="http://schemas.microsoft.com/office/drawing/2014/main" id="{57BC70E9-8C15-A9B9-8243-A3F0823C3BB2}"/>
              </a:ext>
            </a:extLst>
          </p:cNvPr>
          <p:cNvPicPr>
            <a:picLocks noChangeAspect="1"/>
          </p:cNvPicPr>
          <p:nvPr/>
        </p:nvPicPr>
        <p:blipFill>
          <a:blip r:embed="rId4"/>
          <a:stretch>
            <a:fillRect/>
          </a:stretch>
        </p:blipFill>
        <p:spPr>
          <a:xfrm>
            <a:off x="6054402" y="1690688"/>
            <a:ext cx="6137598" cy="3694895"/>
          </a:xfrm>
          <a:prstGeom prst="rect">
            <a:avLst/>
          </a:prstGeom>
        </p:spPr>
      </p:pic>
      <p:graphicFrame>
        <p:nvGraphicFramePr>
          <p:cNvPr id="9" name="Tablo 8">
            <a:extLst>
              <a:ext uri="{FF2B5EF4-FFF2-40B4-BE49-F238E27FC236}">
                <a16:creationId xmlns:a16="http://schemas.microsoft.com/office/drawing/2014/main" id="{5ED7E2BA-6E30-9C6C-9432-BE0964203056}"/>
              </a:ext>
            </a:extLst>
          </p:cNvPr>
          <p:cNvGraphicFramePr>
            <a:graphicFrameLocks noGrp="1"/>
          </p:cNvGraphicFramePr>
          <p:nvPr>
            <p:extLst>
              <p:ext uri="{D42A27DB-BD31-4B8C-83A1-F6EECF244321}">
                <p14:modId xmlns:p14="http://schemas.microsoft.com/office/powerpoint/2010/main" val="3238814661"/>
              </p:ext>
            </p:extLst>
          </p:nvPr>
        </p:nvGraphicFramePr>
        <p:xfrm>
          <a:off x="4945771" y="5663470"/>
          <a:ext cx="2300457" cy="823994"/>
        </p:xfrm>
        <a:graphic>
          <a:graphicData uri="http://schemas.openxmlformats.org/drawingml/2006/table">
            <a:tbl>
              <a:tblPr>
                <a:tableStyleId>{5C22544A-7EE6-4342-B048-85BDC9FD1C3A}</a:tableStyleId>
              </a:tblPr>
              <a:tblGrid>
                <a:gridCol w="766819">
                  <a:extLst>
                    <a:ext uri="{9D8B030D-6E8A-4147-A177-3AD203B41FA5}">
                      <a16:colId xmlns:a16="http://schemas.microsoft.com/office/drawing/2014/main" val="835754089"/>
                    </a:ext>
                  </a:extLst>
                </a:gridCol>
                <a:gridCol w="766819">
                  <a:extLst>
                    <a:ext uri="{9D8B030D-6E8A-4147-A177-3AD203B41FA5}">
                      <a16:colId xmlns:a16="http://schemas.microsoft.com/office/drawing/2014/main" val="134926041"/>
                    </a:ext>
                  </a:extLst>
                </a:gridCol>
                <a:gridCol w="766819">
                  <a:extLst>
                    <a:ext uri="{9D8B030D-6E8A-4147-A177-3AD203B41FA5}">
                      <a16:colId xmlns:a16="http://schemas.microsoft.com/office/drawing/2014/main" val="54142595"/>
                    </a:ext>
                  </a:extLst>
                </a:gridCol>
              </a:tblGrid>
              <a:tr h="270162">
                <a:tc>
                  <a:txBody>
                    <a:bodyPr/>
                    <a:lstStyle/>
                    <a:p>
                      <a:pPr algn="ctr" fontAlgn="ctr"/>
                      <a:r>
                        <a:rPr lang="tr-TR" sz="1100" u="none" strike="noStrike">
                          <a:effectLst/>
                        </a:rPr>
                        <a:t> </a:t>
                      </a:r>
                      <a:endParaRPr lang="tr-TR"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100" u="none" strike="noStrike">
                          <a:effectLst/>
                        </a:rPr>
                        <a:t>ivmesiz</a:t>
                      </a:r>
                      <a:endParaRPr lang="tr-T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100" u="none" strike="noStrike">
                          <a:effectLst/>
                        </a:rPr>
                        <a:t>ivmeli</a:t>
                      </a:r>
                      <a:endParaRPr lang="tr-TR"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3776843"/>
                  </a:ext>
                </a:extLst>
              </a:tr>
              <a:tr h="270162">
                <a:tc>
                  <a:txBody>
                    <a:bodyPr/>
                    <a:lstStyle/>
                    <a:p>
                      <a:pPr algn="ctr" fontAlgn="ctr"/>
                      <a:r>
                        <a:rPr lang="tr-TR" sz="1100" u="none" strike="noStrike">
                          <a:effectLst/>
                        </a:rPr>
                        <a:t>NKF</a:t>
                      </a:r>
                      <a:endParaRPr lang="tr-T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100" u="none" strike="noStrike" dirty="0">
                          <a:effectLst/>
                        </a:rPr>
                        <a:t>0,0198</a:t>
                      </a:r>
                      <a:endParaRPr lang="tr-TR"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100" u="none" strike="noStrike">
                          <a:effectLst/>
                        </a:rPr>
                        <a:t>0,0964</a:t>
                      </a:r>
                      <a:endParaRPr lang="tr-TR"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39684806"/>
                  </a:ext>
                </a:extLst>
              </a:tr>
              <a:tr h="283670">
                <a:tc>
                  <a:txBody>
                    <a:bodyPr/>
                    <a:lstStyle/>
                    <a:p>
                      <a:pPr algn="ctr" fontAlgn="ctr"/>
                      <a:r>
                        <a:rPr lang="tr-TR" sz="1100" u="none" strike="noStrike">
                          <a:effectLst/>
                        </a:rPr>
                        <a:t>EKF</a:t>
                      </a:r>
                      <a:endParaRPr lang="tr-T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100" u="none" strike="noStrike">
                          <a:effectLst/>
                        </a:rPr>
                        <a:t>0,0169</a:t>
                      </a:r>
                      <a:endParaRPr lang="tr-TR"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100" u="none" strike="noStrike" dirty="0">
                          <a:effectLst/>
                        </a:rPr>
                        <a:t>0,0035</a:t>
                      </a:r>
                      <a:endParaRPr lang="tr-TR"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59486504"/>
                  </a:ext>
                </a:extLst>
              </a:tr>
            </a:tbl>
          </a:graphicData>
        </a:graphic>
      </p:graphicFrame>
    </p:spTree>
    <p:extLst>
      <p:ext uri="{BB962C8B-B14F-4D97-AF65-F5344CB8AC3E}">
        <p14:creationId xmlns:p14="http://schemas.microsoft.com/office/powerpoint/2010/main" val="130935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945253-34EB-42F8-DD63-D1F28BEA404E}"/>
              </a:ext>
            </a:extLst>
          </p:cNvPr>
          <p:cNvSpPr>
            <a:spLocks noGrp="1"/>
          </p:cNvSpPr>
          <p:nvPr>
            <p:ph type="title"/>
          </p:nvPr>
        </p:nvSpPr>
        <p:spPr>
          <a:xfrm>
            <a:off x="838200" y="-59911"/>
            <a:ext cx="10515600" cy="1325563"/>
          </a:xfrm>
        </p:spPr>
        <p:txBody>
          <a:bodyPr/>
          <a:lstStyle/>
          <a:p>
            <a:pPr algn="ctr"/>
            <a:r>
              <a:rPr lang="tr-TR" dirty="0"/>
              <a:t>Kod Demo</a:t>
            </a:r>
          </a:p>
        </p:txBody>
      </p:sp>
      <p:pic>
        <p:nvPicPr>
          <p:cNvPr id="5" name="kod_demo">
            <a:hlinkClick r:id="" action="ppaction://media"/>
            <a:extLst>
              <a:ext uri="{FF2B5EF4-FFF2-40B4-BE49-F238E27FC236}">
                <a16:creationId xmlns:a16="http://schemas.microsoft.com/office/drawing/2014/main" id="{2B5E358E-1062-2200-A245-DAE8C2013F68}"/>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942705" y="987731"/>
            <a:ext cx="6677890" cy="5342702"/>
          </a:xfrm>
        </p:spPr>
      </p:pic>
      <p:pic>
        <p:nvPicPr>
          <p:cNvPr id="4" name="Resim 3">
            <a:extLst>
              <a:ext uri="{FF2B5EF4-FFF2-40B4-BE49-F238E27FC236}">
                <a16:creationId xmlns:a16="http://schemas.microsoft.com/office/drawing/2014/main" id="{5CA42ADD-1D0D-F252-C7F2-A5C896C77E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0760" y="25717"/>
            <a:ext cx="2301240" cy="1727259"/>
          </a:xfrm>
          <a:prstGeom prst="rect">
            <a:avLst/>
          </a:prstGeom>
        </p:spPr>
      </p:pic>
    </p:spTree>
    <p:extLst>
      <p:ext uri="{BB962C8B-B14F-4D97-AF65-F5344CB8AC3E}">
        <p14:creationId xmlns:p14="http://schemas.microsoft.com/office/powerpoint/2010/main" val="67329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105"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081514A2-2473-AA89-EF57-4943E18F203E}"/>
              </a:ext>
            </a:extLst>
          </p:cNvPr>
          <p:cNvSpPr>
            <a:spLocks noGrp="1"/>
          </p:cNvSpPr>
          <p:nvPr>
            <p:ph type="title"/>
          </p:nvPr>
        </p:nvSpPr>
        <p:spPr>
          <a:xfrm>
            <a:off x="1127208" y="857251"/>
            <a:ext cx="4747280" cy="3098061"/>
          </a:xfrm>
        </p:spPr>
        <p:txBody>
          <a:bodyPr vert="horz" lIns="91440" tIns="45720" rIns="91440" bIns="45720" rtlCol="0" anchor="b">
            <a:normAutofit/>
          </a:bodyPr>
          <a:lstStyle/>
          <a:p>
            <a:r>
              <a:rPr lang="en-US" sz="4800" kern="1200">
                <a:solidFill>
                  <a:srgbClr val="FFFFFF"/>
                </a:solidFill>
                <a:latin typeface="+mj-lt"/>
                <a:ea typeface="+mj-ea"/>
                <a:cs typeface="+mj-cs"/>
              </a:rPr>
              <a:t>TEŞEKKÜRLER</a:t>
            </a:r>
          </a:p>
        </p:txBody>
      </p:sp>
      <p:sp>
        <p:nvSpPr>
          <p:cNvPr id="17" name="Rectangle 16">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A686A949-74E4-8527-0DE4-E49700D6A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452" y="2108877"/>
            <a:ext cx="3539377" cy="2654533"/>
          </a:xfrm>
          <a:prstGeom prst="rect">
            <a:avLst/>
          </a:prstGeom>
        </p:spPr>
      </p:pic>
    </p:spTree>
    <p:extLst>
      <p:ext uri="{BB962C8B-B14F-4D97-AF65-F5344CB8AC3E}">
        <p14:creationId xmlns:p14="http://schemas.microsoft.com/office/powerpoint/2010/main" val="119941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AFFE5F-F080-20C9-6EAF-64F4294508B7}"/>
              </a:ext>
            </a:extLst>
          </p:cNvPr>
          <p:cNvSpPr>
            <a:spLocks noGrp="1"/>
          </p:cNvSpPr>
          <p:nvPr>
            <p:ph type="title"/>
          </p:nvPr>
        </p:nvSpPr>
        <p:spPr/>
        <p:txBody>
          <a:bodyPr/>
          <a:lstStyle/>
          <a:p>
            <a:r>
              <a:rPr lang="tr-TR" dirty="0"/>
              <a:t>İçerik</a:t>
            </a:r>
          </a:p>
        </p:txBody>
      </p:sp>
      <p:sp>
        <p:nvSpPr>
          <p:cNvPr id="3" name="İçerik Yer Tutucusu 2">
            <a:extLst>
              <a:ext uri="{FF2B5EF4-FFF2-40B4-BE49-F238E27FC236}">
                <a16:creationId xmlns:a16="http://schemas.microsoft.com/office/drawing/2014/main" id="{2D8DB32C-DFCF-0DEA-3FCD-B9A56F77B0B6}"/>
              </a:ext>
            </a:extLst>
          </p:cNvPr>
          <p:cNvSpPr>
            <a:spLocks noGrp="1"/>
          </p:cNvSpPr>
          <p:nvPr>
            <p:ph idx="1"/>
          </p:nvPr>
        </p:nvSpPr>
        <p:spPr/>
        <p:txBody>
          <a:bodyPr/>
          <a:lstStyle/>
          <a:p>
            <a:r>
              <a:rPr lang="tr-TR" dirty="0"/>
              <a:t>Projenin Amacı ve Tanıtımı</a:t>
            </a:r>
          </a:p>
          <a:p>
            <a:r>
              <a:rPr lang="tr-TR" sz="2800" dirty="0"/>
              <a:t>Kalman Filtresi ve </a:t>
            </a:r>
            <a:r>
              <a:rPr lang="tr-TR" sz="2800" dirty="0" err="1"/>
              <a:t>Extended</a:t>
            </a:r>
            <a:r>
              <a:rPr lang="tr-TR" sz="2800" dirty="0"/>
              <a:t> Kalman Filtresi </a:t>
            </a:r>
            <a:r>
              <a:rPr lang="tr-TR" sz="2800" dirty="0" err="1"/>
              <a:t>Hk</a:t>
            </a:r>
            <a:r>
              <a:rPr lang="tr-TR" sz="2800" dirty="0"/>
              <a:t>.</a:t>
            </a:r>
          </a:p>
          <a:p>
            <a:r>
              <a:rPr lang="tr-TR" dirty="0"/>
              <a:t>Kod Mimarisi</a:t>
            </a:r>
          </a:p>
          <a:p>
            <a:r>
              <a:rPr lang="tr-TR" dirty="0"/>
              <a:t>Kod Mimarisi – Başlangıç Değerleri</a:t>
            </a:r>
          </a:p>
          <a:p>
            <a:r>
              <a:rPr lang="tr-TR" dirty="0"/>
              <a:t>Kod Mimarisi – </a:t>
            </a:r>
            <a:r>
              <a:rPr lang="tr-TR" dirty="0" err="1"/>
              <a:t>iterasyon</a:t>
            </a:r>
            <a:r>
              <a:rPr lang="tr-TR" dirty="0"/>
              <a:t> adımları</a:t>
            </a:r>
          </a:p>
          <a:p>
            <a:r>
              <a:rPr lang="tr-TR" dirty="0"/>
              <a:t>Grafik Yapısı</a:t>
            </a:r>
          </a:p>
          <a:p>
            <a:r>
              <a:rPr lang="tr-TR" dirty="0"/>
              <a:t>EKF &amp; NKF Karşılaştırma</a:t>
            </a:r>
            <a:endParaRPr lang="tr-TR" sz="2800" dirty="0"/>
          </a:p>
          <a:p>
            <a:endParaRPr lang="tr-TR" dirty="0"/>
          </a:p>
          <a:p>
            <a:endParaRPr lang="tr-TR" dirty="0"/>
          </a:p>
        </p:txBody>
      </p:sp>
      <p:pic>
        <p:nvPicPr>
          <p:cNvPr id="5" name="Resim 4">
            <a:extLst>
              <a:ext uri="{FF2B5EF4-FFF2-40B4-BE49-F238E27FC236}">
                <a16:creationId xmlns:a16="http://schemas.microsoft.com/office/drawing/2014/main" id="{0D1EF5E1-04A0-C55F-6F8A-0C40F007C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60" y="98366"/>
            <a:ext cx="2301240" cy="1727259"/>
          </a:xfrm>
          <a:prstGeom prst="rect">
            <a:avLst/>
          </a:prstGeom>
        </p:spPr>
      </p:pic>
    </p:spTree>
    <p:extLst>
      <p:ext uri="{BB962C8B-B14F-4D97-AF65-F5344CB8AC3E}">
        <p14:creationId xmlns:p14="http://schemas.microsoft.com/office/powerpoint/2010/main" val="187717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AFFE5F-F080-20C9-6EAF-64F4294508B7}"/>
              </a:ext>
            </a:extLst>
          </p:cNvPr>
          <p:cNvSpPr>
            <a:spLocks noGrp="1"/>
          </p:cNvSpPr>
          <p:nvPr>
            <p:ph type="title"/>
          </p:nvPr>
        </p:nvSpPr>
        <p:spPr/>
        <p:txBody>
          <a:bodyPr/>
          <a:lstStyle/>
          <a:p>
            <a:r>
              <a:rPr lang="tr-TR" dirty="0"/>
              <a:t>Projenin Amacı ve Tanıtımı</a:t>
            </a:r>
          </a:p>
        </p:txBody>
      </p:sp>
      <p:sp>
        <p:nvSpPr>
          <p:cNvPr id="3" name="İçerik Yer Tutucusu 2">
            <a:extLst>
              <a:ext uri="{FF2B5EF4-FFF2-40B4-BE49-F238E27FC236}">
                <a16:creationId xmlns:a16="http://schemas.microsoft.com/office/drawing/2014/main" id="{2D8DB32C-DFCF-0DEA-3FCD-B9A56F77B0B6}"/>
              </a:ext>
            </a:extLst>
          </p:cNvPr>
          <p:cNvSpPr>
            <a:spLocks noGrp="1"/>
          </p:cNvSpPr>
          <p:nvPr>
            <p:ph idx="1"/>
          </p:nvPr>
        </p:nvSpPr>
        <p:spPr/>
        <p:txBody>
          <a:bodyPr/>
          <a:lstStyle/>
          <a:p>
            <a:r>
              <a:rPr lang="tr-TR" dirty="0"/>
              <a:t>2 boyutta hareket eden, bir hedefin konumunun takip edilmesidir. </a:t>
            </a:r>
          </a:p>
          <a:p>
            <a:r>
              <a:rPr lang="tr-TR" dirty="0"/>
              <a:t>Bu takip işlemi için kullanılacak yöntemde, Kalman Filtresi ve </a:t>
            </a:r>
            <a:r>
              <a:rPr lang="tr-TR" dirty="0" err="1"/>
              <a:t>Extended</a:t>
            </a:r>
            <a:r>
              <a:rPr lang="tr-TR" dirty="0"/>
              <a:t> Kalman Filtresi kullanılmıştır. Her iki filtrede bir birinden bağımsız işletilmiştir.</a:t>
            </a:r>
          </a:p>
          <a:p>
            <a:r>
              <a:rPr lang="tr-TR" dirty="0"/>
              <a:t>Veri kümesinde hareket denklemi çıktıları ve ölçümlerden oluşmaktadır. </a:t>
            </a:r>
            <a:r>
              <a:rPr lang="tr-TR" dirty="0" err="1"/>
              <a:t>Markov</a:t>
            </a:r>
            <a:r>
              <a:rPr lang="tr-TR" dirty="0"/>
              <a:t> modeline göre bir önceki adıma göre işletim yapılmaktadır.</a:t>
            </a:r>
          </a:p>
          <a:p>
            <a:r>
              <a:rPr lang="tr-TR" dirty="0"/>
              <a:t>NKF &amp; EKF ‘de kullanılacak olan veri kümesini teşkil edecek ölçüm modelinde ki </a:t>
            </a:r>
            <a:r>
              <a:rPr lang="tr-TR" dirty="0" err="1"/>
              <a:t>sensörün</a:t>
            </a:r>
            <a:r>
              <a:rPr lang="tr-TR" dirty="0"/>
              <a:t>, mesafe ve açı cinsinden veri oluşturduğu </a:t>
            </a:r>
            <a:r>
              <a:rPr lang="tr-TR" dirty="0" err="1"/>
              <a:t>simüle</a:t>
            </a:r>
            <a:r>
              <a:rPr lang="tr-TR" dirty="0"/>
              <a:t> edilmiştir.</a:t>
            </a:r>
          </a:p>
          <a:p>
            <a:endParaRPr lang="tr-TR" dirty="0"/>
          </a:p>
          <a:p>
            <a:endParaRPr lang="tr-TR" dirty="0"/>
          </a:p>
        </p:txBody>
      </p:sp>
      <p:pic>
        <p:nvPicPr>
          <p:cNvPr id="5" name="Resim 4">
            <a:extLst>
              <a:ext uri="{FF2B5EF4-FFF2-40B4-BE49-F238E27FC236}">
                <a16:creationId xmlns:a16="http://schemas.microsoft.com/office/drawing/2014/main" id="{0D1EF5E1-04A0-C55F-6F8A-0C40F007C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60" y="98366"/>
            <a:ext cx="2301240" cy="1727259"/>
          </a:xfrm>
          <a:prstGeom prst="rect">
            <a:avLst/>
          </a:prstGeom>
        </p:spPr>
      </p:pic>
    </p:spTree>
    <p:extLst>
      <p:ext uri="{BB962C8B-B14F-4D97-AF65-F5344CB8AC3E}">
        <p14:creationId xmlns:p14="http://schemas.microsoft.com/office/powerpoint/2010/main" val="177518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AFFE5F-F080-20C9-6EAF-64F4294508B7}"/>
              </a:ext>
            </a:extLst>
          </p:cNvPr>
          <p:cNvSpPr>
            <a:spLocks noGrp="1"/>
          </p:cNvSpPr>
          <p:nvPr>
            <p:ph type="title"/>
          </p:nvPr>
        </p:nvSpPr>
        <p:spPr/>
        <p:txBody>
          <a:bodyPr>
            <a:normAutofit/>
          </a:bodyPr>
          <a:lstStyle/>
          <a:p>
            <a:r>
              <a:rPr lang="tr-TR" sz="3600" dirty="0"/>
              <a:t>Kalman Filtresi ve </a:t>
            </a:r>
            <a:r>
              <a:rPr lang="tr-TR" sz="3600" dirty="0" err="1"/>
              <a:t>Extended</a:t>
            </a:r>
            <a:r>
              <a:rPr lang="tr-TR" sz="3600" dirty="0"/>
              <a:t> Kalman Filtresi </a:t>
            </a:r>
            <a:r>
              <a:rPr lang="tr-TR" sz="3600" dirty="0" err="1"/>
              <a:t>Hk</a:t>
            </a:r>
            <a:r>
              <a:rPr lang="tr-TR" sz="3600" dirty="0"/>
              <a:t>.</a:t>
            </a:r>
          </a:p>
        </p:txBody>
      </p:sp>
      <p:sp>
        <p:nvSpPr>
          <p:cNvPr id="3" name="İçerik Yer Tutucusu 2">
            <a:extLst>
              <a:ext uri="{FF2B5EF4-FFF2-40B4-BE49-F238E27FC236}">
                <a16:creationId xmlns:a16="http://schemas.microsoft.com/office/drawing/2014/main" id="{2D8DB32C-DFCF-0DEA-3FCD-B9A56F77B0B6}"/>
              </a:ext>
            </a:extLst>
          </p:cNvPr>
          <p:cNvSpPr>
            <a:spLocks noGrp="1"/>
          </p:cNvSpPr>
          <p:nvPr>
            <p:ph idx="1"/>
          </p:nvPr>
        </p:nvSpPr>
        <p:spPr>
          <a:xfrm>
            <a:off x="838200" y="1825625"/>
            <a:ext cx="10515600" cy="4810306"/>
          </a:xfrm>
        </p:spPr>
        <p:txBody>
          <a:bodyPr>
            <a:normAutofit/>
          </a:bodyPr>
          <a:lstStyle/>
          <a:p>
            <a:r>
              <a:rPr lang="tr-TR" sz="2400" dirty="0"/>
              <a:t>Hedef takibi için yaygın olarak kullanılmaktadır.</a:t>
            </a:r>
          </a:p>
          <a:p>
            <a:r>
              <a:rPr lang="tr-TR" sz="2400" dirty="0"/>
              <a:t>Her iki filtrede </a:t>
            </a:r>
            <a:r>
              <a:rPr lang="tr-TR" sz="2400" dirty="0" err="1"/>
              <a:t>Bayesian</a:t>
            </a:r>
            <a:r>
              <a:rPr lang="tr-TR" sz="2400" dirty="0"/>
              <a:t> filtrenin özel halidir. EKF, </a:t>
            </a:r>
            <a:r>
              <a:rPr lang="tr-TR" sz="2400" dirty="0" err="1"/>
              <a:t>NKF’nin</a:t>
            </a:r>
            <a:r>
              <a:rPr lang="tr-TR" sz="2400" dirty="0"/>
              <a:t> daha özel halidir.</a:t>
            </a:r>
          </a:p>
          <a:p>
            <a:endParaRPr lang="tr-TR" sz="2400" dirty="0"/>
          </a:p>
          <a:p>
            <a:endParaRPr lang="tr-TR" sz="2400" dirty="0"/>
          </a:p>
          <a:p>
            <a:r>
              <a:rPr lang="tr-TR" sz="2400" dirty="0" err="1"/>
              <a:t>Bayesian</a:t>
            </a:r>
            <a:r>
              <a:rPr lang="tr-TR" sz="2400" dirty="0"/>
              <a:t> filtresinin </a:t>
            </a:r>
            <a:r>
              <a:rPr lang="tr-TR" sz="2400" dirty="0" err="1"/>
              <a:t>markov</a:t>
            </a:r>
            <a:r>
              <a:rPr lang="tr-TR" sz="2400" dirty="0"/>
              <a:t> </a:t>
            </a:r>
            <a:r>
              <a:rPr lang="tr-TR" sz="2400" dirty="0" err="1"/>
              <a:t>model’e</a:t>
            </a:r>
            <a:r>
              <a:rPr lang="tr-TR" sz="2400" dirty="0"/>
              <a:t> göre (sadece bir önceki durumu işleme) adımı ile Kalman filtresi elde edilir. </a:t>
            </a:r>
          </a:p>
          <a:p>
            <a:r>
              <a:rPr lang="tr-TR" sz="2400" dirty="0"/>
              <a:t>Her iki filtrede de sistem gürültüler Gauss dağılımı kabul edilirler.</a:t>
            </a:r>
          </a:p>
          <a:p>
            <a:r>
              <a:rPr lang="tr-TR" sz="2400" dirty="0"/>
              <a:t>Filtre denklemleri elde edilirken Gauss dağılımının elemanlarından µ , Ʃ kullanılır.</a:t>
            </a:r>
          </a:p>
          <a:p>
            <a:r>
              <a:rPr lang="tr-TR" sz="2400" dirty="0"/>
              <a:t>Denklemleri Tahmin adımı ve Filtreleme adımı olarak işletilir. Filtre adımı için güncelleme veya ölçüm isimlendirmesi de kullanılmaktadır.  </a:t>
            </a:r>
          </a:p>
        </p:txBody>
      </p:sp>
      <p:pic>
        <p:nvPicPr>
          <p:cNvPr id="5" name="Resim 4">
            <a:extLst>
              <a:ext uri="{FF2B5EF4-FFF2-40B4-BE49-F238E27FC236}">
                <a16:creationId xmlns:a16="http://schemas.microsoft.com/office/drawing/2014/main" id="{0D1EF5E1-04A0-C55F-6F8A-0C40F007C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60" y="98366"/>
            <a:ext cx="2301240" cy="1727259"/>
          </a:xfrm>
          <a:prstGeom prst="rect">
            <a:avLst/>
          </a:prstGeom>
        </p:spPr>
      </p:pic>
      <p:sp>
        <p:nvSpPr>
          <p:cNvPr id="4" name="Dikdörtgen 3">
            <a:extLst>
              <a:ext uri="{FF2B5EF4-FFF2-40B4-BE49-F238E27FC236}">
                <a16:creationId xmlns:a16="http://schemas.microsoft.com/office/drawing/2014/main" id="{33D129CD-0BD2-3603-1108-97DE3C940A2F}"/>
              </a:ext>
            </a:extLst>
          </p:cNvPr>
          <p:cNvSpPr/>
          <p:nvPr/>
        </p:nvSpPr>
        <p:spPr>
          <a:xfrm>
            <a:off x="1685109" y="2821577"/>
            <a:ext cx="1711234" cy="607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Bayesian</a:t>
            </a:r>
            <a:r>
              <a:rPr lang="tr-TR" dirty="0"/>
              <a:t> F.</a:t>
            </a:r>
          </a:p>
        </p:txBody>
      </p:sp>
      <p:sp>
        <p:nvSpPr>
          <p:cNvPr id="6" name="Ok: Sağ 5">
            <a:extLst>
              <a:ext uri="{FF2B5EF4-FFF2-40B4-BE49-F238E27FC236}">
                <a16:creationId xmlns:a16="http://schemas.microsoft.com/office/drawing/2014/main" id="{1B8A9E17-D099-79D4-8EE8-9FBFAE43DEC0}"/>
              </a:ext>
            </a:extLst>
          </p:cNvPr>
          <p:cNvSpPr/>
          <p:nvPr/>
        </p:nvSpPr>
        <p:spPr>
          <a:xfrm>
            <a:off x="3792039" y="3020785"/>
            <a:ext cx="862148" cy="20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a:extLst>
              <a:ext uri="{FF2B5EF4-FFF2-40B4-BE49-F238E27FC236}">
                <a16:creationId xmlns:a16="http://schemas.microsoft.com/office/drawing/2014/main" id="{79AE2F57-177C-05F9-5498-BEA540D4080B}"/>
              </a:ext>
            </a:extLst>
          </p:cNvPr>
          <p:cNvSpPr/>
          <p:nvPr/>
        </p:nvSpPr>
        <p:spPr>
          <a:xfrm>
            <a:off x="5049883" y="2821577"/>
            <a:ext cx="1711234" cy="607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NKF</a:t>
            </a:r>
          </a:p>
        </p:txBody>
      </p:sp>
      <p:sp>
        <p:nvSpPr>
          <p:cNvPr id="8" name="Ok: Sağ 7">
            <a:extLst>
              <a:ext uri="{FF2B5EF4-FFF2-40B4-BE49-F238E27FC236}">
                <a16:creationId xmlns:a16="http://schemas.microsoft.com/office/drawing/2014/main" id="{1BB6A81F-09DA-A21D-8184-CBEFF43E9AE2}"/>
              </a:ext>
            </a:extLst>
          </p:cNvPr>
          <p:cNvSpPr/>
          <p:nvPr/>
        </p:nvSpPr>
        <p:spPr>
          <a:xfrm>
            <a:off x="7156813" y="3020785"/>
            <a:ext cx="862148" cy="20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8B0E3318-F66E-B22A-CAAF-CC0F1185776A}"/>
              </a:ext>
            </a:extLst>
          </p:cNvPr>
          <p:cNvSpPr/>
          <p:nvPr/>
        </p:nvSpPr>
        <p:spPr>
          <a:xfrm>
            <a:off x="8414657" y="2821577"/>
            <a:ext cx="1711234" cy="607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EKF</a:t>
            </a:r>
          </a:p>
        </p:txBody>
      </p:sp>
    </p:spTree>
    <p:extLst>
      <p:ext uri="{BB962C8B-B14F-4D97-AF65-F5344CB8AC3E}">
        <p14:creationId xmlns:p14="http://schemas.microsoft.com/office/powerpoint/2010/main" val="86072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AFFE5F-F080-20C9-6EAF-64F4294508B7}"/>
              </a:ext>
            </a:extLst>
          </p:cNvPr>
          <p:cNvSpPr>
            <a:spLocks noGrp="1"/>
          </p:cNvSpPr>
          <p:nvPr>
            <p:ph type="title"/>
          </p:nvPr>
        </p:nvSpPr>
        <p:spPr/>
        <p:txBody>
          <a:bodyPr>
            <a:normAutofit/>
          </a:bodyPr>
          <a:lstStyle/>
          <a:p>
            <a:r>
              <a:rPr lang="tr-TR" sz="3600" dirty="0"/>
              <a:t>Kalman Filtresi ve </a:t>
            </a:r>
            <a:r>
              <a:rPr lang="tr-TR" sz="3600" dirty="0" err="1"/>
              <a:t>Extended</a:t>
            </a:r>
            <a:r>
              <a:rPr lang="tr-TR" sz="3600" dirty="0"/>
              <a:t> Kalman Filtresi </a:t>
            </a:r>
            <a:r>
              <a:rPr lang="tr-TR" sz="3600" dirty="0" err="1"/>
              <a:t>Hk</a:t>
            </a:r>
            <a:r>
              <a:rPr lang="tr-TR" sz="3600" dirty="0"/>
              <a:t>.</a:t>
            </a:r>
          </a:p>
        </p:txBody>
      </p:sp>
      <p:pic>
        <p:nvPicPr>
          <p:cNvPr id="5" name="Resim 4">
            <a:extLst>
              <a:ext uri="{FF2B5EF4-FFF2-40B4-BE49-F238E27FC236}">
                <a16:creationId xmlns:a16="http://schemas.microsoft.com/office/drawing/2014/main" id="{0D1EF5E1-04A0-C55F-6F8A-0C40F007C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60" y="98366"/>
            <a:ext cx="2301240" cy="1727259"/>
          </a:xfrm>
          <a:prstGeom prst="rect">
            <a:avLst/>
          </a:prstGeom>
        </p:spPr>
      </p:pic>
      <mc:AlternateContent xmlns:mc="http://schemas.openxmlformats.org/markup-compatibility/2006" xmlns:a14="http://schemas.microsoft.com/office/drawing/2010/main">
        <mc:Choice Requires="a14">
          <p:sp>
            <p:nvSpPr>
              <p:cNvPr id="11" name="İçerik Yer Tutucusu 10">
                <a:extLst>
                  <a:ext uri="{FF2B5EF4-FFF2-40B4-BE49-F238E27FC236}">
                    <a16:creationId xmlns:a16="http://schemas.microsoft.com/office/drawing/2014/main" id="{CB74B444-EF12-DAC8-22F4-67AA3B3E02EC}"/>
                  </a:ext>
                </a:extLst>
              </p:cNvPr>
              <p:cNvSpPr>
                <a:spLocks noGrp="1"/>
              </p:cNvSpPr>
              <p:nvPr>
                <p:ph idx="1"/>
              </p:nvPr>
            </p:nvSpPr>
            <p:spPr/>
            <p:txBody>
              <a:bodyPr/>
              <a:lstStyle/>
              <a:p>
                <a:r>
                  <a:rPr lang="tr-TR" sz="2800" dirty="0"/>
                  <a:t>Tahmin denkleminde kullanılan, durumun bir önceki adımından şimdiki anına geçiş denkleminde «A (F) matrisini olan denklem» hedef takibi kapsamında hareket modeli olarak kullanılır. Burada kullanılan denklem lineer olduğu için Kalman filtresi lineer harekette verimli tahmin yapabilmektedir. </a:t>
                </a:r>
                <a:endParaRPr lang="tr-TR" dirty="0"/>
              </a:p>
              <a:p>
                <a:pPr marL="0" indent="0">
                  <a:buNone/>
                </a:pPr>
                <a14:m>
                  <m:oMathPara xmlns:m="http://schemas.openxmlformats.org/officeDocument/2006/math">
                    <m:oMathParaPr>
                      <m:jc m:val="center"/>
                    </m:oMathParaPr>
                    <m:oMath xmlns:m="http://schemas.openxmlformats.org/officeDocument/2006/math">
                      <m:sSub>
                        <m:sSubPr>
                          <m:ctrlPr>
                            <a:rPr lang="tr-TR" sz="2800" i="1" smtClean="0">
                              <a:latin typeface="Cambria Math" panose="02040503050406030204" pitchFamily="18" charset="0"/>
                            </a:rPr>
                          </m:ctrlPr>
                        </m:sSubPr>
                        <m:e>
                          <m:r>
                            <a:rPr lang="tr-TR" sz="2800" b="0" i="1" smtClean="0">
                              <a:latin typeface="Cambria Math" panose="02040503050406030204" pitchFamily="18" charset="0"/>
                            </a:rPr>
                            <m:t>𝑋</m:t>
                          </m:r>
                        </m:e>
                        <m:sub>
                          <m:r>
                            <a:rPr lang="tr-TR" sz="2800" b="0" i="1" smtClean="0">
                              <a:latin typeface="Cambria Math" panose="02040503050406030204" pitchFamily="18" charset="0"/>
                            </a:rPr>
                            <m:t>𝑛</m:t>
                          </m:r>
                          <m:r>
                            <a:rPr lang="tr-TR" sz="2800" b="0" i="1" smtClean="0">
                              <a:latin typeface="Cambria Math" panose="02040503050406030204" pitchFamily="18" charset="0"/>
                            </a:rPr>
                            <m:t>−1</m:t>
                          </m:r>
                        </m:sub>
                      </m:sSub>
                      <m:r>
                        <a:rPr lang="tr-TR" sz="2800" i="1" smtClean="0">
                          <a:latin typeface="Cambria Math" panose="02040503050406030204" pitchFamily="18" charset="0"/>
                        </a:rPr>
                        <m:t>=</m:t>
                      </m:r>
                      <m:r>
                        <a:rPr lang="tr-TR" sz="2800" b="0" i="1" smtClean="0">
                          <a:latin typeface="Cambria Math" panose="02040503050406030204" pitchFamily="18" charset="0"/>
                        </a:rPr>
                        <m:t>𝐴</m:t>
                      </m:r>
                      <m:r>
                        <a:rPr lang="tr-TR" sz="2800" b="0" i="1" smtClean="0">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𝑋</m:t>
                          </m:r>
                        </m:e>
                        <m:sub>
                          <m:r>
                            <a:rPr lang="tr-TR" i="1">
                              <a:latin typeface="Cambria Math" panose="02040503050406030204" pitchFamily="18" charset="0"/>
                            </a:rPr>
                            <m:t>𝑛</m:t>
                          </m:r>
                        </m:sub>
                      </m:sSub>
                      <m:r>
                        <a:rPr lang="tr-TR" b="0" i="1" smtClean="0">
                          <a:latin typeface="Cambria Math" panose="02040503050406030204" pitchFamily="18" charset="0"/>
                        </a:rPr>
                        <m:t>+ </m:t>
                      </m:r>
                      <m:sSub>
                        <m:sSubPr>
                          <m:ctrlPr>
                            <a:rPr lang="tr-TR" i="1">
                              <a:latin typeface="Cambria Math" panose="02040503050406030204" pitchFamily="18" charset="0"/>
                            </a:rPr>
                          </m:ctrlPr>
                        </m:sSubPr>
                        <m:e>
                          <m:r>
                            <a:rPr lang="tr-TR" b="0" i="1" smtClean="0">
                              <a:latin typeface="Cambria Math" panose="02040503050406030204" pitchFamily="18" charset="0"/>
                            </a:rPr>
                            <m:t>𝐶</m:t>
                          </m:r>
                        </m:e>
                        <m:sub>
                          <m:r>
                            <a:rPr lang="tr-TR" b="0" i="1" smtClean="0">
                              <a:latin typeface="Cambria Math" panose="02040503050406030204" pitchFamily="18" charset="0"/>
                            </a:rPr>
                            <m:t>𝑣</m:t>
                          </m:r>
                        </m:sub>
                      </m:sSub>
                    </m:oMath>
                  </m:oMathPara>
                </a14:m>
                <a:endParaRPr lang="tr-TR" sz="2800" dirty="0"/>
              </a:p>
              <a:p>
                <a:r>
                  <a:rPr lang="tr-TR" dirty="0"/>
                  <a:t>Hareket modeli </a:t>
                </a:r>
                <a:r>
                  <a:rPr lang="tr-TR" dirty="0" err="1"/>
                  <a:t>linner</a:t>
                </a:r>
                <a:r>
                  <a:rPr lang="tr-TR" dirty="0"/>
                  <a:t> olmaktan çıktığı zaman kalman filtresinin verimsiz olduğu görülerek EKF geliştirilmiştir. Bu kapsamda NKF ve EKF filtresi arasındaki farkı belirleyen durum ise filtreleme adımında kullanılan denklemlerin farklı olmasıdır.</a:t>
                </a:r>
              </a:p>
            </p:txBody>
          </p:sp>
        </mc:Choice>
        <mc:Fallback xmlns="">
          <p:sp>
            <p:nvSpPr>
              <p:cNvPr id="11" name="İçerik Yer Tutucusu 10">
                <a:extLst>
                  <a:ext uri="{FF2B5EF4-FFF2-40B4-BE49-F238E27FC236}">
                    <a16:creationId xmlns:a16="http://schemas.microsoft.com/office/drawing/2014/main" id="{CB74B444-EF12-DAC8-22F4-67AA3B3E02EC}"/>
                  </a:ext>
                </a:extLst>
              </p:cNvPr>
              <p:cNvSpPr>
                <a:spLocks noGrp="1" noRot="1" noChangeAspect="1" noMove="1" noResize="1" noEditPoints="1" noAdjustHandles="1" noChangeArrowheads="1" noChangeShapeType="1" noTextEdit="1"/>
              </p:cNvSpPr>
              <p:nvPr>
                <p:ph idx="1"/>
              </p:nvPr>
            </p:nvSpPr>
            <p:spPr>
              <a:blipFill>
                <a:blip r:embed="rId3"/>
                <a:stretch>
                  <a:fillRect l="-1043" t="-2241" r="-1739"/>
                </a:stretch>
              </a:blipFill>
            </p:spPr>
            <p:txBody>
              <a:bodyPr/>
              <a:lstStyle/>
              <a:p>
                <a:r>
                  <a:rPr lang="tr-TR">
                    <a:noFill/>
                  </a:rPr>
                  <a:t> </a:t>
                </a:r>
              </a:p>
            </p:txBody>
          </p:sp>
        </mc:Fallback>
      </mc:AlternateContent>
    </p:spTree>
    <p:extLst>
      <p:ext uri="{BB962C8B-B14F-4D97-AF65-F5344CB8AC3E}">
        <p14:creationId xmlns:p14="http://schemas.microsoft.com/office/powerpoint/2010/main" val="4771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C3056F26-9FD9-C106-3815-5EF5965B8417}"/>
              </a:ext>
            </a:extLst>
          </p:cNvPr>
          <p:cNvSpPr/>
          <p:nvPr/>
        </p:nvSpPr>
        <p:spPr>
          <a:xfrm>
            <a:off x="561703" y="1502229"/>
            <a:ext cx="4193177" cy="499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A20DC411-7F09-91CC-0630-966AA6CE6375}"/>
              </a:ext>
            </a:extLst>
          </p:cNvPr>
          <p:cNvSpPr>
            <a:spLocks noGrp="1"/>
          </p:cNvSpPr>
          <p:nvPr>
            <p:ph type="title"/>
          </p:nvPr>
        </p:nvSpPr>
        <p:spPr/>
        <p:txBody>
          <a:bodyPr/>
          <a:lstStyle/>
          <a:p>
            <a:pPr algn="ctr"/>
            <a:r>
              <a:rPr lang="tr-TR" dirty="0"/>
              <a:t>Kod Mimarisi</a:t>
            </a:r>
          </a:p>
        </p:txBody>
      </p:sp>
      <p:pic>
        <p:nvPicPr>
          <p:cNvPr id="6" name="Resim 5">
            <a:extLst>
              <a:ext uri="{FF2B5EF4-FFF2-40B4-BE49-F238E27FC236}">
                <a16:creationId xmlns:a16="http://schemas.microsoft.com/office/drawing/2014/main" id="{2F134366-518A-459E-B460-E3C6FB056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60" y="25717"/>
            <a:ext cx="2301240" cy="1727259"/>
          </a:xfrm>
          <a:prstGeom prst="rect">
            <a:avLst/>
          </a:prstGeom>
        </p:spPr>
      </p:pic>
      <p:sp>
        <p:nvSpPr>
          <p:cNvPr id="8" name="İçerik Yer Tutucusu 2">
            <a:extLst>
              <a:ext uri="{FF2B5EF4-FFF2-40B4-BE49-F238E27FC236}">
                <a16:creationId xmlns:a16="http://schemas.microsoft.com/office/drawing/2014/main" id="{BAA0B9DE-A066-9B86-A8BF-01864BF7F2EB}"/>
              </a:ext>
            </a:extLst>
          </p:cNvPr>
          <p:cNvSpPr>
            <a:spLocks noGrp="1"/>
          </p:cNvSpPr>
          <p:nvPr>
            <p:ph idx="1"/>
          </p:nvPr>
        </p:nvSpPr>
        <p:spPr>
          <a:xfrm>
            <a:off x="561703" y="1527402"/>
            <a:ext cx="901337" cy="326572"/>
          </a:xfrm>
        </p:spPr>
        <p:txBody>
          <a:bodyPr>
            <a:normAutofit fontScale="85000" lnSpcReduction="10000"/>
          </a:bodyPr>
          <a:lstStyle/>
          <a:p>
            <a:pPr marL="0" indent="0">
              <a:buNone/>
            </a:pPr>
            <a:r>
              <a:rPr lang="tr-TR" sz="1600" b="1" dirty="0">
                <a:solidFill>
                  <a:srgbClr val="6F008A"/>
                </a:solidFill>
                <a:latin typeface="Consolas" panose="020B0609020204030204" pitchFamily="49" charset="0"/>
              </a:rPr>
              <a:t>Main.py</a:t>
            </a:r>
            <a:endParaRPr lang="tr-TR" sz="1600" b="1" dirty="0"/>
          </a:p>
        </p:txBody>
      </p:sp>
      <p:sp>
        <p:nvSpPr>
          <p:cNvPr id="9" name="Dikdörtgen: Köşeleri Yuvarlatılmış 8">
            <a:extLst>
              <a:ext uri="{FF2B5EF4-FFF2-40B4-BE49-F238E27FC236}">
                <a16:creationId xmlns:a16="http://schemas.microsoft.com/office/drawing/2014/main" id="{151927B7-B7D0-0D7F-BAB3-FC4C33815057}"/>
              </a:ext>
            </a:extLst>
          </p:cNvPr>
          <p:cNvSpPr/>
          <p:nvPr/>
        </p:nvSpPr>
        <p:spPr>
          <a:xfrm>
            <a:off x="804454" y="1853975"/>
            <a:ext cx="3511731" cy="72158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Başlangıç değerleri belirlenir.</a:t>
            </a:r>
          </a:p>
        </p:txBody>
      </p:sp>
      <p:sp>
        <p:nvSpPr>
          <p:cNvPr id="10" name="İçerik Yer Tutucusu 2">
            <a:extLst>
              <a:ext uri="{FF2B5EF4-FFF2-40B4-BE49-F238E27FC236}">
                <a16:creationId xmlns:a16="http://schemas.microsoft.com/office/drawing/2014/main" id="{5635BA24-341D-4F41-4D13-4412DD2D02E8}"/>
              </a:ext>
            </a:extLst>
          </p:cNvPr>
          <p:cNvSpPr txBox="1">
            <a:spLocks/>
          </p:cNvSpPr>
          <p:nvPr/>
        </p:nvSpPr>
        <p:spPr>
          <a:xfrm>
            <a:off x="804454" y="1853974"/>
            <a:ext cx="1546860" cy="496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000" dirty="0">
                <a:solidFill>
                  <a:srgbClr val="6F008A"/>
                </a:solidFill>
                <a:latin typeface="Consolas" panose="020B0609020204030204" pitchFamily="49" charset="0"/>
              </a:rPr>
              <a:t>baslangic_grafik.py</a:t>
            </a:r>
            <a:endParaRPr lang="tr-TR" sz="900" b="1" dirty="0"/>
          </a:p>
        </p:txBody>
      </p:sp>
      <p:sp>
        <p:nvSpPr>
          <p:cNvPr id="11" name="Dikdörtgen: Köşeleri Yuvarlatılmış 10">
            <a:extLst>
              <a:ext uri="{FF2B5EF4-FFF2-40B4-BE49-F238E27FC236}">
                <a16:creationId xmlns:a16="http://schemas.microsoft.com/office/drawing/2014/main" id="{F990F3AE-1F69-DAB6-14EC-00E507D4289A}"/>
              </a:ext>
            </a:extLst>
          </p:cNvPr>
          <p:cNvSpPr/>
          <p:nvPr/>
        </p:nvSpPr>
        <p:spPr>
          <a:xfrm>
            <a:off x="838200" y="2765881"/>
            <a:ext cx="520337" cy="355654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tx1"/>
              </a:solidFill>
            </a:endParaRPr>
          </a:p>
        </p:txBody>
      </p:sp>
      <p:sp>
        <p:nvSpPr>
          <p:cNvPr id="12" name="Dikdörtgen: Köşeleri Yuvarlatılmış 11">
            <a:extLst>
              <a:ext uri="{FF2B5EF4-FFF2-40B4-BE49-F238E27FC236}">
                <a16:creationId xmlns:a16="http://schemas.microsoft.com/office/drawing/2014/main" id="{7EE666AD-FA4D-16FC-EC21-818FF4E56916}"/>
              </a:ext>
            </a:extLst>
          </p:cNvPr>
          <p:cNvSpPr/>
          <p:nvPr/>
        </p:nvSpPr>
        <p:spPr>
          <a:xfrm>
            <a:off x="1358537" y="2765881"/>
            <a:ext cx="3056709" cy="355654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tx1"/>
              </a:solidFill>
            </a:endParaRPr>
          </a:p>
        </p:txBody>
      </p:sp>
      <p:sp>
        <p:nvSpPr>
          <p:cNvPr id="13" name="Ok: Çember 12">
            <a:extLst>
              <a:ext uri="{FF2B5EF4-FFF2-40B4-BE49-F238E27FC236}">
                <a16:creationId xmlns:a16="http://schemas.microsoft.com/office/drawing/2014/main" id="{F4DF8222-453D-685B-6C1D-599D5EEF6EE3}"/>
              </a:ext>
            </a:extLst>
          </p:cNvPr>
          <p:cNvSpPr/>
          <p:nvPr/>
        </p:nvSpPr>
        <p:spPr>
          <a:xfrm>
            <a:off x="1149531" y="3983856"/>
            <a:ext cx="418012" cy="65345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5" name="Ok: Çember 14">
            <a:extLst>
              <a:ext uri="{FF2B5EF4-FFF2-40B4-BE49-F238E27FC236}">
                <a16:creationId xmlns:a16="http://schemas.microsoft.com/office/drawing/2014/main" id="{A607A3E6-E57F-A3E5-611F-893E430F0D78}"/>
              </a:ext>
            </a:extLst>
          </p:cNvPr>
          <p:cNvSpPr/>
          <p:nvPr/>
        </p:nvSpPr>
        <p:spPr>
          <a:xfrm rot="10635232">
            <a:off x="1164945" y="4201571"/>
            <a:ext cx="418012" cy="65345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6" name="Dikdörtgen 15">
            <a:extLst>
              <a:ext uri="{FF2B5EF4-FFF2-40B4-BE49-F238E27FC236}">
                <a16:creationId xmlns:a16="http://schemas.microsoft.com/office/drawing/2014/main" id="{C7AD3AF6-C257-5C0C-B557-43A4D17190F6}"/>
              </a:ext>
            </a:extLst>
          </p:cNvPr>
          <p:cNvSpPr/>
          <p:nvPr/>
        </p:nvSpPr>
        <p:spPr>
          <a:xfrm rot="16200000">
            <a:off x="352832" y="4276804"/>
            <a:ext cx="1297086" cy="461665"/>
          </a:xfrm>
          <a:prstGeom prst="rect">
            <a:avLst/>
          </a:prstGeom>
          <a:noFill/>
        </p:spPr>
        <p:txBody>
          <a:bodyPr wrap="none" lIns="91440" tIns="45720" rIns="91440" bIns="45720">
            <a:spAutoFit/>
          </a:bodyPr>
          <a:lstStyle/>
          <a:p>
            <a:pPr algn="ctr"/>
            <a:r>
              <a:rPr lang="tr-TR" sz="2400" b="0" cap="none" spc="0" dirty="0" err="1">
                <a:ln w="0"/>
                <a:solidFill>
                  <a:schemeClr val="tx1"/>
                </a:solidFill>
                <a:effectLst>
                  <a:outerShdw blurRad="38100" dist="19050" dir="2700000" algn="tl" rotWithShape="0">
                    <a:schemeClr val="dk1">
                      <a:alpha val="40000"/>
                    </a:schemeClr>
                  </a:outerShdw>
                </a:effectLst>
              </a:rPr>
              <a:t>iteraston</a:t>
            </a:r>
            <a:endParaRPr lang="tr-TR" sz="2400" b="0" cap="none" spc="0" dirty="0">
              <a:ln w="0"/>
              <a:solidFill>
                <a:schemeClr val="tx1"/>
              </a:solidFill>
              <a:effectLst>
                <a:outerShdw blurRad="38100" dist="19050" dir="2700000" algn="tl" rotWithShape="0">
                  <a:schemeClr val="dk1">
                    <a:alpha val="40000"/>
                  </a:schemeClr>
                </a:outerShdw>
              </a:effectLst>
            </a:endParaRPr>
          </a:p>
        </p:txBody>
      </p:sp>
      <p:sp>
        <p:nvSpPr>
          <p:cNvPr id="17" name="Dikdörtgen: Köşeleri Yuvarlatılmış 16">
            <a:extLst>
              <a:ext uri="{FF2B5EF4-FFF2-40B4-BE49-F238E27FC236}">
                <a16:creationId xmlns:a16="http://schemas.microsoft.com/office/drawing/2014/main" id="{7D1E1DC7-4C90-F5F5-3F79-A390ACD447DD}"/>
              </a:ext>
            </a:extLst>
          </p:cNvPr>
          <p:cNvSpPr/>
          <p:nvPr/>
        </p:nvSpPr>
        <p:spPr>
          <a:xfrm>
            <a:off x="1567542" y="2929347"/>
            <a:ext cx="2638697" cy="48332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Gerçek veriler hesaplanır.</a:t>
            </a:r>
          </a:p>
        </p:txBody>
      </p:sp>
      <p:sp>
        <p:nvSpPr>
          <p:cNvPr id="18" name="İçerik Yer Tutucusu 2">
            <a:extLst>
              <a:ext uri="{FF2B5EF4-FFF2-40B4-BE49-F238E27FC236}">
                <a16:creationId xmlns:a16="http://schemas.microsoft.com/office/drawing/2014/main" id="{402547C3-2252-6C65-A3A7-1807A8B4B0C8}"/>
              </a:ext>
            </a:extLst>
          </p:cNvPr>
          <p:cNvSpPr txBox="1">
            <a:spLocks/>
          </p:cNvSpPr>
          <p:nvPr/>
        </p:nvSpPr>
        <p:spPr>
          <a:xfrm>
            <a:off x="1567542" y="2908663"/>
            <a:ext cx="1546860" cy="496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900" dirty="0">
                <a:solidFill>
                  <a:srgbClr val="6F008A"/>
                </a:solidFill>
                <a:latin typeface="Consolas" panose="020B0609020204030204" pitchFamily="49" charset="0"/>
              </a:rPr>
              <a:t>x_orj_modul.py</a:t>
            </a:r>
            <a:endParaRPr lang="tr-TR" sz="900" b="1" dirty="0"/>
          </a:p>
        </p:txBody>
      </p:sp>
      <p:sp>
        <p:nvSpPr>
          <p:cNvPr id="19" name="Dikdörtgen: Köşeleri Yuvarlatılmış 18">
            <a:extLst>
              <a:ext uri="{FF2B5EF4-FFF2-40B4-BE49-F238E27FC236}">
                <a16:creationId xmlns:a16="http://schemas.microsoft.com/office/drawing/2014/main" id="{9FBC5344-E2AD-E089-6AEF-1F2845E34DFF}"/>
              </a:ext>
            </a:extLst>
          </p:cNvPr>
          <p:cNvSpPr/>
          <p:nvPr/>
        </p:nvSpPr>
        <p:spPr>
          <a:xfrm>
            <a:off x="1608853" y="3602993"/>
            <a:ext cx="2638697" cy="77926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Gözlem için H matris üretimi</a:t>
            </a:r>
          </a:p>
        </p:txBody>
      </p:sp>
      <p:sp>
        <p:nvSpPr>
          <p:cNvPr id="20" name="İçerik Yer Tutucusu 2">
            <a:extLst>
              <a:ext uri="{FF2B5EF4-FFF2-40B4-BE49-F238E27FC236}">
                <a16:creationId xmlns:a16="http://schemas.microsoft.com/office/drawing/2014/main" id="{6BCC258B-252A-6084-2D8D-8F9421EE66B2}"/>
              </a:ext>
            </a:extLst>
          </p:cNvPr>
          <p:cNvSpPr txBox="1">
            <a:spLocks/>
          </p:cNvSpPr>
          <p:nvPr/>
        </p:nvSpPr>
        <p:spPr>
          <a:xfrm>
            <a:off x="1613894" y="3630048"/>
            <a:ext cx="2303418" cy="496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900" dirty="0">
                <a:solidFill>
                  <a:srgbClr val="6F008A"/>
                </a:solidFill>
                <a:latin typeface="Consolas" panose="020B0609020204030204" pitchFamily="49" charset="0"/>
              </a:rPr>
              <a:t>nkf_h_modul.py &amp; ekf_h_modül.py</a:t>
            </a:r>
            <a:endParaRPr lang="tr-TR" sz="900" b="1" dirty="0"/>
          </a:p>
        </p:txBody>
      </p:sp>
      <p:sp>
        <p:nvSpPr>
          <p:cNvPr id="21" name="Dikdörtgen: Köşeleri Yuvarlatılmış 20">
            <a:extLst>
              <a:ext uri="{FF2B5EF4-FFF2-40B4-BE49-F238E27FC236}">
                <a16:creationId xmlns:a16="http://schemas.microsoft.com/office/drawing/2014/main" id="{A8D40A98-38E3-9B9C-7EB0-0BD89BF1EAE4}"/>
              </a:ext>
            </a:extLst>
          </p:cNvPr>
          <p:cNvSpPr/>
          <p:nvPr/>
        </p:nvSpPr>
        <p:spPr>
          <a:xfrm>
            <a:off x="1608853" y="4542157"/>
            <a:ext cx="2638697" cy="48332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Mesafe &amp; açı ölçüm üretimi</a:t>
            </a:r>
          </a:p>
        </p:txBody>
      </p:sp>
      <p:sp>
        <p:nvSpPr>
          <p:cNvPr id="23" name="İçerik Yer Tutucusu 2">
            <a:extLst>
              <a:ext uri="{FF2B5EF4-FFF2-40B4-BE49-F238E27FC236}">
                <a16:creationId xmlns:a16="http://schemas.microsoft.com/office/drawing/2014/main" id="{9FBE963D-EFAD-1CDD-C5DD-5F99BC52EB64}"/>
              </a:ext>
            </a:extLst>
          </p:cNvPr>
          <p:cNvSpPr txBox="1">
            <a:spLocks/>
          </p:cNvSpPr>
          <p:nvPr/>
        </p:nvSpPr>
        <p:spPr>
          <a:xfrm>
            <a:off x="1669868" y="4529093"/>
            <a:ext cx="1546860" cy="496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900" dirty="0">
                <a:solidFill>
                  <a:srgbClr val="6F008A"/>
                </a:solidFill>
                <a:latin typeface="Consolas" panose="020B0609020204030204" pitchFamily="49" charset="0"/>
              </a:rPr>
              <a:t>z_olçum_moodul.py</a:t>
            </a:r>
            <a:endParaRPr lang="tr-TR" sz="900" b="1" dirty="0"/>
          </a:p>
        </p:txBody>
      </p:sp>
      <p:sp>
        <p:nvSpPr>
          <p:cNvPr id="24" name="Dikdörtgen: Köşeleri Yuvarlatılmış 23">
            <a:extLst>
              <a:ext uri="{FF2B5EF4-FFF2-40B4-BE49-F238E27FC236}">
                <a16:creationId xmlns:a16="http://schemas.microsoft.com/office/drawing/2014/main" id="{BF6BC582-12AF-AA91-19AC-41CDA57EDDC1}"/>
              </a:ext>
            </a:extLst>
          </p:cNvPr>
          <p:cNvSpPr/>
          <p:nvPr/>
        </p:nvSpPr>
        <p:spPr>
          <a:xfrm>
            <a:off x="1635034" y="5172322"/>
            <a:ext cx="2638697" cy="928353"/>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KALMAN BLOĞU</a:t>
            </a:r>
          </a:p>
        </p:txBody>
      </p:sp>
      <p:sp>
        <p:nvSpPr>
          <p:cNvPr id="30" name="Dikdörtgen: Köşeleri Yuvarlatılmış 29">
            <a:extLst>
              <a:ext uri="{FF2B5EF4-FFF2-40B4-BE49-F238E27FC236}">
                <a16:creationId xmlns:a16="http://schemas.microsoft.com/office/drawing/2014/main" id="{34E07E2B-2DF2-9E17-9EEF-403079969632}"/>
              </a:ext>
            </a:extLst>
          </p:cNvPr>
          <p:cNvSpPr/>
          <p:nvPr/>
        </p:nvSpPr>
        <p:spPr>
          <a:xfrm>
            <a:off x="6167845" y="1466750"/>
            <a:ext cx="4193177" cy="4346221"/>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600" dirty="0">
              <a:solidFill>
                <a:schemeClr val="tx1"/>
              </a:solidFill>
            </a:endParaRPr>
          </a:p>
        </p:txBody>
      </p:sp>
      <p:cxnSp>
        <p:nvCxnSpPr>
          <p:cNvPr id="32" name="Bağlayıcı: Dirsek 31">
            <a:extLst>
              <a:ext uri="{FF2B5EF4-FFF2-40B4-BE49-F238E27FC236}">
                <a16:creationId xmlns:a16="http://schemas.microsoft.com/office/drawing/2014/main" id="{5F506F31-CD4B-A3CF-1511-3367554150C2}"/>
              </a:ext>
            </a:extLst>
          </p:cNvPr>
          <p:cNvCxnSpPr>
            <a:cxnSpLocks/>
            <a:stCxn id="24" idx="3"/>
            <a:endCxn id="30" idx="1"/>
          </p:cNvCxnSpPr>
          <p:nvPr/>
        </p:nvCxnSpPr>
        <p:spPr>
          <a:xfrm flipV="1">
            <a:off x="4273731" y="3639861"/>
            <a:ext cx="1894114" cy="1996638"/>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İçerik Yer Tutucusu 2">
            <a:extLst>
              <a:ext uri="{FF2B5EF4-FFF2-40B4-BE49-F238E27FC236}">
                <a16:creationId xmlns:a16="http://schemas.microsoft.com/office/drawing/2014/main" id="{C7E5B853-57E2-4270-1AA8-D8375DEBCC6A}"/>
              </a:ext>
            </a:extLst>
          </p:cNvPr>
          <p:cNvSpPr txBox="1">
            <a:spLocks/>
          </p:cNvSpPr>
          <p:nvPr/>
        </p:nvSpPr>
        <p:spPr>
          <a:xfrm>
            <a:off x="6604362" y="1483699"/>
            <a:ext cx="1546860" cy="496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000" dirty="0">
                <a:solidFill>
                  <a:srgbClr val="6F008A"/>
                </a:solidFill>
                <a:latin typeface="Consolas" panose="020B0609020204030204" pitchFamily="49" charset="0"/>
              </a:rPr>
              <a:t>kalman.py</a:t>
            </a:r>
            <a:endParaRPr lang="tr-TR" sz="900" b="1" dirty="0"/>
          </a:p>
        </p:txBody>
      </p:sp>
      <p:sp>
        <p:nvSpPr>
          <p:cNvPr id="37" name="Dikdörtgen 36">
            <a:extLst>
              <a:ext uri="{FF2B5EF4-FFF2-40B4-BE49-F238E27FC236}">
                <a16:creationId xmlns:a16="http://schemas.microsoft.com/office/drawing/2014/main" id="{FF868D9E-2BA8-5416-1A4A-4EDD4B8ADC84}"/>
              </a:ext>
            </a:extLst>
          </p:cNvPr>
          <p:cNvSpPr/>
          <p:nvPr/>
        </p:nvSpPr>
        <p:spPr>
          <a:xfrm>
            <a:off x="6439989" y="1853974"/>
            <a:ext cx="3644536" cy="1075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Dikdörtgen 37">
            <a:extLst>
              <a:ext uri="{FF2B5EF4-FFF2-40B4-BE49-F238E27FC236}">
                <a16:creationId xmlns:a16="http://schemas.microsoft.com/office/drawing/2014/main" id="{A81A0A96-6FB4-24B3-2478-000BE2C4BC36}"/>
              </a:ext>
            </a:extLst>
          </p:cNvPr>
          <p:cNvSpPr/>
          <p:nvPr/>
        </p:nvSpPr>
        <p:spPr>
          <a:xfrm>
            <a:off x="6439989" y="3116559"/>
            <a:ext cx="3644536" cy="1075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Dikdörtgen 38">
            <a:extLst>
              <a:ext uri="{FF2B5EF4-FFF2-40B4-BE49-F238E27FC236}">
                <a16:creationId xmlns:a16="http://schemas.microsoft.com/office/drawing/2014/main" id="{97CF68DA-1C44-13E8-2294-9C09AEBE15DD}"/>
              </a:ext>
            </a:extLst>
          </p:cNvPr>
          <p:cNvSpPr/>
          <p:nvPr/>
        </p:nvSpPr>
        <p:spPr>
          <a:xfrm>
            <a:off x="6439989" y="4379144"/>
            <a:ext cx="3644536" cy="1075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İçerik Yer Tutucusu 2">
            <a:extLst>
              <a:ext uri="{FF2B5EF4-FFF2-40B4-BE49-F238E27FC236}">
                <a16:creationId xmlns:a16="http://schemas.microsoft.com/office/drawing/2014/main" id="{1DFD6162-18A5-6C36-33F4-827261D28266}"/>
              </a:ext>
            </a:extLst>
          </p:cNvPr>
          <p:cNvSpPr txBox="1">
            <a:spLocks/>
          </p:cNvSpPr>
          <p:nvPr/>
        </p:nvSpPr>
        <p:spPr>
          <a:xfrm>
            <a:off x="7649936" y="1907233"/>
            <a:ext cx="1546860" cy="496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400" b="1" dirty="0">
                <a:latin typeface="Consolas" panose="020B0609020204030204" pitchFamily="49" charset="0"/>
              </a:rPr>
              <a:t>TAHMIN BLOGU</a:t>
            </a:r>
            <a:endParaRPr lang="tr-TR" sz="1200" b="1" dirty="0"/>
          </a:p>
        </p:txBody>
      </p:sp>
      <p:sp>
        <p:nvSpPr>
          <p:cNvPr id="41" name="Dikdörtgen: Köşeleri Yuvarlatılmış 40">
            <a:extLst>
              <a:ext uri="{FF2B5EF4-FFF2-40B4-BE49-F238E27FC236}">
                <a16:creationId xmlns:a16="http://schemas.microsoft.com/office/drawing/2014/main" id="{B6BCE8DC-D36A-2A9E-B5CB-B19041B9923B}"/>
              </a:ext>
            </a:extLst>
          </p:cNvPr>
          <p:cNvSpPr/>
          <p:nvPr/>
        </p:nvSpPr>
        <p:spPr>
          <a:xfrm>
            <a:off x="6604362" y="2214768"/>
            <a:ext cx="1546860" cy="577545"/>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6F008A"/>
                </a:solidFill>
                <a:latin typeface="Consolas" panose="020B0609020204030204" pitchFamily="49" charset="0"/>
              </a:rPr>
              <a:t>ekf_thm_modul.py</a:t>
            </a:r>
            <a:endParaRPr lang="tr-TR" sz="1000" dirty="0"/>
          </a:p>
        </p:txBody>
      </p:sp>
      <p:sp>
        <p:nvSpPr>
          <p:cNvPr id="43" name="Dikdörtgen: Köşeleri Yuvarlatılmış 42">
            <a:extLst>
              <a:ext uri="{FF2B5EF4-FFF2-40B4-BE49-F238E27FC236}">
                <a16:creationId xmlns:a16="http://schemas.microsoft.com/office/drawing/2014/main" id="{66C78C5F-366A-A4E5-9E30-E6105286C46A}"/>
              </a:ext>
            </a:extLst>
          </p:cNvPr>
          <p:cNvSpPr/>
          <p:nvPr/>
        </p:nvSpPr>
        <p:spPr>
          <a:xfrm>
            <a:off x="8315595" y="2214825"/>
            <a:ext cx="1546860" cy="577545"/>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6F008A"/>
                </a:solidFill>
                <a:latin typeface="Consolas" panose="020B0609020204030204" pitchFamily="49" charset="0"/>
              </a:rPr>
              <a:t>nkf_thm_modul.py</a:t>
            </a:r>
            <a:endParaRPr lang="tr-TR" sz="1000" dirty="0"/>
          </a:p>
        </p:txBody>
      </p:sp>
      <p:sp>
        <p:nvSpPr>
          <p:cNvPr id="44" name="İçerik Yer Tutucusu 2">
            <a:extLst>
              <a:ext uri="{FF2B5EF4-FFF2-40B4-BE49-F238E27FC236}">
                <a16:creationId xmlns:a16="http://schemas.microsoft.com/office/drawing/2014/main" id="{7EE8E0A6-B16C-C878-038B-BF51DA045168}"/>
              </a:ext>
            </a:extLst>
          </p:cNvPr>
          <p:cNvSpPr txBox="1">
            <a:spLocks/>
          </p:cNvSpPr>
          <p:nvPr/>
        </p:nvSpPr>
        <p:spPr>
          <a:xfrm>
            <a:off x="7680961" y="3197713"/>
            <a:ext cx="1546860" cy="496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400" b="1" dirty="0">
                <a:latin typeface="Consolas" panose="020B0609020204030204" pitchFamily="49" charset="0"/>
              </a:rPr>
              <a:t>KAZANC BLOGU</a:t>
            </a:r>
            <a:endParaRPr lang="tr-TR" sz="1200" b="1" dirty="0"/>
          </a:p>
        </p:txBody>
      </p:sp>
      <p:sp>
        <p:nvSpPr>
          <p:cNvPr id="45" name="Dikdörtgen: Köşeleri Yuvarlatılmış 44">
            <a:extLst>
              <a:ext uri="{FF2B5EF4-FFF2-40B4-BE49-F238E27FC236}">
                <a16:creationId xmlns:a16="http://schemas.microsoft.com/office/drawing/2014/main" id="{BBD897F8-EAA7-60D1-8F8B-4B9A30F77CB6}"/>
              </a:ext>
            </a:extLst>
          </p:cNvPr>
          <p:cNvSpPr/>
          <p:nvPr/>
        </p:nvSpPr>
        <p:spPr>
          <a:xfrm>
            <a:off x="6635387" y="3505248"/>
            <a:ext cx="1546860" cy="577545"/>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6F008A"/>
                </a:solidFill>
                <a:latin typeface="Consolas" panose="020B0609020204030204" pitchFamily="49" charset="0"/>
              </a:rPr>
              <a:t>ekf_kazanc_modl.py</a:t>
            </a:r>
            <a:endParaRPr lang="tr-TR" sz="1000" dirty="0"/>
          </a:p>
        </p:txBody>
      </p:sp>
      <p:sp>
        <p:nvSpPr>
          <p:cNvPr id="46" name="Dikdörtgen: Köşeleri Yuvarlatılmış 45">
            <a:extLst>
              <a:ext uri="{FF2B5EF4-FFF2-40B4-BE49-F238E27FC236}">
                <a16:creationId xmlns:a16="http://schemas.microsoft.com/office/drawing/2014/main" id="{F577AE6B-D8F3-6D9D-5B09-F86352D78A77}"/>
              </a:ext>
            </a:extLst>
          </p:cNvPr>
          <p:cNvSpPr/>
          <p:nvPr/>
        </p:nvSpPr>
        <p:spPr>
          <a:xfrm>
            <a:off x="8346620" y="3505305"/>
            <a:ext cx="1546860" cy="577545"/>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6F008A"/>
                </a:solidFill>
                <a:latin typeface="Consolas" panose="020B0609020204030204" pitchFamily="49" charset="0"/>
              </a:rPr>
              <a:t>nkf_kazanc_modl.py</a:t>
            </a:r>
            <a:endParaRPr lang="tr-TR" sz="1000" dirty="0"/>
          </a:p>
        </p:txBody>
      </p:sp>
      <p:sp>
        <p:nvSpPr>
          <p:cNvPr id="47" name="İçerik Yer Tutucusu 2">
            <a:extLst>
              <a:ext uri="{FF2B5EF4-FFF2-40B4-BE49-F238E27FC236}">
                <a16:creationId xmlns:a16="http://schemas.microsoft.com/office/drawing/2014/main" id="{EE036E56-5B19-BA81-1011-7C0FBC3C0BB9}"/>
              </a:ext>
            </a:extLst>
          </p:cNvPr>
          <p:cNvSpPr txBox="1">
            <a:spLocks/>
          </p:cNvSpPr>
          <p:nvPr/>
        </p:nvSpPr>
        <p:spPr>
          <a:xfrm>
            <a:off x="7588428" y="4420440"/>
            <a:ext cx="1802673" cy="496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400" b="1" dirty="0">
                <a:latin typeface="Consolas" panose="020B0609020204030204" pitchFamily="49" charset="0"/>
              </a:rPr>
              <a:t>Filtreleme BLOGU</a:t>
            </a:r>
            <a:endParaRPr lang="tr-TR" sz="1200" b="1" dirty="0"/>
          </a:p>
        </p:txBody>
      </p:sp>
      <p:sp>
        <p:nvSpPr>
          <p:cNvPr id="48" name="Dikdörtgen: Köşeleri Yuvarlatılmış 47">
            <a:extLst>
              <a:ext uri="{FF2B5EF4-FFF2-40B4-BE49-F238E27FC236}">
                <a16:creationId xmlns:a16="http://schemas.microsoft.com/office/drawing/2014/main" id="{EBA4EF4F-374E-ED3F-F45C-BBFF9F5F493C}"/>
              </a:ext>
            </a:extLst>
          </p:cNvPr>
          <p:cNvSpPr/>
          <p:nvPr/>
        </p:nvSpPr>
        <p:spPr>
          <a:xfrm>
            <a:off x="6635387" y="4724616"/>
            <a:ext cx="1546860" cy="577545"/>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6F008A"/>
                </a:solidFill>
                <a:latin typeface="Consolas" panose="020B0609020204030204" pitchFamily="49" charset="0"/>
              </a:rPr>
              <a:t>ekf_duz_modl.py</a:t>
            </a:r>
            <a:endParaRPr lang="tr-TR" sz="1000" dirty="0"/>
          </a:p>
        </p:txBody>
      </p:sp>
      <p:sp>
        <p:nvSpPr>
          <p:cNvPr id="49" name="Dikdörtgen: Köşeleri Yuvarlatılmış 48">
            <a:extLst>
              <a:ext uri="{FF2B5EF4-FFF2-40B4-BE49-F238E27FC236}">
                <a16:creationId xmlns:a16="http://schemas.microsoft.com/office/drawing/2014/main" id="{585A7D72-8C8A-0BC4-8AC2-57FEAA836193}"/>
              </a:ext>
            </a:extLst>
          </p:cNvPr>
          <p:cNvSpPr/>
          <p:nvPr/>
        </p:nvSpPr>
        <p:spPr>
          <a:xfrm>
            <a:off x="8346620" y="4724673"/>
            <a:ext cx="1546860" cy="577545"/>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6F008A"/>
                </a:solidFill>
                <a:latin typeface="Consolas" panose="020B0609020204030204" pitchFamily="49" charset="0"/>
              </a:rPr>
              <a:t>nkf_duz_modl.py</a:t>
            </a:r>
            <a:endParaRPr lang="tr-TR" sz="1000" dirty="0"/>
          </a:p>
        </p:txBody>
      </p:sp>
    </p:spTree>
    <p:extLst>
      <p:ext uri="{BB962C8B-B14F-4D97-AF65-F5344CB8AC3E}">
        <p14:creationId xmlns:p14="http://schemas.microsoft.com/office/powerpoint/2010/main" val="4238716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0DC411-7F09-91CC-0630-966AA6CE6375}"/>
              </a:ext>
            </a:extLst>
          </p:cNvPr>
          <p:cNvSpPr>
            <a:spLocks noGrp="1"/>
          </p:cNvSpPr>
          <p:nvPr>
            <p:ph type="title"/>
          </p:nvPr>
        </p:nvSpPr>
        <p:spPr/>
        <p:txBody>
          <a:bodyPr/>
          <a:lstStyle/>
          <a:p>
            <a:r>
              <a:rPr lang="tr-TR" dirty="0"/>
              <a:t>Kod Mimarisi – Başlangıç Değerleri</a:t>
            </a:r>
          </a:p>
        </p:txBody>
      </p:sp>
      <p:sp>
        <p:nvSpPr>
          <p:cNvPr id="3" name="İçerik Yer Tutucusu 2">
            <a:extLst>
              <a:ext uri="{FF2B5EF4-FFF2-40B4-BE49-F238E27FC236}">
                <a16:creationId xmlns:a16="http://schemas.microsoft.com/office/drawing/2014/main" id="{21B73D04-7C15-FD06-4A92-BC88DE072437}"/>
              </a:ext>
            </a:extLst>
          </p:cNvPr>
          <p:cNvSpPr>
            <a:spLocks noGrp="1"/>
          </p:cNvSpPr>
          <p:nvPr>
            <p:ph idx="1"/>
          </p:nvPr>
        </p:nvSpPr>
        <p:spPr>
          <a:xfrm>
            <a:off x="838200" y="1825625"/>
            <a:ext cx="10515600" cy="1325563"/>
          </a:xfrm>
        </p:spPr>
        <p:txBody>
          <a:bodyPr/>
          <a:lstStyle/>
          <a:p>
            <a:r>
              <a:rPr lang="tr-TR" dirty="0"/>
              <a:t>NKF ve EKF için başlangıç değerlerin belirlenmesi gerekmektedir. Bunun için </a:t>
            </a:r>
            <a:r>
              <a:rPr lang="tr-TR" sz="1800" dirty="0">
                <a:solidFill>
                  <a:srgbClr val="6F008A"/>
                </a:solidFill>
                <a:latin typeface="Consolas" panose="020B0609020204030204" pitchFamily="49" charset="0"/>
              </a:rPr>
              <a:t>baslangic_grafik.py </a:t>
            </a:r>
            <a:r>
              <a:rPr lang="tr-TR" dirty="0"/>
              <a:t>isimli fonksiyon kullanılır. Üretimi yapılanlar:</a:t>
            </a:r>
          </a:p>
        </p:txBody>
      </p:sp>
      <p:pic>
        <p:nvPicPr>
          <p:cNvPr id="6" name="Resim 5">
            <a:extLst>
              <a:ext uri="{FF2B5EF4-FFF2-40B4-BE49-F238E27FC236}">
                <a16:creationId xmlns:a16="http://schemas.microsoft.com/office/drawing/2014/main" id="{2F134366-518A-459E-B460-E3C6FB056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60" y="25717"/>
            <a:ext cx="2301240" cy="1727259"/>
          </a:xfrm>
          <a:prstGeom prst="rect">
            <a:avLst/>
          </a:prstGeom>
        </p:spPr>
      </p:pic>
      <p:sp>
        <p:nvSpPr>
          <p:cNvPr id="7" name="İçerik Yer Tutucusu 2">
            <a:extLst>
              <a:ext uri="{FF2B5EF4-FFF2-40B4-BE49-F238E27FC236}">
                <a16:creationId xmlns:a16="http://schemas.microsoft.com/office/drawing/2014/main" id="{D12112B4-AE85-6F52-95FE-A96365AB8EF1}"/>
              </a:ext>
            </a:extLst>
          </p:cNvPr>
          <p:cNvSpPr txBox="1">
            <a:spLocks/>
          </p:cNvSpPr>
          <p:nvPr/>
        </p:nvSpPr>
        <p:spPr>
          <a:xfrm>
            <a:off x="1149530" y="3286125"/>
            <a:ext cx="10095411" cy="132556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tr-TR" dirty="0"/>
              <a:t>Takip edilen objenin gerçek değerleri için üretim (</a:t>
            </a:r>
            <a:r>
              <a:rPr lang="tr-TR" sz="1600" i="1" dirty="0" err="1">
                <a:solidFill>
                  <a:srgbClr val="000000"/>
                </a:solidFill>
                <a:latin typeface="Consolas" panose="020B0609020204030204" pitchFamily="49" charset="0"/>
              </a:rPr>
              <a:t>x_orj</a:t>
            </a:r>
            <a:r>
              <a:rPr lang="tr-TR" dirty="0"/>
              <a:t>)</a:t>
            </a:r>
          </a:p>
          <a:p>
            <a:pPr>
              <a:buFont typeface="Wingdings" panose="05000000000000000000" pitchFamily="2" charset="2"/>
              <a:buChar char="Ø"/>
            </a:pPr>
            <a:r>
              <a:rPr lang="tr-TR" dirty="0"/>
              <a:t>EKF ve NKF için durum vektörlerinin üretilmesi (</a:t>
            </a:r>
            <a:r>
              <a:rPr lang="tr-TR" sz="1600" i="1" dirty="0" err="1">
                <a:solidFill>
                  <a:srgbClr val="000000"/>
                </a:solidFill>
                <a:latin typeface="Consolas" panose="020B0609020204030204" pitchFamily="49" charset="0"/>
              </a:rPr>
              <a:t>ekf_x_duz,ekf_p_duz,nkf_x_duz,nkf_p_duz</a:t>
            </a:r>
            <a:r>
              <a:rPr lang="tr-TR" dirty="0"/>
              <a:t>)</a:t>
            </a:r>
          </a:p>
          <a:p>
            <a:pPr>
              <a:buFont typeface="Wingdings" panose="05000000000000000000" pitchFamily="2" charset="2"/>
              <a:buChar char="Ø"/>
            </a:pPr>
            <a:r>
              <a:rPr lang="tr-TR" dirty="0"/>
              <a:t>Ek olarak A matrisinin tanımı ve grafik tanımlamaları da burada yapılır.</a:t>
            </a:r>
          </a:p>
        </p:txBody>
      </p:sp>
    </p:spTree>
    <p:extLst>
      <p:ext uri="{BB962C8B-B14F-4D97-AF65-F5344CB8AC3E}">
        <p14:creationId xmlns:p14="http://schemas.microsoft.com/office/powerpoint/2010/main" val="347716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F95E59-4AB7-097C-F333-ED856A6B2551}"/>
              </a:ext>
            </a:extLst>
          </p:cNvPr>
          <p:cNvSpPr>
            <a:spLocks noGrp="1"/>
          </p:cNvSpPr>
          <p:nvPr>
            <p:ph type="title"/>
          </p:nvPr>
        </p:nvSpPr>
        <p:spPr/>
        <p:txBody>
          <a:bodyPr/>
          <a:lstStyle/>
          <a:p>
            <a:r>
              <a:rPr lang="tr-TR" dirty="0"/>
              <a:t>Kod Mimarisi – </a:t>
            </a:r>
            <a:r>
              <a:rPr lang="tr-TR" dirty="0" err="1"/>
              <a:t>iterasyon</a:t>
            </a:r>
            <a:r>
              <a:rPr lang="tr-TR" dirty="0"/>
              <a:t> adımları</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7092FB54-E088-EF81-A664-38BA05F65759}"/>
                  </a:ext>
                </a:extLst>
              </p:cNvPr>
              <p:cNvSpPr>
                <a:spLocks noGrp="1"/>
              </p:cNvSpPr>
              <p:nvPr>
                <p:ph idx="1"/>
              </p:nvPr>
            </p:nvSpPr>
            <p:spPr/>
            <p:txBody>
              <a:bodyPr/>
              <a:lstStyle/>
              <a:p>
                <a:endParaRPr lang="tr-TR" dirty="0"/>
              </a:p>
              <a:p>
                <a:r>
                  <a:rPr lang="tr-TR" dirty="0"/>
                  <a:t>Takip edilen objenin gerçek değerleri için hesaplamalar yapılır.</a:t>
                </a:r>
              </a:p>
              <a:p>
                <a:r>
                  <a:rPr lang="tr-TR" dirty="0"/>
                  <a:t>Filtre adımında kullanılacak olan H matrisinin hesaplanması yapılır.</a:t>
                </a:r>
              </a:p>
              <a:p>
                <a:pPr marL="0" indent="0" algn="ctr">
                  <a:buNone/>
                </a:pPr>
                <a14:m>
                  <m:oMathPara xmlns:m="http://schemas.openxmlformats.org/officeDocument/2006/math">
                    <m:oMathParaPr>
                      <m:jc m:val="centerGroup"/>
                    </m:oMathParaPr>
                    <m:oMath xmlns:m="http://schemas.openxmlformats.org/officeDocument/2006/math">
                      <m:sSub>
                        <m:sSubPr>
                          <m:ctrlPr>
                            <a:rPr lang="tr-TR" sz="2800" i="1" smtClean="0">
                              <a:latin typeface="Cambria Math" panose="02040503050406030204" pitchFamily="18" charset="0"/>
                            </a:rPr>
                          </m:ctrlPr>
                        </m:sSubPr>
                        <m:e>
                          <m:r>
                            <a:rPr lang="tr-TR" sz="2800" b="0" i="1" smtClean="0">
                              <a:latin typeface="Cambria Math" panose="02040503050406030204" pitchFamily="18" charset="0"/>
                            </a:rPr>
                            <m:t>𝑌</m:t>
                          </m:r>
                        </m:e>
                        <m:sub>
                          <m:r>
                            <a:rPr lang="tr-TR" sz="2800" b="0" i="1" smtClean="0">
                              <a:latin typeface="Cambria Math" panose="02040503050406030204" pitchFamily="18" charset="0"/>
                            </a:rPr>
                            <m:t>𝑛</m:t>
                          </m:r>
                        </m:sub>
                      </m:sSub>
                      <m:r>
                        <a:rPr lang="tr-TR" sz="2800" i="1" smtClean="0">
                          <a:latin typeface="Cambria Math" panose="02040503050406030204" pitchFamily="18" charset="0"/>
                        </a:rPr>
                        <m:t>=</m:t>
                      </m:r>
                      <m:r>
                        <a:rPr lang="tr-TR" sz="2800" b="0" i="1" smtClean="0">
                          <a:latin typeface="Cambria Math" panose="02040503050406030204" pitchFamily="18" charset="0"/>
                        </a:rPr>
                        <m:t>𝐻</m:t>
                      </m:r>
                      <m:r>
                        <a:rPr lang="tr-TR" sz="2800" b="0" i="1" smtClean="0">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𝑋</m:t>
                          </m:r>
                        </m:e>
                        <m:sub>
                          <m:r>
                            <a:rPr lang="tr-TR" i="1">
                              <a:latin typeface="Cambria Math" panose="02040503050406030204" pitchFamily="18" charset="0"/>
                            </a:rPr>
                            <m:t>𝑛</m:t>
                          </m:r>
                        </m:sub>
                      </m:sSub>
                      <m:r>
                        <a:rPr lang="tr-TR" b="0" i="1" smtClean="0">
                          <a:latin typeface="Cambria Math" panose="02040503050406030204" pitchFamily="18" charset="0"/>
                        </a:rPr>
                        <m:t>+ </m:t>
                      </m:r>
                      <m:sSub>
                        <m:sSubPr>
                          <m:ctrlPr>
                            <a:rPr lang="tr-TR" i="1">
                              <a:latin typeface="Cambria Math" panose="02040503050406030204" pitchFamily="18" charset="0"/>
                            </a:rPr>
                          </m:ctrlPr>
                        </m:sSubPr>
                        <m:e>
                          <m:r>
                            <a:rPr lang="tr-TR" b="0" i="1" smtClean="0">
                              <a:latin typeface="Cambria Math" panose="02040503050406030204" pitchFamily="18" charset="0"/>
                            </a:rPr>
                            <m:t>𝑊</m:t>
                          </m:r>
                        </m:e>
                        <m:sub>
                          <m:r>
                            <a:rPr lang="tr-TR" b="0" i="1" smtClean="0">
                              <a:latin typeface="Cambria Math" panose="02040503050406030204" pitchFamily="18" charset="0"/>
                            </a:rPr>
                            <m:t>𝑛</m:t>
                          </m:r>
                        </m:sub>
                      </m:sSub>
                    </m:oMath>
                  </m:oMathPara>
                </a14:m>
                <a:endParaRPr lang="tr-TR" sz="2800" dirty="0"/>
              </a:p>
              <a:p>
                <a:r>
                  <a:rPr lang="tr-TR" dirty="0"/>
                  <a:t>Ölçüm işlemleri yapılır. Ölçüm parametresi olarak mesafe ve açı alınır.</a:t>
                </a:r>
              </a:p>
              <a:p>
                <a:r>
                  <a:rPr lang="tr-TR" dirty="0"/>
                  <a:t>Kalman blok yapısı ile NKF ve EKF için birbirinden bağımsız olarak işletimler yapılır ve sonuçlar grafiğe dökülür.</a:t>
                </a:r>
              </a:p>
            </p:txBody>
          </p:sp>
        </mc:Choice>
        <mc:Fallback xmlns="">
          <p:sp>
            <p:nvSpPr>
              <p:cNvPr id="3" name="İçerik Yer Tutucusu 2">
                <a:extLst>
                  <a:ext uri="{FF2B5EF4-FFF2-40B4-BE49-F238E27FC236}">
                    <a16:creationId xmlns:a16="http://schemas.microsoft.com/office/drawing/2014/main" id="{7092FB54-E088-EF81-A664-38BA05F65759}"/>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tr-TR">
                    <a:noFill/>
                  </a:rPr>
                  <a:t> </a:t>
                </a:r>
              </a:p>
            </p:txBody>
          </p:sp>
        </mc:Fallback>
      </mc:AlternateContent>
      <p:pic>
        <p:nvPicPr>
          <p:cNvPr id="4" name="Resim 3">
            <a:extLst>
              <a:ext uri="{FF2B5EF4-FFF2-40B4-BE49-F238E27FC236}">
                <a16:creationId xmlns:a16="http://schemas.microsoft.com/office/drawing/2014/main" id="{2C3118F7-236F-9898-B371-4DF947B5F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760" y="25717"/>
            <a:ext cx="2301240" cy="1727259"/>
          </a:xfrm>
          <a:prstGeom prst="rect">
            <a:avLst/>
          </a:prstGeom>
        </p:spPr>
      </p:pic>
    </p:spTree>
    <p:extLst>
      <p:ext uri="{BB962C8B-B14F-4D97-AF65-F5344CB8AC3E}">
        <p14:creationId xmlns:p14="http://schemas.microsoft.com/office/powerpoint/2010/main" val="241138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D405A4-E79B-AB77-98C8-E6E8887102B7}"/>
              </a:ext>
            </a:extLst>
          </p:cNvPr>
          <p:cNvSpPr>
            <a:spLocks noGrp="1"/>
          </p:cNvSpPr>
          <p:nvPr>
            <p:ph type="title"/>
          </p:nvPr>
        </p:nvSpPr>
        <p:spPr/>
        <p:txBody>
          <a:bodyPr/>
          <a:lstStyle/>
          <a:p>
            <a:r>
              <a:rPr lang="tr-TR" dirty="0"/>
              <a:t>Grafik Yapısı</a:t>
            </a:r>
          </a:p>
        </p:txBody>
      </p:sp>
      <p:sp>
        <p:nvSpPr>
          <p:cNvPr id="3" name="İçerik Yer Tutucusu 2">
            <a:extLst>
              <a:ext uri="{FF2B5EF4-FFF2-40B4-BE49-F238E27FC236}">
                <a16:creationId xmlns:a16="http://schemas.microsoft.com/office/drawing/2014/main" id="{F55B342D-5AC6-A56E-0C07-A3C1B73365E8}"/>
              </a:ext>
            </a:extLst>
          </p:cNvPr>
          <p:cNvSpPr>
            <a:spLocks noGrp="1"/>
          </p:cNvSpPr>
          <p:nvPr>
            <p:ph idx="1"/>
          </p:nvPr>
        </p:nvSpPr>
        <p:spPr>
          <a:xfrm>
            <a:off x="838200" y="1420677"/>
            <a:ext cx="10515600" cy="2511243"/>
          </a:xfrm>
        </p:spPr>
        <p:txBody>
          <a:bodyPr/>
          <a:lstStyle/>
          <a:p>
            <a:r>
              <a:rPr lang="tr-TR" dirty="0" err="1"/>
              <a:t>Kod’lar</a:t>
            </a:r>
            <a:r>
              <a:rPr lang="tr-TR" dirty="0"/>
              <a:t> çalıştırılarak 3 farklı grafik elde edilir.</a:t>
            </a:r>
          </a:p>
          <a:p>
            <a:pPr marL="0" indent="0">
              <a:buNone/>
            </a:pPr>
            <a:r>
              <a:rPr lang="tr-TR" dirty="0"/>
              <a:t>	EKF &amp; NKF    ///  NKF   ///   EKF</a:t>
            </a:r>
          </a:p>
          <a:p>
            <a:r>
              <a:rPr lang="tr-TR" dirty="0"/>
              <a:t>Grafik içinde hareket eden objenin gerçek verileri, NKF Tahmini ,EKF Tahmini, Ölçüm Verileri bulunmaktadır.</a:t>
            </a:r>
          </a:p>
          <a:p>
            <a:r>
              <a:rPr lang="tr-TR" dirty="0"/>
              <a:t>Grafiklerin 2 ekseni vardır. X ve Y koordinatındaki mesafeyi gösterirler.</a:t>
            </a:r>
          </a:p>
        </p:txBody>
      </p:sp>
      <p:pic>
        <p:nvPicPr>
          <p:cNvPr id="4" name="Resim 3">
            <a:extLst>
              <a:ext uri="{FF2B5EF4-FFF2-40B4-BE49-F238E27FC236}">
                <a16:creationId xmlns:a16="http://schemas.microsoft.com/office/drawing/2014/main" id="{3B926223-0B6D-659E-D5DC-BF952E5B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60" y="25717"/>
            <a:ext cx="2301240" cy="1727259"/>
          </a:xfrm>
          <a:prstGeom prst="rect">
            <a:avLst/>
          </a:prstGeom>
        </p:spPr>
      </p:pic>
      <p:sp>
        <p:nvSpPr>
          <p:cNvPr id="8" name="Dikdörtgen 7">
            <a:extLst>
              <a:ext uri="{FF2B5EF4-FFF2-40B4-BE49-F238E27FC236}">
                <a16:creationId xmlns:a16="http://schemas.microsoft.com/office/drawing/2014/main" id="{01059476-5646-2C03-51D5-A338F711F3C6}"/>
              </a:ext>
            </a:extLst>
          </p:cNvPr>
          <p:cNvSpPr/>
          <p:nvPr/>
        </p:nvSpPr>
        <p:spPr>
          <a:xfrm>
            <a:off x="1358537" y="4036423"/>
            <a:ext cx="9797143" cy="24564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Çarpım İşareti 8">
            <a:extLst>
              <a:ext uri="{FF2B5EF4-FFF2-40B4-BE49-F238E27FC236}">
                <a16:creationId xmlns:a16="http://schemas.microsoft.com/office/drawing/2014/main" id="{4D872B11-63C6-0A8C-C8A4-1B63F15B9EC3}"/>
              </a:ext>
            </a:extLst>
          </p:cNvPr>
          <p:cNvSpPr/>
          <p:nvPr/>
        </p:nvSpPr>
        <p:spPr>
          <a:xfrm>
            <a:off x="3879669" y="5437323"/>
            <a:ext cx="261257" cy="27432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İçerik Yer Tutucusu 2">
            <a:extLst>
              <a:ext uri="{FF2B5EF4-FFF2-40B4-BE49-F238E27FC236}">
                <a16:creationId xmlns:a16="http://schemas.microsoft.com/office/drawing/2014/main" id="{4F7D72D5-BB44-2CA8-EAA6-6AFD584F61D7}"/>
              </a:ext>
            </a:extLst>
          </p:cNvPr>
          <p:cNvSpPr txBox="1">
            <a:spLocks/>
          </p:cNvSpPr>
          <p:nvPr/>
        </p:nvSpPr>
        <p:spPr>
          <a:xfrm>
            <a:off x="4140926" y="5559832"/>
            <a:ext cx="1134291" cy="303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000" dirty="0"/>
              <a:t>Gerçek nokta</a:t>
            </a:r>
          </a:p>
        </p:txBody>
      </p:sp>
      <p:sp>
        <p:nvSpPr>
          <p:cNvPr id="11" name="Oval 10">
            <a:extLst>
              <a:ext uri="{FF2B5EF4-FFF2-40B4-BE49-F238E27FC236}">
                <a16:creationId xmlns:a16="http://schemas.microsoft.com/office/drawing/2014/main" id="{5259B2DD-F945-FBD1-6DF2-093ED35D4001}"/>
              </a:ext>
            </a:extLst>
          </p:cNvPr>
          <p:cNvSpPr/>
          <p:nvPr/>
        </p:nvSpPr>
        <p:spPr>
          <a:xfrm>
            <a:off x="4042951" y="5179241"/>
            <a:ext cx="222069" cy="19594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İçerik Yer Tutucusu 2">
            <a:extLst>
              <a:ext uri="{FF2B5EF4-FFF2-40B4-BE49-F238E27FC236}">
                <a16:creationId xmlns:a16="http://schemas.microsoft.com/office/drawing/2014/main" id="{A21E3480-A55D-7F90-7A9B-1E82D2DE11A2}"/>
              </a:ext>
            </a:extLst>
          </p:cNvPr>
          <p:cNvSpPr txBox="1">
            <a:spLocks/>
          </p:cNvSpPr>
          <p:nvPr/>
        </p:nvSpPr>
        <p:spPr>
          <a:xfrm>
            <a:off x="3697874" y="4936014"/>
            <a:ext cx="1134291" cy="303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000" dirty="0"/>
              <a:t>Ölçüm noktası</a:t>
            </a:r>
          </a:p>
        </p:txBody>
      </p:sp>
      <p:sp>
        <p:nvSpPr>
          <p:cNvPr id="13" name="İkizkenar Üçgen 12">
            <a:extLst>
              <a:ext uri="{FF2B5EF4-FFF2-40B4-BE49-F238E27FC236}">
                <a16:creationId xmlns:a16="http://schemas.microsoft.com/office/drawing/2014/main" id="{5A2B2CF9-2654-2DFB-A92A-818563894892}"/>
              </a:ext>
            </a:extLst>
          </p:cNvPr>
          <p:cNvSpPr/>
          <p:nvPr/>
        </p:nvSpPr>
        <p:spPr>
          <a:xfrm>
            <a:off x="5610496" y="4669790"/>
            <a:ext cx="219889" cy="195942"/>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İkizkenar Üçgen 13">
            <a:extLst>
              <a:ext uri="{FF2B5EF4-FFF2-40B4-BE49-F238E27FC236}">
                <a16:creationId xmlns:a16="http://schemas.microsoft.com/office/drawing/2014/main" id="{0808C17A-72FA-8642-B6FA-526D54CF509D}"/>
              </a:ext>
            </a:extLst>
          </p:cNvPr>
          <p:cNvSpPr/>
          <p:nvPr/>
        </p:nvSpPr>
        <p:spPr>
          <a:xfrm>
            <a:off x="5154386" y="5048114"/>
            <a:ext cx="219889" cy="195942"/>
          </a:xfrm>
          <a:prstGeom prst="triangl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İçerik Yer Tutucusu 2">
            <a:extLst>
              <a:ext uri="{FF2B5EF4-FFF2-40B4-BE49-F238E27FC236}">
                <a16:creationId xmlns:a16="http://schemas.microsoft.com/office/drawing/2014/main" id="{F19D98EF-F003-2795-227B-71869576BF54}"/>
              </a:ext>
            </a:extLst>
          </p:cNvPr>
          <p:cNvSpPr txBox="1">
            <a:spLocks/>
          </p:cNvSpPr>
          <p:nvPr/>
        </p:nvSpPr>
        <p:spPr>
          <a:xfrm>
            <a:off x="4798965" y="5225891"/>
            <a:ext cx="1475018" cy="380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000" dirty="0"/>
              <a:t>EKF Tahmin noktası</a:t>
            </a:r>
          </a:p>
        </p:txBody>
      </p:sp>
      <p:sp>
        <p:nvSpPr>
          <p:cNvPr id="16" name="İçerik Yer Tutucusu 2">
            <a:extLst>
              <a:ext uri="{FF2B5EF4-FFF2-40B4-BE49-F238E27FC236}">
                <a16:creationId xmlns:a16="http://schemas.microsoft.com/office/drawing/2014/main" id="{F384C29C-7E5B-1485-233D-4A6ECEB1C1D1}"/>
              </a:ext>
            </a:extLst>
          </p:cNvPr>
          <p:cNvSpPr txBox="1">
            <a:spLocks/>
          </p:cNvSpPr>
          <p:nvPr/>
        </p:nvSpPr>
        <p:spPr>
          <a:xfrm>
            <a:off x="5275217" y="4507424"/>
            <a:ext cx="1475018" cy="380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000" dirty="0"/>
              <a:t>NKF Tahmin noktası</a:t>
            </a:r>
          </a:p>
        </p:txBody>
      </p:sp>
    </p:spTree>
    <p:extLst>
      <p:ext uri="{BB962C8B-B14F-4D97-AF65-F5344CB8AC3E}">
        <p14:creationId xmlns:p14="http://schemas.microsoft.com/office/powerpoint/2010/main" val="155768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heel(1)">
                                      <p:cBhvr>
                                        <p:cTn id="20" dur="2000"/>
                                        <p:tgtEl>
                                          <p:spTgt spid="12"/>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1)">
                                      <p:cBhvr>
                                        <p:cTn id="23" dur="20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2000"/>
                                        <p:tgtEl>
                                          <p:spTgt spid="15"/>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heel(1)">
                                      <p:cBhvr>
                                        <p:cTn id="31" dur="2000"/>
                                        <p:tgtEl>
                                          <p:spTgt spid="14"/>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heel(1)">
                                      <p:cBhvr>
                                        <p:cTn id="34" dur="2000"/>
                                        <p:tgtEl>
                                          <p:spTgt spid="13"/>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heel(1)">
                                      <p:cBhvr>
                                        <p:cTn id="3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p:bldP spid="13" grpId="0" animBg="1"/>
      <p:bldP spid="14" grpId="0" animBg="1"/>
      <p:bldP spid="15" grpId="0"/>
      <p:bldP spid="16" grpId="0"/>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756</Words>
  <Application>Microsoft Office PowerPoint</Application>
  <PresentationFormat>Geniş ekran</PresentationFormat>
  <Paragraphs>104</Paragraphs>
  <Slides>16</Slides>
  <Notes>0</Notes>
  <HiddenSlides>0</HiddenSlides>
  <MMClips>1</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Arial</vt:lpstr>
      <vt:lpstr>Calibri</vt:lpstr>
      <vt:lpstr>Calibri Light</vt:lpstr>
      <vt:lpstr>Cambria Math</vt:lpstr>
      <vt:lpstr>Consolas</vt:lpstr>
      <vt:lpstr>Times New Roman</vt:lpstr>
      <vt:lpstr>Wingdings</vt:lpstr>
      <vt:lpstr>Office Teması</vt:lpstr>
      <vt:lpstr>ELM642 Proje Sunumu  2 Boyutta Hareket Eden Bir Hedefin Konumunun Belirlenmesi</vt:lpstr>
      <vt:lpstr>İçerik</vt:lpstr>
      <vt:lpstr>Projenin Amacı ve Tanıtımı</vt:lpstr>
      <vt:lpstr>Kalman Filtresi ve Extended Kalman Filtresi Hk.</vt:lpstr>
      <vt:lpstr>Kalman Filtresi ve Extended Kalman Filtresi Hk.</vt:lpstr>
      <vt:lpstr>Kod Mimarisi</vt:lpstr>
      <vt:lpstr>Kod Mimarisi – Başlangıç Değerleri</vt:lpstr>
      <vt:lpstr>Kod Mimarisi – iterasyon adımları</vt:lpstr>
      <vt:lpstr>Grafik Yapısı</vt:lpstr>
      <vt:lpstr> </vt:lpstr>
      <vt:lpstr>EKF &amp; NKF Karşılaştırma</vt:lpstr>
      <vt:lpstr>EKF &amp; NKF Karşılaştırma</vt:lpstr>
      <vt:lpstr>EKF &amp; NKF Karşılaştırma</vt:lpstr>
      <vt:lpstr>EKF &amp; NKF Karşılaştırma</vt:lpstr>
      <vt:lpstr>Kod Demo</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MUSA GÖKHAN KORKUT</dc:creator>
  <cp:lastModifiedBy>MUSA GÖKHAN KORKUT</cp:lastModifiedBy>
  <cp:revision>9</cp:revision>
  <dcterms:created xsi:type="dcterms:W3CDTF">2022-05-21T11:59:29Z</dcterms:created>
  <dcterms:modified xsi:type="dcterms:W3CDTF">2022-05-30T19:50:41Z</dcterms:modified>
</cp:coreProperties>
</file>