
<file path=[Content_Types].xml><?xml version="1.0" encoding="utf-8"?>
<Types xmlns="http://schemas.openxmlformats.org/package/2006/content-types">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0" r:id="rId4"/>
    <p:sldId id="271" r:id="rId5"/>
    <p:sldId id="272" r:id="rId6"/>
    <p:sldId id="258" r:id="rId7"/>
    <p:sldId id="273" r:id="rId8"/>
    <p:sldId id="259" r:id="rId9"/>
    <p:sldId id="274" r:id="rId10"/>
    <p:sldId id="260" r:id="rId11"/>
    <p:sldId id="275" r:id="rId12"/>
    <p:sldId id="276" r:id="rId13"/>
    <p:sldId id="261" r:id="rId14"/>
    <p:sldId id="277" r:id="rId15"/>
    <p:sldId id="278" r:id="rId16"/>
    <p:sldId id="262" r:id="rId17"/>
    <p:sldId id="279" r:id="rId18"/>
    <p:sldId id="280" r:id="rId19"/>
    <p:sldId id="281" r:id="rId20"/>
    <p:sldId id="263" r:id="rId21"/>
    <p:sldId id="282" r:id="rId22"/>
    <p:sldId id="283" r:id="rId23"/>
    <p:sldId id="284" r:id="rId24"/>
    <p:sldId id="264" r:id="rId25"/>
    <p:sldId id="285" r:id="rId26"/>
    <p:sldId id="286" r:id="rId27"/>
    <p:sldId id="265" r:id="rId28"/>
    <p:sldId id="287" r:id="rId29"/>
    <p:sldId id="288" r:id="rId30"/>
    <p:sldId id="266" r:id="rId31"/>
    <p:sldId id="289" r:id="rId32"/>
    <p:sldId id="290" r:id="rId33"/>
    <p:sldId id="291" r:id="rId34"/>
    <p:sldId id="267" r:id="rId35"/>
    <p:sldId id="292" r:id="rId36"/>
    <p:sldId id="293" r:id="rId37"/>
    <p:sldId id="294" r:id="rId38"/>
    <p:sldId id="268" r:id="rId39"/>
    <p:sldId id="295" r:id="rId40"/>
    <p:sldId id="296" r:id="rId41"/>
    <p:sldId id="297"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08" d="100"/>
          <a:sy n="108" d="100"/>
        </p:scale>
        <p:origin x="80"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279" y="1812130"/>
            <a:ext cx="7772400" cy="1102519"/>
          </a:xfrm>
        </p:spPr>
        <p:txBody>
          <a:bodyPr>
            <a:normAutofit fontScale="90000"/>
          </a:bodyPr>
          <a:lstStyle/>
          <a:p>
            <a:pPr marL="0" lvl="0" indent="0">
              <a:buNone/>
            </a:pPr>
            <a:r>
              <a:rPr dirty="0"/>
              <a:t>Economics Project </a:t>
            </a:r>
            <a:br>
              <a:rPr lang="en-US" dirty="0"/>
            </a:br>
            <a:r>
              <a:rPr lang="en-US" dirty="0"/>
              <a:t>Created By: Muhammad Musa </a:t>
            </a:r>
            <a:r>
              <a:rPr lang="en-US" dirty="0" err="1"/>
              <a:t>Kiani</a:t>
            </a:r>
            <a:br>
              <a:rPr lang="en-US" dirty="0"/>
            </a:br>
            <a:br>
              <a:rPr lang="en-US" dirty="0"/>
            </a:br>
            <a:endParaRPr dirty="0"/>
          </a:p>
        </p:txBody>
      </p:sp>
      <p:sp>
        <p:nvSpPr>
          <p:cNvPr id="3" name="Subtitle 2"/>
          <p:cNvSpPr>
            <a:spLocks noGrp="1"/>
          </p:cNvSpPr>
          <p:nvPr>
            <p:ph type="subTitle" idx="1"/>
          </p:nvPr>
        </p:nvSpPr>
        <p:spPr>
          <a:xfrm>
            <a:off x="1371600" y="2914650"/>
            <a:ext cx="6400800" cy="94021"/>
          </a:xfrm>
        </p:spPr>
        <p:txBody>
          <a:bodyPr>
            <a:normAutofit fontScale="25000" lnSpcReduction="20000"/>
          </a:bodyPr>
          <a:lstStyle/>
          <a:p>
            <a:pPr marL="0" lvl="0" indent="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C-Project-PPT_files/figure-pptx/unnamed-chunk-3-1.gif"/>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7D9A-A9F6-F425-0E1E-A1FEFFF30C2D}"/>
              </a:ext>
            </a:extLst>
          </p:cNvPr>
          <p:cNvSpPr>
            <a:spLocks noGrp="1"/>
          </p:cNvSpPr>
          <p:nvPr>
            <p:ph type="title"/>
          </p:nvPr>
        </p:nvSpPr>
        <p:spPr/>
        <p:txBody>
          <a:bodyPr/>
          <a:lstStyle/>
          <a:p>
            <a:r>
              <a:rPr lang="en-US" dirty="0"/>
              <a:t>INFLATION OF PAKISTAN</a:t>
            </a:r>
          </a:p>
        </p:txBody>
      </p:sp>
      <p:sp>
        <p:nvSpPr>
          <p:cNvPr id="3" name="Content Placeholder 2">
            <a:extLst>
              <a:ext uri="{FF2B5EF4-FFF2-40B4-BE49-F238E27FC236}">
                <a16:creationId xmlns:a16="http://schemas.microsoft.com/office/drawing/2014/main" id="{55E28BD9-9ACF-9A9A-9435-1E8DBFC3135A}"/>
              </a:ext>
            </a:extLst>
          </p:cNvPr>
          <p:cNvSpPr>
            <a:spLocks noGrp="1"/>
          </p:cNvSpPr>
          <p:nvPr>
            <p:ph idx="1"/>
          </p:nvPr>
        </p:nvSpPr>
        <p:spPr/>
        <p:txBody>
          <a:bodyPr>
            <a:normAutofit fontScale="25000" lnSpcReduction="20000"/>
          </a:bodyPr>
          <a:lstStyle/>
          <a:p>
            <a:r>
              <a:rPr lang="en-US" sz="4000" b="1" dirty="0"/>
              <a:t>Pakistan:</a:t>
            </a:r>
          </a:p>
          <a:p>
            <a:endParaRPr lang="en-US" sz="4000" b="1" dirty="0"/>
          </a:p>
          <a:p>
            <a:r>
              <a:rPr lang="en-US" sz="4000" b="1" dirty="0"/>
              <a:t>Increased:</a:t>
            </a:r>
          </a:p>
          <a:p>
            <a:endParaRPr lang="en-US" sz="4000" b="1" dirty="0"/>
          </a:p>
          <a:p>
            <a:r>
              <a:rPr lang="en-US" sz="4000" b="1" dirty="0"/>
              <a:t>1972-1974: This period saw a sharp increase in inflation, largely due to the 1973 oil crisis. The sudden rise in oil prices led to higher costs for transportation, production, and other essential goods and services, which drove up inflation.</a:t>
            </a:r>
          </a:p>
          <a:p>
            <a:r>
              <a:rPr lang="en-US" sz="4000" b="1" dirty="0"/>
              <a:t>1979-1982: This period coincided with the Soviet invasion of Afghanistan and the resulting political instability in Pakistan. The conflict led to increased government spending, currency depreciation, and disruptions to trade, all of which contributed to higher inflation.</a:t>
            </a:r>
          </a:p>
          <a:p>
            <a:r>
              <a:rPr lang="en-US" sz="4000" b="1" dirty="0"/>
              <a:t>1989-1992: This period saw another spike in inflation due to a combination of factors, including droughts that impacted agricultural production, political uncertainty, and currency devaluation.</a:t>
            </a:r>
          </a:p>
          <a:p>
            <a:r>
              <a:rPr lang="en-US" sz="4000" b="1" dirty="0"/>
              <a:t>1998-2000: The Asian financial crisis had a significant impact on Pakistan's economy, leading to a sharp depreciation of the rupee and a surge in inflation.</a:t>
            </a:r>
          </a:p>
          <a:p>
            <a:r>
              <a:rPr lang="en-US" sz="4000" b="1" dirty="0"/>
              <a:t>2008-2010: The global financial crisis and the subsequent economic slowdown also impacted Pakistan, leading to higher inflation due to factors like reduced foreign investment and rising food prices.</a:t>
            </a:r>
            <a:br>
              <a:rPr lang="en-US" sz="4000" b="1" dirty="0"/>
            </a:br>
            <a:endParaRPr lang="en-US" sz="4000" b="1" dirty="0"/>
          </a:p>
          <a:p>
            <a:r>
              <a:rPr lang="en-US" sz="4000" b="1" dirty="0"/>
              <a:t>Decreased:</a:t>
            </a:r>
          </a:p>
          <a:p>
            <a:endParaRPr lang="en-US" sz="4000" b="1" dirty="0"/>
          </a:p>
          <a:p>
            <a:r>
              <a:rPr lang="en-US" sz="4000" b="1" dirty="0"/>
              <a:t>1974-1979: Following the initial shock of the oil crisis, inflation in Pakistan gradually declined in the latter half of the 1970s due to government policies aimed at controlling inflation, such as price controls and subsidies.</a:t>
            </a:r>
          </a:p>
          <a:p>
            <a:r>
              <a:rPr lang="en-US" sz="4000" b="1" dirty="0"/>
              <a:t>1982-1989: After the initial spike following the Soviet invasion, inflation in Pakistan stabilized and even declined in the late 1980s due to improved economic performance and successful implementation of IMF stabilization programs.</a:t>
            </a:r>
          </a:p>
          <a:p>
            <a:r>
              <a:rPr lang="en-US" sz="4000" b="1" dirty="0"/>
              <a:t>1992-1998: Following the political and economic turmoil of the early 1990s, inflation in Pakistan gradually moderated in the latter half of the decade due to improved political stability and economic reforms.</a:t>
            </a:r>
          </a:p>
          <a:p>
            <a:r>
              <a:rPr lang="en-US" sz="4000" b="1" dirty="0"/>
              <a:t>2000-2008: After the Asian financial crisis, Pakistan's economy experienced a period of relative stability and growth, leading to a decline in inflation due to factors like increased foreign investment and improved agricultural production.</a:t>
            </a:r>
          </a:p>
          <a:p>
            <a:r>
              <a:rPr lang="en-US" sz="4000" b="1" dirty="0"/>
              <a:t>2010-2020: Despite the global financial crisis, inflation in Pakistan remained relatively stable in the 2010s due to prudent monetary policy and targeted government interventions</a:t>
            </a:r>
            <a:r>
              <a:rPr lang="en-US" dirty="0"/>
              <a:t>.</a:t>
            </a:r>
          </a:p>
        </p:txBody>
      </p:sp>
    </p:spTree>
    <p:extLst>
      <p:ext uri="{BB962C8B-B14F-4D97-AF65-F5344CB8AC3E}">
        <p14:creationId xmlns:p14="http://schemas.microsoft.com/office/powerpoint/2010/main" val="109863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029F-4CAF-6325-0AB8-D4A5F2A973AD}"/>
              </a:ext>
            </a:extLst>
          </p:cNvPr>
          <p:cNvSpPr>
            <a:spLocks noGrp="1"/>
          </p:cNvSpPr>
          <p:nvPr>
            <p:ph type="title"/>
          </p:nvPr>
        </p:nvSpPr>
        <p:spPr>
          <a:xfrm>
            <a:off x="438150" y="205979"/>
            <a:ext cx="8229600" cy="857250"/>
          </a:xfrm>
        </p:spPr>
        <p:txBody>
          <a:bodyPr/>
          <a:lstStyle/>
          <a:p>
            <a:r>
              <a:rPr lang="en-US" dirty="0"/>
              <a:t>INFLATION OF FINLAND</a:t>
            </a:r>
          </a:p>
        </p:txBody>
      </p:sp>
      <p:sp>
        <p:nvSpPr>
          <p:cNvPr id="3" name="Content Placeholder 2">
            <a:extLst>
              <a:ext uri="{FF2B5EF4-FFF2-40B4-BE49-F238E27FC236}">
                <a16:creationId xmlns:a16="http://schemas.microsoft.com/office/drawing/2014/main" id="{335964AD-D9C1-ABA8-007F-5F1D2201A106}"/>
              </a:ext>
            </a:extLst>
          </p:cNvPr>
          <p:cNvSpPr>
            <a:spLocks noGrp="1"/>
          </p:cNvSpPr>
          <p:nvPr>
            <p:ph idx="1"/>
          </p:nvPr>
        </p:nvSpPr>
        <p:spPr/>
        <p:txBody>
          <a:bodyPr>
            <a:noAutofit/>
          </a:bodyPr>
          <a:lstStyle/>
          <a:p>
            <a:r>
              <a:rPr lang="en-US" sz="1100" b="1" dirty="0"/>
              <a:t>Increased:</a:t>
            </a:r>
          </a:p>
          <a:p>
            <a:endParaRPr lang="en-US" sz="1100" b="1" dirty="0"/>
          </a:p>
          <a:p>
            <a:r>
              <a:rPr lang="en-US" sz="1100" b="1" dirty="0"/>
              <a:t>1970-1975: Similar to Pakistan, Finland experienced a surge in inflation during the early 1970s due to the oil crisis.</a:t>
            </a:r>
          </a:p>
          <a:p>
            <a:r>
              <a:rPr lang="en-US" sz="1100" b="1" dirty="0"/>
              <a:t>1980-1983: This period saw another increase in inflation in Finland due to a combination of factors, including global economic slowdown, depreciation of the Finnish markka, and wage pressures.</a:t>
            </a:r>
          </a:p>
          <a:p>
            <a:r>
              <a:rPr lang="en-US" sz="1100" b="1" dirty="0"/>
              <a:t>1989-1993: Inflation in Finland again rose in the early 1990s due to factors like the collapse of the Soviet Union and the resulting disruption to trade, as well as domestic wage-price spirals.</a:t>
            </a:r>
          </a:p>
          <a:p>
            <a:r>
              <a:rPr lang="en-US" sz="1100" b="1" dirty="0"/>
              <a:t>2008-2012: The global financial crisis had a significant impact on Finland's economy, leading to higher inflation due to reduced demand and rising unemployment.</a:t>
            </a:r>
          </a:p>
          <a:p>
            <a:r>
              <a:rPr lang="en-US" sz="1100" b="1" dirty="0"/>
              <a:t>Decreased:</a:t>
            </a:r>
          </a:p>
          <a:p>
            <a:endParaRPr lang="en-US" sz="1100" b="1" dirty="0"/>
          </a:p>
          <a:p>
            <a:r>
              <a:rPr lang="en-US" sz="1100" b="1" dirty="0"/>
              <a:t>1975-1980: Following the initial shock of the oil crisis, inflation in Finland gradually declined in the late 1970s due to government policies aimed at controlling inflation, such as tight monetary policy and income restraint agreements.</a:t>
            </a:r>
          </a:p>
          <a:p>
            <a:r>
              <a:rPr lang="en-US" sz="1100" b="1" dirty="0"/>
              <a:t>1983-1989: After the initial spike in the early 1980s, inflation in Finland stabilized and even declined in the late 1980s due to successful implementation of economic reforms and improved labor market conditions.</a:t>
            </a:r>
          </a:p>
          <a:p>
            <a:r>
              <a:rPr lang="en-US" sz="1100" b="1" dirty="0"/>
              <a:t>1993-2008: Following the challenges of the early 1990s, Finland's economy experienced a period of strong growth and low inflation in the late 1990s and 2000s due to factors like EU membership, fiscal responsibility, and structural reforms.</a:t>
            </a:r>
          </a:p>
          <a:p>
            <a:r>
              <a:rPr lang="en-US" sz="1100" b="1" dirty="0"/>
              <a:t>2012-2020: Despite the global financial crisis, inflation in Finland remained relatively low in the 2010s due to factors like continued fiscal discipline and stable exchange rate policy.</a:t>
            </a:r>
          </a:p>
        </p:txBody>
      </p:sp>
    </p:spTree>
    <p:extLst>
      <p:ext uri="{BB962C8B-B14F-4D97-AF65-F5344CB8AC3E}">
        <p14:creationId xmlns:p14="http://schemas.microsoft.com/office/powerpoint/2010/main" val="324285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C-Project-PPT_files/figure-pptx/unnamed-chunk-4-1.gif"/>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862E-7B17-3CA1-0B8B-A27782363D07}"/>
              </a:ext>
            </a:extLst>
          </p:cNvPr>
          <p:cNvSpPr>
            <a:spLocks noGrp="1"/>
          </p:cNvSpPr>
          <p:nvPr>
            <p:ph type="title"/>
          </p:nvPr>
        </p:nvSpPr>
        <p:spPr/>
        <p:txBody>
          <a:bodyPr/>
          <a:lstStyle/>
          <a:p>
            <a:r>
              <a:rPr lang="en-US" dirty="0"/>
              <a:t>Import of Pakistan</a:t>
            </a:r>
          </a:p>
        </p:txBody>
      </p:sp>
      <p:sp>
        <p:nvSpPr>
          <p:cNvPr id="3" name="Content Placeholder 2">
            <a:extLst>
              <a:ext uri="{FF2B5EF4-FFF2-40B4-BE49-F238E27FC236}">
                <a16:creationId xmlns:a16="http://schemas.microsoft.com/office/drawing/2014/main" id="{349A333F-01DB-0BE5-CA87-BF7F25C6F854}"/>
              </a:ext>
            </a:extLst>
          </p:cNvPr>
          <p:cNvSpPr>
            <a:spLocks noGrp="1"/>
          </p:cNvSpPr>
          <p:nvPr>
            <p:ph idx="1"/>
          </p:nvPr>
        </p:nvSpPr>
        <p:spPr/>
        <p:txBody>
          <a:bodyPr>
            <a:noAutofit/>
          </a:bodyPr>
          <a:lstStyle/>
          <a:p>
            <a:r>
              <a:rPr lang="en-US" sz="900" b="1" dirty="0"/>
              <a:t>Import Trends in Pakistan:</a:t>
            </a:r>
          </a:p>
          <a:p>
            <a:endParaRPr lang="en-US" sz="900" b="1" dirty="0"/>
          </a:p>
          <a:p>
            <a:r>
              <a:rPr lang="en-US" sz="900" b="1" dirty="0"/>
              <a:t>Increased:</a:t>
            </a:r>
          </a:p>
          <a:p>
            <a:r>
              <a:rPr lang="en-US" sz="900" b="1" dirty="0"/>
              <a:t>1980s: This period saw a significant rise in Pakistani imports due to several factors, including:</a:t>
            </a:r>
          </a:p>
          <a:p>
            <a:r>
              <a:rPr lang="en-US" sz="900" b="1" dirty="0"/>
              <a:t>Liberalization of trade policies: The government implemented reforms to encourage private sector participation and foreign investment, leading to increased demand for imported goods.</a:t>
            </a:r>
          </a:p>
          <a:p>
            <a:r>
              <a:rPr lang="en-US" sz="900" b="1" dirty="0"/>
              <a:t>Growth in domestic economy: A period of economic growth led to rising incomes and consumer spending, driving up demand for imported consumer goods and machinery.</a:t>
            </a:r>
          </a:p>
          <a:p>
            <a:r>
              <a:rPr lang="en-US" sz="900" b="1" dirty="0"/>
              <a:t>Appreciation of the Pakistani rupee: A stronger rupee made imports cheaper, further boosting demand.</a:t>
            </a:r>
          </a:p>
          <a:p>
            <a:r>
              <a:rPr lang="en-US" sz="900" b="1" dirty="0"/>
              <a:t>2000s: Similar to the 1980s, the 2000s saw another surge in imports due to:</a:t>
            </a:r>
          </a:p>
          <a:p>
            <a:r>
              <a:rPr lang="en-US" sz="900" b="1" dirty="0"/>
              <a:t>Continued economic growth: Sustained economic expansion fueled demand for imported goods, particularly capital goods for infrastructure development.</a:t>
            </a:r>
          </a:p>
          <a:p>
            <a:r>
              <a:rPr lang="en-US" sz="900" b="1" dirty="0"/>
              <a:t>Increased foreign direct investment: FDI inflows brought in capital and technology, leading to higher imports of equipment and raw materials.</a:t>
            </a:r>
          </a:p>
          <a:p>
            <a:r>
              <a:rPr lang="en-US" sz="900" b="1" dirty="0"/>
              <a:t>Rise in global commodity prices: The surge in global prices of oil and other commodities increased the cost of imports.</a:t>
            </a:r>
          </a:p>
          <a:p>
            <a:r>
              <a:rPr lang="en-US" sz="900" b="1" dirty="0"/>
              <a:t>Decreased:</a:t>
            </a:r>
          </a:p>
          <a:p>
            <a:r>
              <a:rPr lang="en-US" sz="900" b="1" dirty="0"/>
              <a:t>Late 1970s: This period witnessed a decline in imports due to:</a:t>
            </a:r>
          </a:p>
          <a:p>
            <a:r>
              <a:rPr lang="en-US" sz="900" b="1" dirty="0"/>
              <a:t>Political instability: The Soviet invasion of Afghanistan and subsequent political turmoil discouraged foreign investment and trade.</a:t>
            </a:r>
          </a:p>
          <a:p>
            <a:r>
              <a:rPr lang="en-US" sz="900" b="1" dirty="0"/>
              <a:t>Global economic slowdown: The worldwide recession dampened demand for Pakistani exports, reducing foreign exchange earnings and import capacity.</a:t>
            </a:r>
          </a:p>
          <a:p>
            <a:r>
              <a:rPr lang="en-US" sz="900" b="1" dirty="0"/>
              <a:t>Depreciation of the Pakistani rupee: A weaker rupee made imports more expensive, leading to a decrease in demand.</a:t>
            </a:r>
          </a:p>
          <a:p>
            <a:r>
              <a:rPr lang="en-US" sz="900" b="1" dirty="0"/>
              <a:t>Late 1990s: Another dip in imports occurred due to:</a:t>
            </a:r>
          </a:p>
          <a:p>
            <a:r>
              <a:rPr lang="en-US" sz="900" b="1" dirty="0"/>
              <a:t>Asian financial crisis: The regional economic crisis had a negative impact on Pakistan's economy, reducing foreign exchange earnings and investment.</a:t>
            </a:r>
          </a:p>
          <a:p>
            <a:r>
              <a:rPr lang="en-US" sz="900" b="1" dirty="0"/>
              <a:t>Droughts and political uncertainty: These factors affected agricultural production and economic activity, leading to lower import demand.</a:t>
            </a:r>
          </a:p>
        </p:txBody>
      </p:sp>
    </p:spTree>
    <p:extLst>
      <p:ext uri="{BB962C8B-B14F-4D97-AF65-F5344CB8AC3E}">
        <p14:creationId xmlns:p14="http://schemas.microsoft.com/office/powerpoint/2010/main" val="250962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D565-D3EE-1EA6-8077-F5C24D64F886}"/>
              </a:ext>
            </a:extLst>
          </p:cNvPr>
          <p:cNvSpPr>
            <a:spLocks noGrp="1"/>
          </p:cNvSpPr>
          <p:nvPr>
            <p:ph type="title"/>
          </p:nvPr>
        </p:nvSpPr>
        <p:spPr/>
        <p:txBody>
          <a:bodyPr/>
          <a:lstStyle/>
          <a:p>
            <a:r>
              <a:rPr lang="en-US" dirty="0"/>
              <a:t>Import of FINLAND</a:t>
            </a:r>
          </a:p>
        </p:txBody>
      </p:sp>
      <p:sp>
        <p:nvSpPr>
          <p:cNvPr id="3" name="Content Placeholder 2">
            <a:extLst>
              <a:ext uri="{FF2B5EF4-FFF2-40B4-BE49-F238E27FC236}">
                <a16:creationId xmlns:a16="http://schemas.microsoft.com/office/drawing/2014/main" id="{B8C37BF1-AAE2-0D7E-6EB0-F127A52E81C0}"/>
              </a:ext>
            </a:extLst>
          </p:cNvPr>
          <p:cNvSpPr>
            <a:spLocks noGrp="1"/>
          </p:cNvSpPr>
          <p:nvPr>
            <p:ph idx="1"/>
          </p:nvPr>
        </p:nvSpPr>
        <p:spPr/>
        <p:txBody>
          <a:bodyPr>
            <a:noAutofit/>
          </a:bodyPr>
          <a:lstStyle/>
          <a:p>
            <a:r>
              <a:rPr lang="en-US" sz="1000" b="1" dirty="0"/>
              <a:t>Import Trends in Finland:</a:t>
            </a:r>
          </a:p>
          <a:p>
            <a:endParaRPr lang="en-US" sz="1000" b="1" dirty="0"/>
          </a:p>
          <a:p>
            <a:r>
              <a:rPr lang="en-US" sz="1000" b="1" dirty="0"/>
              <a:t>Increased:</a:t>
            </a:r>
          </a:p>
          <a:p>
            <a:r>
              <a:rPr lang="en-US" sz="1000" b="1" dirty="0"/>
              <a:t>1970s: Similar to Pakistan, Finland experienced a rise in imports during this period due to:</a:t>
            </a:r>
          </a:p>
          <a:p>
            <a:r>
              <a:rPr lang="en-US" sz="1000" b="1" dirty="0"/>
              <a:t>Economic growth: Strong economic performance led to increased demand for both consumer and capital goods.</a:t>
            </a:r>
          </a:p>
          <a:p>
            <a:r>
              <a:rPr lang="en-US" sz="1000" b="1" dirty="0"/>
              <a:t>Appreciation of the Finnish markka: A stronger currency made imports cheaper, boosting demand.</a:t>
            </a:r>
          </a:p>
          <a:p>
            <a:r>
              <a:rPr lang="en-US" sz="1000" b="1" dirty="0"/>
              <a:t>2000s: Another increase in imports occurred due to:</a:t>
            </a:r>
          </a:p>
          <a:p>
            <a:r>
              <a:rPr lang="en-US" sz="1000" b="1" dirty="0"/>
              <a:t>EU membership: Access to the single market opened up new trade opportunities and increased demand for imported goods.</a:t>
            </a:r>
          </a:p>
          <a:p>
            <a:r>
              <a:rPr lang="en-US" sz="1000" b="1" dirty="0"/>
              <a:t>Strong economic growth: Continued economic expansion fueled demand for imported machinery and consumer goods.</a:t>
            </a:r>
          </a:p>
          <a:p>
            <a:r>
              <a:rPr lang="en-US" sz="1000" b="1" dirty="0"/>
              <a:t>2010s: Imports again rose due to:</a:t>
            </a:r>
          </a:p>
          <a:p>
            <a:r>
              <a:rPr lang="en-US" sz="1000" b="1" dirty="0"/>
              <a:t>Recovery from the global financial crisis: The Finnish economy rebounded, leading to increased consumer spending and import demand.</a:t>
            </a:r>
          </a:p>
          <a:p>
            <a:r>
              <a:rPr lang="en-US" sz="1000" b="1" dirty="0"/>
              <a:t>Low interest rates: Easy access to credit encouraged businesses and consumers to invest and purchase imported goods.</a:t>
            </a:r>
          </a:p>
          <a:p>
            <a:r>
              <a:rPr lang="en-US" sz="1000" b="1" dirty="0"/>
              <a:t>Decreased:</a:t>
            </a:r>
          </a:p>
          <a:p>
            <a:r>
              <a:rPr lang="en-US" sz="1000" b="1" dirty="0"/>
              <a:t>Early 1980s: A decline in imports occurred due to:</a:t>
            </a:r>
          </a:p>
          <a:p>
            <a:r>
              <a:rPr lang="en-US" sz="1000" b="1" dirty="0"/>
              <a:t>Global economic slowdown: The worldwide recession dampened demand for Finnish exports, reducing foreign exchange earnings and import capacity.</a:t>
            </a:r>
          </a:p>
          <a:p>
            <a:r>
              <a:rPr lang="en-US" sz="1000" b="1" dirty="0"/>
              <a:t>Depreciation of the Finnish markka: A weaker currency made imports more expensive, leading to a decrease in demand.</a:t>
            </a:r>
          </a:p>
          <a:p>
            <a:r>
              <a:rPr lang="en-US" sz="1000" b="1" dirty="0"/>
              <a:t>Early 1990s: Another dip in imports occurred due to:</a:t>
            </a:r>
          </a:p>
          <a:p>
            <a:r>
              <a:rPr lang="en-US" sz="1000" b="1" dirty="0"/>
              <a:t>Collapse of the Soviet Union: This disrupted trade with a major trading partner, impacting Finland's import demand.</a:t>
            </a:r>
          </a:p>
          <a:p>
            <a:r>
              <a:rPr lang="en-US" sz="1000" b="1" dirty="0"/>
              <a:t>Domestic recession: The Finnish economy experienced a downturn, leading to lower consumer spending and import demand.</a:t>
            </a:r>
          </a:p>
        </p:txBody>
      </p:sp>
    </p:spTree>
    <p:extLst>
      <p:ext uri="{BB962C8B-B14F-4D97-AF65-F5344CB8AC3E}">
        <p14:creationId xmlns:p14="http://schemas.microsoft.com/office/powerpoint/2010/main" val="149817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C-Project-PPT_files/figure-pptx/unnamed-chunk-5-1.gif"/>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A123-1763-9F77-C3F5-6BC10AFC521F}"/>
              </a:ext>
            </a:extLst>
          </p:cNvPr>
          <p:cNvSpPr>
            <a:spLocks noGrp="1"/>
          </p:cNvSpPr>
          <p:nvPr>
            <p:ph type="title"/>
          </p:nvPr>
        </p:nvSpPr>
        <p:spPr/>
        <p:txBody>
          <a:bodyPr/>
          <a:lstStyle/>
          <a:p>
            <a:r>
              <a:rPr lang="en-US" dirty="0"/>
              <a:t>GDP Per Capita of Pakistan</a:t>
            </a:r>
          </a:p>
        </p:txBody>
      </p:sp>
      <p:sp>
        <p:nvSpPr>
          <p:cNvPr id="3" name="Content Placeholder 2">
            <a:extLst>
              <a:ext uri="{FF2B5EF4-FFF2-40B4-BE49-F238E27FC236}">
                <a16:creationId xmlns:a16="http://schemas.microsoft.com/office/drawing/2014/main" id="{38153B14-A9AC-116E-C32F-082A84E818E9}"/>
              </a:ext>
            </a:extLst>
          </p:cNvPr>
          <p:cNvSpPr>
            <a:spLocks noGrp="1"/>
          </p:cNvSpPr>
          <p:nvPr>
            <p:ph idx="1"/>
          </p:nvPr>
        </p:nvSpPr>
        <p:spPr/>
        <p:txBody>
          <a:bodyPr>
            <a:noAutofit/>
          </a:bodyPr>
          <a:lstStyle/>
          <a:p>
            <a:r>
              <a:rPr lang="en-US" sz="1200" b="1" dirty="0"/>
              <a:t>Pakistan:</a:t>
            </a:r>
          </a:p>
          <a:p>
            <a:endParaRPr lang="en-US" sz="1200" b="1" dirty="0"/>
          </a:p>
          <a:p>
            <a:r>
              <a:rPr lang="en-US" sz="1200" b="1" dirty="0"/>
              <a:t>Increased:</a:t>
            </a:r>
          </a:p>
          <a:p>
            <a:r>
              <a:rPr lang="en-US" sz="1200" b="1" dirty="0"/>
              <a:t>Mid-1960s to early 1970s: This period saw strong economic growth due to government investments in infrastructure and heavy industry, leading to rising GDP per capita.</a:t>
            </a:r>
          </a:p>
          <a:p>
            <a:r>
              <a:rPr lang="en-US" sz="1200" b="1" dirty="0"/>
              <a:t>Mid-1980s: Economic reforms and improved political stability spurred economic growth and increased GDP per capita.</a:t>
            </a:r>
          </a:p>
          <a:p>
            <a:r>
              <a:rPr lang="en-US" sz="1200" b="1" dirty="0"/>
              <a:t>Early 2000s: A period of relative stability and privatization initiatives led to economic expansion and higher GDP per capita.</a:t>
            </a:r>
          </a:p>
          <a:p>
            <a:r>
              <a:rPr lang="en-US" sz="1200" b="1" dirty="0"/>
              <a:t>Mid-2010s: Improved security situation and investments in infrastructure and energy boosted economic activity and GDP per capita.</a:t>
            </a:r>
          </a:p>
          <a:p>
            <a:r>
              <a:rPr lang="en-US" sz="1200" b="1" dirty="0"/>
              <a:t>Decreased:</a:t>
            </a:r>
          </a:p>
          <a:p>
            <a:r>
              <a:rPr lang="en-US" sz="1200" b="1" dirty="0"/>
              <a:t>Late 1970s: The Soviet invasion of Afghanistan and political instability disrupted economic activity and caused GDP per capita to decline.</a:t>
            </a:r>
          </a:p>
          <a:p>
            <a:r>
              <a:rPr lang="en-US" sz="1200" b="1" dirty="0"/>
              <a:t>Late 1990s: The Asian financial crisis had a negative impact on the Pakistani economy, leading to a fall in GDP per capita.</a:t>
            </a:r>
          </a:p>
          <a:p>
            <a:r>
              <a:rPr lang="en-US" sz="1200" b="1" dirty="0"/>
              <a:t>Late 2000s: The global financial crisis and political instability again hampered economic growth and caused GDP per capita to decrease.</a:t>
            </a:r>
          </a:p>
          <a:p>
            <a:r>
              <a:rPr lang="en-US" sz="1200" b="1" dirty="0"/>
              <a:t>Early 2020s: The COVID-19 pandemic and associated lockdowns significantly impacted the economy and led to a decline in GDP per capita.</a:t>
            </a:r>
          </a:p>
        </p:txBody>
      </p:sp>
    </p:spTree>
    <p:extLst>
      <p:ext uri="{BB962C8B-B14F-4D97-AF65-F5344CB8AC3E}">
        <p14:creationId xmlns:p14="http://schemas.microsoft.com/office/powerpoint/2010/main" val="1715582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EBEE-0B27-ED3F-8EDC-B8AB5EB6D325}"/>
              </a:ext>
            </a:extLst>
          </p:cNvPr>
          <p:cNvSpPr>
            <a:spLocks noGrp="1"/>
          </p:cNvSpPr>
          <p:nvPr>
            <p:ph type="title"/>
          </p:nvPr>
        </p:nvSpPr>
        <p:spPr/>
        <p:txBody>
          <a:bodyPr/>
          <a:lstStyle/>
          <a:p>
            <a:r>
              <a:rPr lang="en-US" dirty="0"/>
              <a:t>GDP Per Capita of FINLAND</a:t>
            </a:r>
          </a:p>
        </p:txBody>
      </p:sp>
      <p:sp>
        <p:nvSpPr>
          <p:cNvPr id="3" name="Content Placeholder 2">
            <a:extLst>
              <a:ext uri="{FF2B5EF4-FFF2-40B4-BE49-F238E27FC236}">
                <a16:creationId xmlns:a16="http://schemas.microsoft.com/office/drawing/2014/main" id="{952F4CD1-13E1-1CE6-9447-FC9D3EE20E03}"/>
              </a:ext>
            </a:extLst>
          </p:cNvPr>
          <p:cNvSpPr>
            <a:spLocks noGrp="1"/>
          </p:cNvSpPr>
          <p:nvPr>
            <p:ph idx="1"/>
          </p:nvPr>
        </p:nvSpPr>
        <p:spPr/>
        <p:txBody>
          <a:bodyPr>
            <a:normAutofit fontScale="55000" lnSpcReduction="20000"/>
          </a:bodyPr>
          <a:lstStyle/>
          <a:p>
            <a:r>
              <a:rPr lang="en-US" dirty="0"/>
              <a:t>Finland:</a:t>
            </a:r>
          </a:p>
          <a:p>
            <a:endParaRPr lang="en-US" dirty="0"/>
          </a:p>
          <a:p>
            <a:r>
              <a:rPr lang="en-US" dirty="0"/>
              <a:t>Increased:</a:t>
            </a:r>
          </a:p>
          <a:p>
            <a:r>
              <a:rPr lang="en-US" dirty="0"/>
              <a:t>Late 1960s to early 1970s: Strong economic growth driven by exports and investments in technology and education led to a rise in GDP per capita.</a:t>
            </a:r>
          </a:p>
          <a:p>
            <a:r>
              <a:rPr lang="en-US" dirty="0"/>
              <a:t>Mid-1980s: Successful economic reforms and diversification of the economy helped to boost GDP per capita.</a:t>
            </a:r>
          </a:p>
          <a:p>
            <a:r>
              <a:rPr lang="en-US" dirty="0"/>
              <a:t>Late 1990s and 2000s: EU membership and continued focus on technology and innovation fueled economic expansion and increased GDP per capita.</a:t>
            </a:r>
          </a:p>
          <a:p>
            <a:r>
              <a:rPr lang="en-US" dirty="0"/>
              <a:t>Mid-2010s: Recovery from the global financial crisis and continued investments in research and development led to another rise in GDP per capita.</a:t>
            </a:r>
          </a:p>
          <a:p>
            <a:r>
              <a:rPr lang="en-US" dirty="0"/>
              <a:t>Decreased:</a:t>
            </a:r>
          </a:p>
          <a:p>
            <a:r>
              <a:rPr lang="en-US" dirty="0"/>
              <a:t>Early 1980s: The global economic slowdown and high oil prices negatively impacted the Finnish economy, leading to a decline in GDP per capita.</a:t>
            </a:r>
          </a:p>
          <a:p>
            <a:r>
              <a:rPr lang="en-US" dirty="0"/>
              <a:t>Early 1990s: The collapse of the Soviet Union, a major trading partner, caused economic hardship and a decrease in GDP per capita.</a:t>
            </a:r>
          </a:p>
          <a:p>
            <a:r>
              <a:rPr lang="en-US" dirty="0"/>
              <a:t>Late 2000s: The global financial crisis had a significant impact on Finland's economy, causing a temporary dip in GDP per capita.</a:t>
            </a:r>
          </a:p>
        </p:txBody>
      </p:sp>
    </p:spTree>
    <p:extLst>
      <p:ext uri="{BB962C8B-B14F-4D97-AF65-F5344CB8AC3E}">
        <p14:creationId xmlns:p14="http://schemas.microsoft.com/office/powerpoint/2010/main" val="2417437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42C7-A15C-6716-2266-D0E145F6A00C}"/>
              </a:ext>
            </a:extLst>
          </p:cNvPr>
          <p:cNvSpPr>
            <a:spLocks noGrp="1"/>
          </p:cNvSpPr>
          <p:nvPr>
            <p:ph type="title"/>
          </p:nvPr>
        </p:nvSpPr>
        <p:spPr/>
        <p:txBody>
          <a:bodyPr>
            <a:normAutofit fontScale="90000"/>
          </a:bodyPr>
          <a:lstStyle/>
          <a:p>
            <a:r>
              <a:rPr lang="en-US" dirty="0"/>
              <a:t>Reasons for Changes:</a:t>
            </a:r>
            <a:br>
              <a:rPr lang="en-US" dirty="0"/>
            </a:br>
            <a:endParaRPr lang="en-US" dirty="0"/>
          </a:p>
        </p:txBody>
      </p:sp>
      <p:sp>
        <p:nvSpPr>
          <p:cNvPr id="3" name="Content Placeholder 2">
            <a:extLst>
              <a:ext uri="{FF2B5EF4-FFF2-40B4-BE49-F238E27FC236}">
                <a16:creationId xmlns:a16="http://schemas.microsoft.com/office/drawing/2014/main" id="{57F4F591-A0E8-5FEF-A1FB-DEBA0700EAEF}"/>
              </a:ext>
            </a:extLst>
          </p:cNvPr>
          <p:cNvSpPr>
            <a:spLocks noGrp="1"/>
          </p:cNvSpPr>
          <p:nvPr>
            <p:ph idx="1"/>
          </p:nvPr>
        </p:nvSpPr>
        <p:spPr/>
        <p:txBody>
          <a:bodyPr>
            <a:normAutofit fontScale="62500" lnSpcReduction="20000"/>
          </a:bodyPr>
          <a:lstStyle/>
          <a:p>
            <a:endParaRPr lang="en-US" dirty="0"/>
          </a:p>
          <a:p>
            <a:r>
              <a:rPr lang="en-US" dirty="0"/>
              <a:t>The changes in GDP per capita in both Pakistan and Finland are influenced by a complex interplay of factors, including:</a:t>
            </a:r>
          </a:p>
          <a:p>
            <a:endParaRPr lang="en-US" dirty="0"/>
          </a:p>
          <a:p>
            <a:r>
              <a:rPr lang="en-US" dirty="0"/>
              <a:t>Economic policies: Government policies promoting investment, trade, and education can contribute to economic growth and higher GDP per capita. Conversely, political instability and economic mismanagement can hinder economic activity and lead to declines.</a:t>
            </a:r>
          </a:p>
          <a:p>
            <a:r>
              <a:rPr lang="en-US" dirty="0"/>
              <a:t>Global economic conditions: Global economic slowdowns or financial crises can negatively impact exports and foreign investment, leading to reduced growth and lower GDP per capita.</a:t>
            </a:r>
          </a:p>
          <a:p>
            <a:r>
              <a:rPr lang="en-US" dirty="0"/>
              <a:t>Domestic events: Political instability, natural disasters, and other domestic events can disrupt economic activity and cause fluctuations in GDP per capita.</a:t>
            </a:r>
          </a:p>
          <a:p>
            <a:r>
              <a:rPr lang="en-US" dirty="0"/>
              <a:t>Technological advancements: Investments in technology and innovation can lead to increased productivity and economic growth, boosting GDP per capita.</a:t>
            </a:r>
          </a:p>
          <a:p>
            <a:r>
              <a:rPr lang="en-US" dirty="0"/>
              <a:t>Resource endowments: Countries with abundant natural resources or strategic geographic locations may have advantages in certain sectors, contributing to higher GDP per capita.</a:t>
            </a:r>
          </a:p>
        </p:txBody>
      </p:sp>
    </p:spTree>
    <p:extLst>
      <p:ext uri="{BB962C8B-B14F-4D97-AF65-F5344CB8AC3E}">
        <p14:creationId xmlns:p14="http://schemas.microsoft.com/office/powerpoint/2010/main" val="131239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Pakistan and Finland Comparison</a:t>
            </a:r>
            <a:endParaRPr dirty="0"/>
          </a:p>
        </p:txBody>
      </p:sp>
      <p:sp>
        <p:nvSpPr>
          <p:cNvPr id="3" name="Content Placeholder 2"/>
          <p:cNvSpPr>
            <a:spLocks noGrp="1"/>
          </p:cNvSpPr>
          <p:nvPr>
            <p:ph idx="1"/>
          </p:nvPr>
        </p:nvSpPr>
        <p:spPr/>
        <p:txBody>
          <a:bodyPr>
            <a:normAutofit fontScale="77500" lnSpcReduction="20000"/>
          </a:bodyPr>
          <a:lstStyle/>
          <a:p>
            <a:pPr marL="0" lvl="0" indent="0">
              <a:buNone/>
            </a:pPr>
            <a:r>
              <a:rPr lang="en-US" b="1" u="sng" dirty="0"/>
              <a:t>Pakistan:</a:t>
            </a:r>
          </a:p>
          <a:p>
            <a:pPr marL="0" lvl="0" indent="0">
              <a:buNone/>
            </a:pPr>
            <a:r>
              <a:rPr lang="en-US" dirty="0"/>
              <a:t>Land of Rich History and Culture: Pakistan's land is steeped in ancient civilizations, from the Indus Valley Civilization to the Mughal Empire. Its cultural tapestry is woven with threads of Islam, Sufism, and diverse regional traditions, reflected in its mesmerizing music, delectable cuisine, and exquisite handicrafts.</a:t>
            </a:r>
          </a:p>
          <a:p>
            <a:pPr marL="0" lvl="0" indent="0">
              <a:buNone/>
            </a:pPr>
            <a:r>
              <a:rPr lang="en-US" dirty="0"/>
              <a:t>Economic Potential on the Rise: Despite facing challenges, Pakistan's economy is on the upswing. Its fertile</a:t>
            </a:r>
            <a:r>
              <a:rPr lang="ja-JP" altLang="en-US" dirty="0"/>
              <a:t> </a:t>
            </a:r>
            <a:r>
              <a:rPr lang="en-US" dirty="0"/>
              <a:t>supports agriculture, while drives its textile and IT industries. With strategic investments in infrastructure and education, Pakistan has the potential to become a major economic player in the region.</a:t>
            </a:r>
          </a:p>
          <a:p>
            <a:pPr marL="0" lvl="0" indent="0">
              <a:buNone/>
            </a:pPr>
            <a:r>
              <a:rPr lang="en-US" dirty="0"/>
              <a:t>Land of Breathtaking Landscapes: From the snow-capped peaks of the Karakoram range to the golden Thar Desert, Pakistan's landscapes offer something for everyone. Lush valleys cradle ancient cities, while the mighty Indus River carves its way through rugged terrain</a:t>
            </a:r>
            <a:r>
              <a:rPr lang="az-Cyrl-AZ" dirty="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C-Project-PPT_files/figure-pptx/unnamed-chunk-6-1.gif"/>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B4A4-E7CF-4DE8-E0DD-8BDB928E671E}"/>
              </a:ext>
            </a:extLst>
          </p:cNvPr>
          <p:cNvSpPr>
            <a:spLocks noGrp="1"/>
          </p:cNvSpPr>
          <p:nvPr>
            <p:ph type="title"/>
          </p:nvPr>
        </p:nvSpPr>
        <p:spPr/>
        <p:txBody>
          <a:bodyPr/>
          <a:lstStyle/>
          <a:p>
            <a:r>
              <a:rPr lang="en-US" dirty="0"/>
              <a:t>GDP of Pakistan</a:t>
            </a:r>
          </a:p>
        </p:txBody>
      </p:sp>
      <p:sp>
        <p:nvSpPr>
          <p:cNvPr id="3" name="Content Placeholder 2">
            <a:extLst>
              <a:ext uri="{FF2B5EF4-FFF2-40B4-BE49-F238E27FC236}">
                <a16:creationId xmlns:a16="http://schemas.microsoft.com/office/drawing/2014/main" id="{9D7807DE-143B-896F-90D5-305A977BC4BF}"/>
              </a:ext>
            </a:extLst>
          </p:cNvPr>
          <p:cNvSpPr>
            <a:spLocks noGrp="1"/>
          </p:cNvSpPr>
          <p:nvPr>
            <p:ph idx="1"/>
          </p:nvPr>
        </p:nvSpPr>
        <p:spPr/>
        <p:txBody>
          <a:bodyPr>
            <a:noAutofit/>
          </a:bodyPr>
          <a:lstStyle/>
          <a:p>
            <a:r>
              <a:rPr lang="en-US" sz="1200" b="1" dirty="0"/>
              <a:t>Pakistan:</a:t>
            </a:r>
          </a:p>
          <a:p>
            <a:endParaRPr lang="en-US" sz="1200" b="1" dirty="0"/>
          </a:p>
          <a:p>
            <a:r>
              <a:rPr lang="en-US" sz="1200" b="1" dirty="0"/>
              <a:t>Increased:</a:t>
            </a:r>
          </a:p>
          <a:p>
            <a:r>
              <a:rPr lang="en-US" sz="1200" b="1" dirty="0"/>
              <a:t>Mid-1960s to early 1970s: This period saw strong economic growth due to government investments in infrastructure and heavy industry, leading to rising GDP.</a:t>
            </a:r>
          </a:p>
          <a:p>
            <a:r>
              <a:rPr lang="en-US" sz="1200" b="1" dirty="0"/>
              <a:t>Mid-1980s: Economic reforms and improved political stability spurred economic growth and increased GDP.</a:t>
            </a:r>
          </a:p>
          <a:p>
            <a:r>
              <a:rPr lang="en-US" sz="1200" b="1" dirty="0"/>
              <a:t>Early 2000s: A period of relative stability and privatization initiatives led to economic expansion and higher GDP.</a:t>
            </a:r>
          </a:p>
          <a:p>
            <a:r>
              <a:rPr lang="en-US" sz="1200" b="1" dirty="0"/>
              <a:t>Mid-2010s: Improved security situation and investments in infrastructure and energy boosted economic activity and GDP.</a:t>
            </a:r>
          </a:p>
          <a:p>
            <a:r>
              <a:rPr lang="en-US" sz="1200" b="1" dirty="0"/>
              <a:t>Decreased:</a:t>
            </a:r>
          </a:p>
          <a:p>
            <a:r>
              <a:rPr lang="en-US" sz="1200" b="1" dirty="0"/>
              <a:t>Late 1970s: The Soviet invasion of Afghanistan and political instability disrupted economic activity and caused GDP to decline.</a:t>
            </a:r>
          </a:p>
          <a:p>
            <a:r>
              <a:rPr lang="en-US" sz="1200" b="1" dirty="0"/>
              <a:t>Late 1990s: The Asian financial crisis had a negative impact on the Pakistani economy, leading to a fall in GDP.</a:t>
            </a:r>
          </a:p>
          <a:p>
            <a:r>
              <a:rPr lang="en-US" sz="1200" b="1" dirty="0"/>
              <a:t>Late 2000s: The global financial crisis and political instability again hampered economic growth and caused GDP to decrease.</a:t>
            </a:r>
          </a:p>
          <a:p>
            <a:r>
              <a:rPr lang="en-US" sz="1200" b="1" dirty="0"/>
              <a:t>Early 2020s: The COVID-19 pandemic and associated lockdowns significantly impacted the economy and led to a decline in GDP.</a:t>
            </a:r>
          </a:p>
        </p:txBody>
      </p:sp>
    </p:spTree>
    <p:extLst>
      <p:ext uri="{BB962C8B-B14F-4D97-AF65-F5344CB8AC3E}">
        <p14:creationId xmlns:p14="http://schemas.microsoft.com/office/powerpoint/2010/main" val="3878240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D31B-2205-3325-8DB2-86C6DE4039D8}"/>
              </a:ext>
            </a:extLst>
          </p:cNvPr>
          <p:cNvSpPr>
            <a:spLocks noGrp="1"/>
          </p:cNvSpPr>
          <p:nvPr>
            <p:ph type="title"/>
          </p:nvPr>
        </p:nvSpPr>
        <p:spPr/>
        <p:txBody>
          <a:bodyPr/>
          <a:lstStyle/>
          <a:p>
            <a:r>
              <a:rPr lang="en-US" dirty="0"/>
              <a:t>GDP OF FINLAND</a:t>
            </a:r>
          </a:p>
        </p:txBody>
      </p:sp>
      <p:sp>
        <p:nvSpPr>
          <p:cNvPr id="3" name="Content Placeholder 2">
            <a:extLst>
              <a:ext uri="{FF2B5EF4-FFF2-40B4-BE49-F238E27FC236}">
                <a16:creationId xmlns:a16="http://schemas.microsoft.com/office/drawing/2014/main" id="{59F1CDFB-FF2F-040B-13F5-76FFCC841E89}"/>
              </a:ext>
            </a:extLst>
          </p:cNvPr>
          <p:cNvSpPr>
            <a:spLocks noGrp="1"/>
          </p:cNvSpPr>
          <p:nvPr>
            <p:ph idx="1"/>
          </p:nvPr>
        </p:nvSpPr>
        <p:spPr/>
        <p:txBody>
          <a:bodyPr>
            <a:normAutofit fontScale="55000" lnSpcReduction="20000"/>
          </a:bodyPr>
          <a:lstStyle/>
          <a:p>
            <a:r>
              <a:rPr lang="en-US" dirty="0"/>
              <a:t>Finland:</a:t>
            </a:r>
          </a:p>
          <a:p>
            <a:endParaRPr lang="en-US" dirty="0"/>
          </a:p>
          <a:p>
            <a:r>
              <a:rPr lang="en-US" dirty="0"/>
              <a:t>Increased:</a:t>
            </a:r>
          </a:p>
          <a:p>
            <a:r>
              <a:rPr lang="en-US" dirty="0"/>
              <a:t>Late 1960s to early 1970s: Strong economic growth driven by exports and investments in technology and education led to a rise in GDP.</a:t>
            </a:r>
          </a:p>
          <a:p>
            <a:r>
              <a:rPr lang="en-US" dirty="0"/>
              <a:t>Mid-1980s: Successful economic reforms and diversification of the economy helped to boost GDP.</a:t>
            </a:r>
          </a:p>
          <a:p>
            <a:r>
              <a:rPr lang="en-US" dirty="0"/>
              <a:t>Late 1990s and 2000s: EU membership and continued focus on technology and innovation fueled economic expansion and increased GDP.</a:t>
            </a:r>
          </a:p>
          <a:p>
            <a:r>
              <a:rPr lang="en-US" dirty="0"/>
              <a:t>Mid-2010s: Recovery from the global financial crisis and continued investments in research and development led to another rise in GDP.</a:t>
            </a:r>
          </a:p>
          <a:p>
            <a:r>
              <a:rPr lang="en-US" dirty="0"/>
              <a:t>Decreased:</a:t>
            </a:r>
          </a:p>
          <a:p>
            <a:r>
              <a:rPr lang="en-US" dirty="0"/>
              <a:t>Early 1980s: The global economic slowdown and high oil prices negatively impacted the Finnish economy, leading to a decline in GDP.</a:t>
            </a:r>
          </a:p>
          <a:p>
            <a:r>
              <a:rPr lang="en-US" dirty="0"/>
              <a:t>Early 1990s: The collapse of the Soviet Union, a major trading partner, caused economic hardship and a decrease in GDP.</a:t>
            </a:r>
          </a:p>
          <a:p>
            <a:r>
              <a:rPr lang="en-US" dirty="0"/>
              <a:t>Late 2000s: The global financial crisis had a significant impact on Finland's economy, causing a temporary dip in GDP.</a:t>
            </a:r>
          </a:p>
        </p:txBody>
      </p:sp>
    </p:spTree>
    <p:extLst>
      <p:ext uri="{BB962C8B-B14F-4D97-AF65-F5344CB8AC3E}">
        <p14:creationId xmlns:p14="http://schemas.microsoft.com/office/powerpoint/2010/main" val="264069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E9AB-655A-AC6B-BE00-768960119069}"/>
              </a:ext>
            </a:extLst>
          </p:cNvPr>
          <p:cNvSpPr>
            <a:spLocks noGrp="1"/>
          </p:cNvSpPr>
          <p:nvPr>
            <p:ph type="title"/>
          </p:nvPr>
        </p:nvSpPr>
        <p:spPr/>
        <p:txBody>
          <a:bodyPr>
            <a:normAutofit fontScale="90000"/>
          </a:bodyPr>
          <a:lstStyle/>
          <a:p>
            <a:r>
              <a:rPr lang="en-US" dirty="0"/>
              <a:t>Reasons for Changes:</a:t>
            </a:r>
            <a:br>
              <a:rPr lang="en-US" dirty="0"/>
            </a:br>
            <a:endParaRPr lang="en-US" dirty="0"/>
          </a:p>
        </p:txBody>
      </p:sp>
      <p:sp>
        <p:nvSpPr>
          <p:cNvPr id="3" name="Content Placeholder 2">
            <a:extLst>
              <a:ext uri="{FF2B5EF4-FFF2-40B4-BE49-F238E27FC236}">
                <a16:creationId xmlns:a16="http://schemas.microsoft.com/office/drawing/2014/main" id="{B7ECDE20-1FB6-2986-DF05-0985DD3FFAD5}"/>
              </a:ext>
            </a:extLst>
          </p:cNvPr>
          <p:cNvSpPr>
            <a:spLocks noGrp="1"/>
          </p:cNvSpPr>
          <p:nvPr>
            <p:ph idx="1"/>
          </p:nvPr>
        </p:nvSpPr>
        <p:spPr/>
        <p:txBody>
          <a:bodyPr>
            <a:normAutofit fontScale="62500" lnSpcReduction="20000"/>
          </a:bodyPr>
          <a:lstStyle/>
          <a:p>
            <a:endParaRPr lang="en-US" dirty="0"/>
          </a:p>
          <a:p>
            <a:r>
              <a:rPr lang="en-US" dirty="0"/>
              <a:t>The changes in GDP in both Pakistan and Finland are influenced by a complex interplay of factors, including:</a:t>
            </a:r>
          </a:p>
          <a:p>
            <a:endParaRPr lang="en-US" dirty="0"/>
          </a:p>
          <a:p>
            <a:r>
              <a:rPr lang="en-US" dirty="0"/>
              <a:t>Economic policies: Government policies promoting investment, trade, and education can contribute to economic growth and higher GDP. Conversely, political instability and economic mismanagement can hinder economic activity and lead to declines.</a:t>
            </a:r>
          </a:p>
          <a:p>
            <a:r>
              <a:rPr lang="en-US" dirty="0"/>
              <a:t>Global economic conditions: Global economic slowdowns or financial crises can negatively impact exports and foreign investment, leading to reduced growth and lower GDP.</a:t>
            </a:r>
          </a:p>
          <a:p>
            <a:r>
              <a:rPr lang="en-US" dirty="0"/>
              <a:t>Domestic events: Political instability, natural disasters, and other domestic events can disrupt economic activity and cause fluctuations in GDP.</a:t>
            </a:r>
          </a:p>
          <a:p>
            <a:r>
              <a:rPr lang="en-US" dirty="0"/>
              <a:t>Technological advancements: Investments in technology and innovation can lead to increased productivity and economic growth, boosting GDP.</a:t>
            </a:r>
          </a:p>
          <a:p>
            <a:r>
              <a:rPr lang="en-US" dirty="0"/>
              <a:t>Resource endowments: Countries with abundant natural resources or strategic geographic locations may have advantages in certain sectors, contributing to higher GDP.</a:t>
            </a:r>
          </a:p>
        </p:txBody>
      </p:sp>
    </p:spTree>
    <p:extLst>
      <p:ext uri="{BB962C8B-B14F-4D97-AF65-F5344CB8AC3E}">
        <p14:creationId xmlns:p14="http://schemas.microsoft.com/office/powerpoint/2010/main" val="104094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C-Project-PPT_files/figure-pptx/unnamed-chunk-7-1.gif"/>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0E62-C7A8-0B5F-03A3-AE0DED1D3D41}"/>
              </a:ext>
            </a:extLst>
          </p:cNvPr>
          <p:cNvSpPr>
            <a:spLocks noGrp="1"/>
          </p:cNvSpPr>
          <p:nvPr>
            <p:ph type="title"/>
          </p:nvPr>
        </p:nvSpPr>
        <p:spPr/>
        <p:txBody>
          <a:bodyPr/>
          <a:lstStyle/>
          <a:p>
            <a:r>
              <a:rPr lang="en-US" dirty="0"/>
              <a:t>Foreign Direct Investment of Pakistan</a:t>
            </a:r>
          </a:p>
        </p:txBody>
      </p:sp>
      <p:sp>
        <p:nvSpPr>
          <p:cNvPr id="3" name="Content Placeholder 2">
            <a:extLst>
              <a:ext uri="{FF2B5EF4-FFF2-40B4-BE49-F238E27FC236}">
                <a16:creationId xmlns:a16="http://schemas.microsoft.com/office/drawing/2014/main" id="{9E0DEFD7-E3EF-5DB7-5B6C-E9666276A850}"/>
              </a:ext>
            </a:extLst>
          </p:cNvPr>
          <p:cNvSpPr>
            <a:spLocks noGrp="1"/>
          </p:cNvSpPr>
          <p:nvPr>
            <p:ph idx="1"/>
          </p:nvPr>
        </p:nvSpPr>
        <p:spPr/>
        <p:txBody>
          <a:bodyPr>
            <a:noAutofit/>
          </a:bodyPr>
          <a:lstStyle/>
          <a:p>
            <a:r>
              <a:rPr lang="en-US" sz="1000" b="1" dirty="0"/>
              <a:t>Pakistan:</a:t>
            </a:r>
          </a:p>
          <a:p>
            <a:endParaRPr lang="en-US" sz="1000" b="1" dirty="0"/>
          </a:p>
          <a:p>
            <a:r>
              <a:rPr lang="en-US" sz="1000" b="1" dirty="0"/>
              <a:t>Increased:</a:t>
            </a:r>
          </a:p>
          <a:p>
            <a:r>
              <a:rPr lang="en-US" sz="1000" b="1" dirty="0"/>
              <a:t>Mid-1990s: Following a period of political instability and economic reforms, FDI in Pakistan saw a significant rise in the mid-1990s due to factors like:</a:t>
            </a:r>
          </a:p>
          <a:p>
            <a:r>
              <a:rPr lang="en-US" sz="1000" b="1" dirty="0"/>
              <a:t>Privatization initiatives: The government's privatization program attracted foreign investors to various sectors, such as telecommunications and energy.</a:t>
            </a:r>
          </a:p>
          <a:p>
            <a:r>
              <a:rPr lang="en-US" sz="1000" b="1" dirty="0"/>
              <a:t>Improved economic performance: Stabilizing political conditions and macroeconomic improvements boosted investor confidence.</a:t>
            </a:r>
          </a:p>
          <a:p>
            <a:r>
              <a:rPr lang="en-US" sz="1000" b="1" dirty="0"/>
              <a:t>Discovery of natural resources: The discovery of large gas reserves in the early 1990s opened up new investment opportunities for foreign companies.</a:t>
            </a:r>
          </a:p>
          <a:p>
            <a:r>
              <a:rPr lang="en-US" sz="1000" b="1" dirty="0"/>
              <a:t>Mid-2000s: After a slight dip in the late 1990s, FDI in Pakistan again increased in the mid-2000s due to:</a:t>
            </a:r>
          </a:p>
          <a:p>
            <a:r>
              <a:rPr lang="en-US" sz="1000" b="1" dirty="0"/>
              <a:t>Continued economic growth: Sustained economic expansion and rising consumer spending made Pakistan a more attractive market for foreign investors.</a:t>
            </a:r>
          </a:p>
          <a:p>
            <a:r>
              <a:rPr lang="en-US" sz="1000" b="1" dirty="0"/>
              <a:t>Liberalization of trade and investment policies: The government further opened up the economy to foreign investment, making it easier for companies to do business in Pakistan.</a:t>
            </a:r>
          </a:p>
          <a:p>
            <a:r>
              <a:rPr lang="en-US" sz="1000" b="1" dirty="0"/>
              <a:t>Increased regional stability: Improvements in the security situation in the region, particularly after the 9/11 attacks, boosted investor confidence.</a:t>
            </a:r>
          </a:p>
          <a:p>
            <a:r>
              <a:rPr lang="en-US" sz="1000" b="1" dirty="0"/>
              <a:t>Decreased:</a:t>
            </a:r>
          </a:p>
          <a:p>
            <a:r>
              <a:rPr lang="en-US" sz="1000" b="1" dirty="0"/>
              <a:t>Late 1970s: Political instability and the Soviet invasion of Afghanistan in 1979 led to a sharp decline in FDI in Pakistan during the late 1970s.</a:t>
            </a:r>
          </a:p>
          <a:p>
            <a:r>
              <a:rPr lang="en-US" sz="1000" b="1" dirty="0"/>
              <a:t>Late 1990s: The Asian financial crisis of 1997-1998 impacted Pakistan's economy, causing a temporary dip in FDI inflows.</a:t>
            </a:r>
          </a:p>
          <a:p>
            <a:r>
              <a:rPr lang="en-US" sz="1000" b="1" dirty="0"/>
              <a:t>Late 2000s: The global financial crisis of 2008-2009 had a significant negative impact on FDI in Pakistan, as it did for many other developing countries.</a:t>
            </a:r>
          </a:p>
          <a:p>
            <a:r>
              <a:rPr lang="en-US" sz="1000" b="1" dirty="0"/>
              <a:t>Early 2010s: Continued political instability and security concerns in the region discouraged foreign investment in Pakistan during the early 2010s.</a:t>
            </a:r>
          </a:p>
        </p:txBody>
      </p:sp>
    </p:spTree>
    <p:extLst>
      <p:ext uri="{BB962C8B-B14F-4D97-AF65-F5344CB8AC3E}">
        <p14:creationId xmlns:p14="http://schemas.microsoft.com/office/powerpoint/2010/main" val="140654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880-2E34-F80F-C1F8-04CC812D157A}"/>
              </a:ext>
            </a:extLst>
          </p:cNvPr>
          <p:cNvSpPr>
            <a:spLocks noGrp="1"/>
          </p:cNvSpPr>
          <p:nvPr>
            <p:ph type="title"/>
          </p:nvPr>
        </p:nvSpPr>
        <p:spPr/>
        <p:txBody>
          <a:bodyPr/>
          <a:lstStyle/>
          <a:p>
            <a:r>
              <a:rPr lang="en-US" dirty="0"/>
              <a:t>Foreign Direct Investment of FINLAND</a:t>
            </a:r>
          </a:p>
        </p:txBody>
      </p:sp>
      <p:sp>
        <p:nvSpPr>
          <p:cNvPr id="3" name="Content Placeholder 2">
            <a:extLst>
              <a:ext uri="{FF2B5EF4-FFF2-40B4-BE49-F238E27FC236}">
                <a16:creationId xmlns:a16="http://schemas.microsoft.com/office/drawing/2014/main" id="{D32B0D6E-2B76-F121-3ADB-4F55A2D2D8D5}"/>
              </a:ext>
            </a:extLst>
          </p:cNvPr>
          <p:cNvSpPr>
            <a:spLocks noGrp="1"/>
          </p:cNvSpPr>
          <p:nvPr>
            <p:ph idx="1"/>
          </p:nvPr>
        </p:nvSpPr>
        <p:spPr/>
        <p:txBody>
          <a:bodyPr>
            <a:normAutofit fontScale="25000" lnSpcReduction="20000"/>
          </a:bodyPr>
          <a:lstStyle/>
          <a:p>
            <a:r>
              <a:rPr lang="en-US" sz="4400" b="1" dirty="0"/>
              <a:t>Finland:</a:t>
            </a:r>
          </a:p>
          <a:p>
            <a:endParaRPr lang="en-US" sz="4400" b="1" dirty="0"/>
          </a:p>
          <a:p>
            <a:r>
              <a:rPr lang="en-US" sz="4400" b="1" dirty="0"/>
              <a:t>Increased:</a:t>
            </a:r>
          </a:p>
          <a:p>
            <a:r>
              <a:rPr lang="en-US" sz="4400" b="1" dirty="0"/>
              <a:t>1970s: Similar to Pakistan, Finland experienced an increase in FDI during the 1970s due to:</a:t>
            </a:r>
          </a:p>
          <a:p>
            <a:r>
              <a:rPr lang="en-US" sz="4400" b="1" dirty="0"/>
              <a:t>Economic growth: Strong economic performance and rising living standards created attractive investment opportunities in Finland.</a:t>
            </a:r>
          </a:p>
          <a:p>
            <a:r>
              <a:rPr lang="en-US" sz="4400" b="1" dirty="0"/>
              <a:t>Government policies: The Finnish government encouraged foreign investment through tax incentives and other policy measures.</a:t>
            </a:r>
          </a:p>
          <a:p>
            <a:r>
              <a:rPr lang="en-US" sz="4400" b="1" dirty="0"/>
              <a:t>Strategic location: Finland's proximity to Western Europe and access to skilled labor made it a desirable location for foreign companies.</a:t>
            </a:r>
          </a:p>
          <a:p>
            <a:r>
              <a:rPr lang="en-US" sz="4400" b="1" dirty="0"/>
              <a:t>2000s: FDI in Finland continued to grow in the 2000s due to:</a:t>
            </a:r>
          </a:p>
          <a:p>
            <a:r>
              <a:rPr lang="en-US" sz="4400" b="1" dirty="0"/>
              <a:t>EU membership: Joining the European Union opened up new markets and opportunities for Finnish companies, attracting further foreign investment.</a:t>
            </a:r>
          </a:p>
          <a:p>
            <a:r>
              <a:rPr lang="en-US" sz="4400" b="1" dirty="0"/>
              <a:t>Technology sector boom: Finland's strong focus on technology and innovation attracted investment from global tech companies.</a:t>
            </a:r>
          </a:p>
          <a:p>
            <a:r>
              <a:rPr lang="en-US" sz="4400" b="1" dirty="0"/>
              <a:t>Mid-2010s: After a slight dip in the late 2000s due to the global financial crisis, FDI in Finland rebounded in the mid-2010s due to:</a:t>
            </a:r>
          </a:p>
          <a:p>
            <a:r>
              <a:rPr lang="en-US" sz="4400" b="1" dirty="0"/>
              <a:t>Economic recovery: Finland's economy recovered from the financial crisis, making it an attractive investment destination again.</a:t>
            </a:r>
          </a:p>
          <a:p>
            <a:r>
              <a:rPr lang="en-US" sz="4400" b="1" dirty="0"/>
              <a:t>Continued focus on innovation: Finland's commitment to research and development continued to attract foreign investment in technology and R&amp;D sectors.</a:t>
            </a:r>
          </a:p>
          <a:p>
            <a:r>
              <a:rPr lang="en-US" sz="4400" b="1" dirty="0"/>
              <a:t>Decreased:</a:t>
            </a:r>
          </a:p>
          <a:p>
            <a:r>
              <a:rPr lang="en-US" sz="4400" b="1" dirty="0"/>
              <a:t>Early 1980s: The global economic slowdown and high oil prices of the early 1980s negatively impacted Finland's economy, leading to a decline in FDI.</a:t>
            </a:r>
          </a:p>
          <a:p>
            <a:r>
              <a:rPr lang="en-US" sz="4400" b="1" dirty="0"/>
              <a:t>Early 1990s: The collapse of the Soviet Union, a major trading partner for Finland, caused economic hardship and a decrease in FDI in the early 1990s.</a:t>
            </a:r>
          </a:p>
          <a:p>
            <a:r>
              <a:rPr lang="en-US" sz="4400" b="1" dirty="0"/>
              <a:t>Late 2000s: The global financial crisis of 2008-2009 had a significant impact on FDI in Finland, as it did for many other developed countries</a:t>
            </a:r>
            <a:r>
              <a:rPr lang="en-US" dirty="0"/>
              <a:t>.</a:t>
            </a:r>
          </a:p>
        </p:txBody>
      </p:sp>
    </p:spTree>
    <p:extLst>
      <p:ext uri="{BB962C8B-B14F-4D97-AF65-F5344CB8AC3E}">
        <p14:creationId xmlns:p14="http://schemas.microsoft.com/office/powerpoint/2010/main" val="100579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C-Project-PPT_files/figure-pptx/unnamed-chunk-8-1.gif"/>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0AC9-C9D3-77DA-F548-0630B8863C34}"/>
              </a:ext>
            </a:extLst>
          </p:cNvPr>
          <p:cNvSpPr>
            <a:spLocks noGrp="1"/>
          </p:cNvSpPr>
          <p:nvPr>
            <p:ph type="title"/>
          </p:nvPr>
        </p:nvSpPr>
        <p:spPr/>
        <p:txBody>
          <a:bodyPr/>
          <a:lstStyle/>
          <a:p>
            <a:r>
              <a:rPr lang="en-US" dirty="0"/>
              <a:t>Fiscal Deficit of Pakistan</a:t>
            </a:r>
          </a:p>
        </p:txBody>
      </p:sp>
      <p:sp>
        <p:nvSpPr>
          <p:cNvPr id="3" name="Content Placeholder 2">
            <a:extLst>
              <a:ext uri="{FF2B5EF4-FFF2-40B4-BE49-F238E27FC236}">
                <a16:creationId xmlns:a16="http://schemas.microsoft.com/office/drawing/2014/main" id="{70496904-56AF-2578-996D-BCC4C4644ED9}"/>
              </a:ext>
            </a:extLst>
          </p:cNvPr>
          <p:cNvSpPr>
            <a:spLocks noGrp="1"/>
          </p:cNvSpPr>
          <p:nvPr>
            <p:ph idx="1"/>
          </p:nvPr>
        </p:nvSpPr>
        <p:spPr>
          <a:xfrm>
            <a:off x="457199" y="1063228"/>
            <a:ext cx="8507187" cy="4014957"/>
          </a:xfrm>
        </p:spPr>
        <p:txBody>
          <a:bodyPr>
            <a:noAutofit/>
          </a:bodyPr>
          <a:lstStyle/>
          <a:p>
            <a:r>
              <a:rPr lang="en-US" sz="800" b="1" dirty="0"/>
              <a:t>Pakistan:</a:t>
            </a:r>
          </a:p>
          <a:p>
            <a:endParaRPr lang="en-US" sz="800" b="1" dirty="0"/>
          </a:p>
          <a:p>
            <a:r>
              <a:rPr lang="en-US" sz="800" b="1" dirty="0"/>
              <a:t>Increased:</a:t>
            </a:r>
          </a:p>
          <a:p>
            <a:r>
              <a:rPr lang="en-US" sz="800" b="1" dirty="0"/>
              <a:t>1970s: This period saw a significant rise in the fiscal deficit due to several factors, including:</a:t>
            </a:r>
          </a:p>
          <a:p>
            <a:r>
              <a:rPr lang="en-US" sz="800" b="1" dirty="0"/>
              <a:t>Increased government spending: The government invested heavily in infrastructure and social programs, leading to higher expenditures.</a:t>
            </a:r>
          </a:p>
          <a:p>
            <a:r>
              <a:rPr lang="en-US" sz="800" b="1" dirty="0"/>
              <a:t>Lower revenue collection: Weak tax administration and inefficient tax systems resulted in low revenue collection.</a:t>
            </a:r>
          </a:p>
          <a:p>
            <a:r>
              <a:rPr lang="en-US" sz="800" b="1" dirty="0"/>
              <a:t>Political instability: Political turmoil and frequent changes in government made it difficult to implement sound fiscal policies.</a:t>
            </a:r>
          </a:p>
          <a:p>
            <a:r>
              <a:rPr lang="en-US" sz="800" b="1" dirty="0"/>
              <a:t>Late 1980s and early 1990s: The fiscal deficit again increased during this period due to:</a:t>
            </a:r>
          </a:p>
          <a:p>
            <a:r>
              <a:rPr lang="en-US" sz="800" b="1" dirty="0"/>
              <a:t>Continuation of high government spending: The government continued to spend heavily on defense and other sectors, despite stagnant economic growth.</a:t>
            </a:r>
          </a:p>
          <a:p>
            <a:r>
              <a:rPr lang="en-US" sz="800" b="1" dirty="0"/>
              <a:t>Gulf War: The Gulf War led to higher oil prices and increased defense spending, further straining the budget.</a:t>
            </a:r>
          </a:p>
          <a:p>
            <a:r>
              <a:rPr lang="en-US" sz="800" b="1" dirty="0"/>
              <a:t>Natural disasters: Floods and earthquakes in the early 1990s added to the government's financial burden.</a:t>
            </a:r>
          </a:p>
          <a:p>
            <a:r>
              <a:rPr lang="en-US" sz="800" b="1" dirty="0"/>
              <a:t>Late 2000s and early 2010s: Another surge in the fiscal deficit occurred during this period due to:</a:t>
            </a:r>
          </a:p>
          <a:p>
            <a:r>
              <a:rPr lang="en-US" sz="800" b="1" dirty="0"/>
              <a:t>Global financial crisis: The global financial crisis impacted Pakistan's economy, leading to lower revenue and higher spending on social safety nets.</a:t>
            </a:r>
          </a:p>
          <a:p>
            <a:r>
              <a:rPr lang="en-US" sz="800" b="1" dirty="0"/>
              <a:t>War on terror: The ongoing war against terrorism led to significant increases in defense spending.</a:t>
            </a:r>
          </a:p>
          <a:p>
            <a:r>
              <a:rPr lang="en-US" sz="800" b="1" dirty="0"/>
              <a:t>Natural disasters: The devastating 2010 floods caused widespread damage and required significant government expenditure for reconstruction.</a:t>
            </a:r>
          </a:p>
          <a:p>
            <a:r>
              <a:rPr lang="en-US" sz="800" b="1" dirty="0"/>
              <a:t>Decreased:</a:t>
            </a:r>
          </a:p>
          <a:p>
            <a:r>
              <a:rPr lang="en-US" sz="800" b="1" dirty="0"/>
              <a:t>Mid-1980s: The fiscal deficit saw some improvement in the mid-1980s due to:</a:t>
            </a:r>
          </a:p>
          <a:p>
            <a:r>
              <a:rPr lang="en-US" sz="800" b="1" dirty="0"/>
              <a:t>Economic reforms: The government implemented economic reforms, including tax reforms and privatization, which improved revenue collection and reduced unnecessary spending.</a:t>
            </a:r>
          </a:p>
          <a:p>
            <a:r>
              <a:rPr lang="en-US" sz="800" b="1" dirty="0"/>
              <a:t>Debt rescheduling: Debt rescheduling agreements with international creditors provided temporary relief.</a:t>
            </a:r>
          </a:p>
          <a:p>
            <a:r>
              <a:rPr lang="en-US" sz="800" b="1" dirty="0"/>
              <a:t>Mid-2000s: The fiscal deficit declined again in the mid-2000s due to:</a:t>
            </a:r>
          </a:p>
          <a:p>
            <a:r>
              <a:rPr lang="en-US" sz="800" b="1" dirty="0"/>
              <a:t>High economic growth: Strong economic growth led to higher tax revenue and reduced the need for government borrowing.</a:t>
            </a:r>
          </a:p>
          <a:p>
            <a:r>
              <a:rPr lang="en-US" sz="800" b="1" dirty="0"/>
              <a:t>Improved tax administration: Efforts to improve tax collection and reduce tax evasion yielded positive results.</a:t>
            </a:r>
          </a:p>
          <a:p>
            <a:r>
              <a:rPr lang="en-US" sz="800" b="1" dirty="0"/>
              <a:t>Mid-2010s: A gradual decrease in the fiscal deficit was observed in the mid-2010s as a result of:</a:t>
            </a:r>
          </a:p>
          <a:p>
            <a:r>
              <a:rPr lang="en-US" sz="800" b="1" dirty="0"/>
              <a:t>Improved security situation: The improved security situation allowed the government to reduce defense spending.</a:t>
            </a:r>
          </a:p>
          <a:p>
            <a:r>
              <a:rPr lang="en-US" sz="800" b="1" dirty="0"/>
              <a:t>International financial assistance: The International Monetary Fund (IMF) and other international donors provided financial assistance to support fiscal consolidation efforts.</a:t>
            </a:r>
          </a:p>
        </p:txBody>
      </p:sp>
    </p:spTree>
    <p:extLst>
      <p:ext uri="{BB962C8B-B14F-4D97-AF65-F5344CB8AC3E}">
        <p14:creationId xmlns:p14="http://schemas.microsoft.com/office/powerpoint/2010/main" val="2756242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F58A-70DA-301C-9F5A-6346D7F52AA6}"/>
              </a:ext>
            </a:extLst>
          </p:cNvPr>
          <p:cNvSpPr>
            <a:spLocks noGrp="1"/>
          </p:cNvSpPr>
          <p:nvPr>
            <p:ph type="title"/>
          </p:nvPr>
        </p:nvSpPr>
        <p:spPr/>
        <p:txBody>
          <a:bodyPr/>
          <a:lstStyle/>
          <a:p>
            <a:r>
              <a:rPr lang="en-US" dirty="0"/>
              <a:t>Fiscal deficit of FINLAND</a:t>
            </a:r>
          </a:p>
        </p:txBody>
      </p:sp>
      <p:sp>
        <p:nvSpPr>
          <p:cNvPr id="3" name="Content Placeholder 2">
            <a:extLst>
              <a:ext uri="{FF2B5EF4-FFF2-40B4-BE49-F238E27FC236}">
                <a16:creationId xmlns:a16="http://schemas.microsoft.com/office/drawing/2014/main" id="{4EDD048F-0DB6-4D94-7AE0-FCF1B8EAF53C}"/>
              </a:ext>
            </a:extLst>
          </p:cNvPr>
          <p:cNvSpPr>
            <a:spLocks noGrp="1"/>
          </p:cNvSpPr>
          <p:nvPr>
            <p:ph idx="1"/>
          </p:nvPr>
        </p:nvSpPr>
        <p:spPr/>
        <p:txBody>
          <a:bodyPr>
            <a:noAutofit/>
          </a:bodyPr>
          <a:lstStyle/>
          <a:p>
            <a:r>
              <a:rPr lang="en-US" sz="1000" b="1" dirty="0"/>
              <a:t>Finland:</a:t>
            </a:r>
          </a:p>
          <a:p>
            <a:endParaRPr lang="en-US" sz="1000" b="1" dirty="0"/>
          </a:p>
          <a:p>
            <a:r>
              <a:rPr lang="en-US" sz="1000" b="1" dirty="0"/>
              <a:t>Increased:</a:t>
            </a:r>
          </a:p>
          <a:p>
            <a:r>
              <a:rPr lang="en-US" sz="1000" b="1" dirty="0"/>
              <a:t>Early 1970s: The fiscal deficit widened in the early 1970s due to:</a:t>
            </a:r>
          </a:p>
          <a:p>
            <a:r>
              <a:rPr lang="en-US" sz="1000" b="1" dirty="0"/>
              <a:t>Economic slowdown: The global economic slowdown impacted Finland's economy, leading to lower tax revenue and higher social spending.</a:t>
            </a:r>
          </a:p>
          <a:p>
            <a:r>
              <a:rPr lang="en-US" sz="1000" b="1" dirty="0"/>
              <a:t>Oil crisis: The oil crisis of 1973 led to higher energy costs and increased government spending on subsidies.</a:t>
            </a:r>
          </a:p>
          <a:p>
            <a:r>
              <a:rPr lang="en-US" sz="1000" b="1" dirty="0"/>
              <a:t>Early 1990s: The fiscal deficit again rose in the early 1990s due to:</a:t>
            </a:r>
          </a:p>
          <a:p>
            <a:r>
              <a:rPr lang="en-US" sz="1000" b="1" dirty="0"/>
              <a:t>Collapse of the Soviet Union: The collapse of the Soviet Union, a major trading partner for Finland, led to a decline in exports and economic growth.</a:t>
            </a:r>
          </a:p>
          <a:p>
            <a:r>
              <a:rPr lang="en-US" sz="1000" b="1" dirty="0"/>
              <a:t>Deep recession: Finland experienced a severe recession in the early 1990s, further straining the budget.</a:t>
            </a:r>
          </a:p>
          <a:p>
            <a:r>
              <a:rPr lang="en-US" sz="1000" b="1" dirty="0"/>
              <a:t>Late 2000s: The global financial crisis of 2008-2009 had a significant impact on Finland's economy, leading to:</a:t>
            </a:r>
          </a:p>
          <a:p>
            <a:r>
              <a:rPr lang="en-US" sz="1000" b="1" dirty="0"/>
              <a:t>Decreased tax revenue: Lower economic activity and corporate profits resulted in a decline in tax revenue.</a:t>
            </a:r>
          </a:p>
          <a:p>
            <a:r>
              <a:rPr lang="en-US" sz="1000" b="1" dirty="0"/>
              <a:t>Increased unemployment: Rising unemployment led to higher social spending on unemployment benefits.</a:t>
            </a:r>
          </a:p>
          <a:p>
            <a:r>
              <a:rPr lang="en-US" sz="1000" b="1" dirty="0"/>
              <a:t>Decreased:</a:t>
            </a:r>
          </a:p>
          <a:p>
            <a:r>
              <a:rPr lang="en-US" sz="1000" b="1" dirty="0"/>
              <a:t>Mid-1980s: The fiscal deficit improved in the mid-1980s due to:</a:t>
            </a:r>
          </a:p>
          <a:p>
            <a:r>
              <a:rPr lang="en-US" sz="1000" b="1" dirty="0"/>
              <a:t>Economic recovery: Finland's economy recovered from the recession of the early 1980s, leading to higher tax revenue and lower social spending.</a:t>
            </a:r>
          </a:p>
          <a:p>
            <a:r>
              <a:rPr lang="en-US" sz="1000" b="1" dirty="0"/>
              <a:t>Fiscal consolidation measures: The government implemented austerity measures such as spending cuts and tax increases to reduce the deficit.</a:t>
            </a:r>
          </a:p>
          <a:p>
            <a:r>
              <a:rPr lang="en-US" sz="1000" b="1" dirty="0"/>
              <a:t>Mid-2000s: The fiscal deficit further declined in the mid-2000s due to:</a:t>
            </a:r>
          </a:p>
          <a:p>
            <a:r>
              <a:rPr lang="en-US" sz="1000" b="1" dirty="0"/>
              <a:t>Continued economic growth: Sustained economic expansion led to higher tax revenue and improved the overall fiscal position.</a:t>
            </a:r>
          </a:p>
        </p:txBody>
      </p:sp>
    </p:spTree>
    <p:extLst>
      <p:ext uri="{BB962C8B-B14F-4D97-AF65-F5344CB8AC3E}">
        <p14:creationId xmlns:p14="http://schemas.microsoft.com/office/powerpoint/2010/main" val="237132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1F7B-BB78-4A9D-33AA-B3CB7CC5D2CE}"/>
              </a:ext>
            </a:extLst>
          </p:cNvPr>
          <p:cNvSpPr>
            <a:spLocks noGrp="1"/>
          </p:cNvSpPr>
          <p:nvPr>
            <p:ph type="title"/>
          </p:nvPr>
        </p:nvSpPr>
        <p:spPr/>
        <p:txBody>
          <a:bodyPr/>
          <a:lstStyle/>
          <a:p>
            <a:r>
              <a:rPr lang="en-US" dirty="0"/>
              <a:t>FINLAND</a:t>
            </a:r>
          </a:p>
        </p:txBody>
      </p:sp>
      <p:sp>
        <p:nvSpPr>
          <p:cNvPr id="3" name="Content Placeholder 2">
            <a:extLst>
              <a:ext uri="{FF2B5EF4-FFF2-40B4-BE49-F238E27FC236}">
                <a16:creationId xmlns:a16="http://schemas.microsoft.com/office/drawing/2014/main" id="{AF1E332A-8EF7-E19F-262A-8E537C18B09D}"/>
              </a:ext>
            </a:extLst>
          </p:cNvPr>
          <p:cNvSpPr>
            <a:spLocks noGrp="1"/>
          </p:cNvSpPr>
          <p:nvPr>
            <p:ph idx="1"/>
          </p:nvPr>
        </p:nvSpPr>
        <p:spPr/>
        <p:txBody>
          <a:bodyPr>
            <a:normAutofit/>
          </a:bodyPr>
          <a:lstStyle/>
          <a:p>
            <a:pPr marL="0" indent="0">
              <a:buNone/>
            </a:pPr>
            <a:r>
              <a:rPr lang="en-US" sz="1800" dirty="0"/>
              <a:t> A Beacon of Innovation and Education: Finland's commitment to education and research has propelled it to the forefront of technological innovation. Its world-renowned education system fosters creativity and critical thinking, </a:t>
            </a:r>
            <a:r>
              <a:rPr lang="en-US" sz="1800" dirty="0" err="1"/>
              <a:t>melahirkan</a:t>
            </a:r>
            <a:r>
              <a:rPr lang="en-US" sz="1800" dirty="0"/>
              <a:t> a highly skilled workforce that drives its thriving. </a:t>
            </a:r>
            <a:br>
              <a:rPr lang="en-US" sz="1800" dirty="0"/>
            </a:br>
            <a:r>
              <a:rPr lang="en-US" sz="1800" dirty="0"/>
              <a:t>Champion of Social Welfare: Finland is a shining example of a robust social welfare system. Its citizens enjoy universal healthcare,</a:t>
            </a:r>
            <a:r>
              <a:rPr lang="en-US" altLang="ja-JP" sz="1800" dirty="0"/>
              <a:t>, </a:t>
            </a:r>
            <a:r>
              <a:rPr lang="en-US" sz="1800" dirty="0"/>
              <a:t>and a strong sense of community, leading to consistently high levels of Living Standards</a:t>
            </a:r>
            <a:r>
              <a:rPr lang="en-US" altLang="ja-JP" sz="1800" dirty="0"/>
              <a:t>.</a:t>
            </a:r>
            <a:br>
              <a:rPr lang="en-US" altLang="ja-JP" sz="1800" dirty="0"/>
            </a:br>
            <a:r>
              <a:rPr lang="en-US" altLang="ja-JP" sz="1800" dirty="0"/>
              <a:t>Land of Untamed Beauty and Tranquility: Finland's vast forests, pristine lakes, and rugged archipelagos offer a haven for nature lovers. The "Land of a Thousand Lakes" , while the Aurora Borealis paints the night sky with mesmerizing colors, creating a spectacle of natural wonder.</a:t>
            </a:r>
            <a:br>
              <a:rPr lang="en-US" altLang="ja-JP" sz="1800" dirty="0"/>
            </a:br>
            <a:endParaRPr lang="en-US" sz="1800" dirty="0"/>
          </a:p>
        </p:txBody>
      </p:sp>
    </p:spTree>
    <p:extLst>
      <p:ext uri="{BB962C8B-B14F-4D97-AF65-F5344CB8AC3E}">
        <p14:creationId xmlns:p14="http://schemas.microsoft.com/office/powerpoint/2010/main" val="3709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C-Project-PPT_files/figure-pptx/unnamed-chunk-9-1.gif"/>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5C56-8C46-A060-C093-8DA9FF194340}"/>
              </a:ext>
            </a:extLst>
          </p:cNvPr>
          <p:cNvSpPr>
            <a:spLocks noGrp="1"/>
          </p:cNvSpPr>
          <p:nvPr>
            <p:ph type="title"/>
          </p:nvPr>
        </p:nvSpPr>
        <p:spPr/>
        <p:txBody>
          <a:bodyPr/>
          <a:lstStyle/>
          <a:p>
            <a:r>
              <a:rPr lang="en-US" dirty="0"/>
              <a:t>Export of Pakistan</a:t>
            </a:r>
          </a:p>
        </p:txBody>
      </p:sp>
      <p:sp>
        <p:nvSpPr>
          <p:cNvPr id="3" name="Content Placeholder 2">
            <a:extLst>
              <a:ext uri="{FF2B5EF4-FFF2-40B4-BE49-F238E27FC236}">
                <a16:creationId xmlns:a16="http://schemas.microsoft.com/office/drawing/2014/main" id="{83EFB3AD-B33A-177B-E2E2-3E52D7FC7402}"/>
              </a:ext>
            </a:extLst>
          </p:cNvPr>
          <p:cNvSpPr>
            <a:spLocks noGrp="1"/>
          </p:cNvSpPr>
          <p:nvPr>
            <p:ph idx="1"/>
          </p:nvPr>
        </p:nvSpPr>
        <p:spPr/>
        <p:txBody>
          <a:bodyPr>
            <a:noAutofit/>
          </a:bodyPr>
          <a:lstStyle/>
          <a:p>
            <a:r>
              <a:rPr lang="en-US" sz="1050" b="1" dirty="0"/>
              <a:t>Pakistan:</a:t>
            </a:r>
          </a:p>
          <a:p>
            <a:endParaRPr lang="en-US" sz="1050" b="1" dirty="0"/>
          </a:p>
          <a:p>
            <a:r>
              <a:rPr lang="en-US" sz="1050" b="1" dirty="0"/>
              <a:t>Increased:</a:t>
            </a:r>
          </a:p>
          <a:p>
            <a:r>
              <a:rPr lang="en-US" sz="1050" b="1" dirty="0"/>
              <a:t>Mid-1960s to early 1970s: This period saw a significant rise in Pakistani exports due to several factors, including:</a:t>
            </a:r>
          </a:p>
          <a:p>
            <a:r>
              <a:rPr lang="en-US" sz="1050" b="1" dirty="0"/>
              <a:t>Government investments in infrastructure and heavy industry: This led to increased production and exports of manufactured goods.</a:t>
            </a:r>
          </a:p>
          <a:p>
            <a:r>
              <a:rPr lang="en-US" sz="1050" b="1" dirty="0"/>
              <a:t>Green Revolution: The introduction of high-yielding agricultural varieties boosted agricultural production and exports of rice and cotton.</a:t>
            </a:r>
          </a:p>
          <a:p>
            <a:r>
              <a:rPr lang="en-US" sz="1050" b="1" dirty="0"/>
              <a:t>Trade liberalization: The government implemented policies to promote exports, such as reducing export taxes and providing subsidies.</a:t>
            </a:r>
          </a:p>
          <a:p>
            <a:r>
              <a:rPr lang="en-US" sz="1050" b="1" dirty="0"/>
              <a:t>Mid-1980s: Economic reforms and improved political stability spurred economic growth and increased exports of textiles, garments, and other manufactured goods.</a:t>
            </a:r>
          </a:p>
          <a:p>
            <a:r>
              <a:rPr lang="en-US" sz="1050" b="1" dirty="0"/>
              <a:t>Early 2000s: A period of relative stability and privatization initiatives led to economic expansion and higher exports of textiles, leather goods, and IT services.</a:t>
            </a:r>
          </a:p>
          <a:p>
            <a:r>
              <a:rPr lang="en-US" sz="1050" b="1" dirty="0"/>
              <a:t>Mid-2010s: Improved security situation and investments in infrastructure and energy boosted economic activity and exports of textiles, agricultural products, and chemicals.</a:t>
            </a:r>
          </a:p>
          <a:p>
            <a:r>
              <a:rPr lang="en-US" sz="1050" b="1" dirty="0"/>
              <a:t>Decreased:</a:t>
            </a:r>
          </a:p>
          <a:p>
            <a:r>
              <a:rPr lang="en-US" sz="1050" b="1" dirty="0"/>
              <a:t>Late 1970s: The Soviet invasion of Afghanistan and political instability disrupted economic activity and caused exports to decline.</a:t>
            </a:r>
          </a:p>
          <a:p>
            <a:r>
              <a:rPr lang="en-US" sz="1050" b="1" dirty="0"/>
              <a:t>Late 1990s: The Asian financial crisis had a negative impact on the Pakistani economy, leading to a fall in exports.</a:t>
            </a:r>
          </a:p>
          <a:p>
            <a:r>
              <a:rPr lang="en-US" sz="1050" b="1" dirty="0"/>
              <a:t>Late 2000s: The global financial crisis and political instability again hampered economic growth and caused exports to decrease.</a:t>
            </a:r>
          </a:p>
          <a:p>
            <a:r>
              <a:rPr lang="en-US" sz="1050" b="1" dirty="0"/>
              <a:t>Early 2020s: The COVID-19 pandemic and associated lockdowns significantly impacted the economy and led to a decline in exports, particularly of textiles and garments.</a:t>
            </a:r>
          </a:p>
        </p:txBody>
      </p:sp>
    </p:spTree>
    <p:extLst>
      <p:ext uri="{BB962C8B-B14F-4D97-AF65-F5344CB8AC3E}">
        <p14:creationId xmlns:p14="http://schemas.microsoft.com/office/powerpoint/2010/main" val="428650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1960-CD62-6D73-337F-37B364D8708D}"/>
              </a:ext>
            </a:extLst>
          </p:cNvPr>
          <p:cNvSpPr>
            <a:spLocks noGrp="1"/>
          </p:cNvSpPr>
          <p:nvPr>
            <p:ph type="title"/>
          </p:nvPr>
        </p:nvSpPr>
        <p:spPr/>
        <p:txBody>
          <a:bodyPr/>
          <a:lstStyle/>
          <a:p>
            <a:r>
              <a:rPr lang="en-US" dirty="0"/>
              <a:t>Export of Finland</a:t>
            </a:r>
          </a:p>
        </p:txBody>
      </p:sp>
      <p:sp>
        <p:nvSpPr>
          <p:cNvPr id="3" name="Content Placeholder 2">
            <a:extLst>
              <a:ext uri="{FF2B5EF4-FFF2-40B4-BE49-F238E27FC236}">
                <a16:creationId xmlns:a16="http://schemas.microsoft.com/office/drawing/2014/main" id="{30487174-1465-DB09-E42B-3054E481397A}"/>
              </a:ext>
            </a:extLst>
          </p:cNvPr>
          <p:cNvSpPr>
            <a:spLocks noGrp="1"/>
          </p:cNvSpPr>
          <p:nvPr>
            <p:ph idx="1"/>
          </p:nvPr>
        </p:nvSpPr>
        <p:spPr/>
        <p:txBody>
          <a:bodyPr>
            <a:normAutofit fontScale="55000" lnSpcReduction="20000"/>
          </a:bodyPr>
          <a:lstStyle/>
          <a:p>
            <a:r>
              <a:rPr lang="en-US" b="1" dirty="0"/>
              <a:t>Finland:</a:t>
            </a:r>
          </a:p>
          <a:p>
            <a:endParaRPr lang="en-US" b="1" dirty="0"/>
          </a:p>
          <a:p>
            <a:r>
              <a:rPr lang="en-US" b="1" dirty="0"/>
              <a:t>Increased:</a:t>
            </a:r>
          </a:p>
          <a:p>
            <a:r>
              <a:rPr lang="en-US" b="1" dirty="0"/>
              <a:t>Late 1960s to early 1970s: Strong economic growth driven by exports and investments in technology and education led to a rise in exports of paper, machinery, and ships.</a:t>
            </a:r>
          </a:p>
          <a:p>
            <a:r>
              <a:rPr lang="en-US" b="1" dirty="0"/>
              <a:t>Mid-1980s: Successful economic reforms and diversification of the economy helped to boost exports of electronics, telecommunications equipment, and chemicals.</a:t>
            </a:r>
          </a:p>
          <a:p>
            <a:r>
              <a:rPr lang="en-US" b="1" dirty="0"/>
              <a:t>Late 1990s and 2000s: EU membership and continued focus on technology and innovation fueled economic expansion and increased exports of high-tech products and services.</a:t>
            </a:r>
          </a:p>
          <a:p>
            <a:r>
              <a:rPr lang="en-US" b="1" dirty="0"/>
              <a:t>Mid-2010s: Recovery from the global financial crisis and continued investments in research and development led to another rise in exports, particularly in the technology and engineering sectors.</a:t>
            </a:r>
          </a:p>
          <a:p>
            <a:r>
              <a:rPr lang="en-US" b="1" dirty="0"/>
              <a:t>Decreased:</a:t>
            </a:r>
          </a:p>
          <a:p>
            <a:r>
              <a:rPr lang="en-US" b="1" dirty="0"/>
              <a:t>Early 1980s: The global economic slowdown and high oil prices negatively impacted the Finnish economy, leading to a decline in exports of paper and wood products.</a:t>
            </a:r>
          </a:p>
          <a:p>
            <a:r>
              <a:rPr lang="en-US" b="1" dirty="0"/>
              <a:t>Early 1990s: The collapse of the Soviet Union, a major trading partner, caused economic hardship and a decrease in exports, particularly of machinery and forest products.</a:t>
            </a:r>
          </a:p>
          <a:p>
            <a:r>
              <a:rPr lang="en-US" b="1" dirty="0"/>
              <a:t>Late 2000s: The global financial crisis had a significant impact on Finland's economy, causing a temporary dip in exports across various sectors.</a:t>
            </a:r>
          </a:p>
        </p:txBody>
      </p:sp>
    </p:spTree>
    <p:extLst>
      <p:ext uri="{BB962C8B-B14F-4D97-AF65-F5344CB8AC3E}">
        <p14:creationId xmlns:p14="http://schemas.microsoft.com/office/powerpoint/2010/main" val="1193181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158F-7F50-406C-B15F-A93B7E0617CF}"/>
              </a:ext>
            </a:extLst>
          </p:cNvPr>
          <p:cNvSpPr>
            <a:spLocks noGrp="1"/>
          </p:cNvSpPr>
          <p:nvPr>
            <p:ph type="title"/>
          </p:nvPr>
        </p:nvSpPr>
        <p:spPr/>
        <p:txBody>
          <a:bodyPr>
            <a:normAutofit fontScale="90000"/>
          </a:bodyPr>
          <a:lstStyle/>
          <a:p>
            <a:r>
              <a:rPr lang="en-US" dirty="0"/>
              <a:t>Reasons for Changes:</a:t>
            </a:r>
            <a:br>
              <a:rPr lang="en-US" dirty="0"/>
            </a:br>
            <a:endParaRPr lang="en-US" dirty="0"/>
          </a:p>
        </p:txBody>
      </p:sp>
      <p:sp>
        <p:nvSpPr>
          <p:cNvPr id="3" name="Content Placeholder 2">
            <a:extLst>
              <a:ext uri="{FF2B5EF4-FFF2-40B4-BE49-F238E27FC236}">
                <a16:creationId xmlns:a16="http://schemas.microsoft.com/office/drawing/2014/main" id="{B7B648C3-0D5E-4EF0-4B2B-9973A066FC03}"/>
              </a:ext>
            </a:extLst>
          </p:cNvPr>
          <p:cNvSpPr>
            <a:spLocks noGrp="1"/>
          </p:cNvSpPr>
          <p:nvPr>
            <p:ph idx="1"/>
          </p:nvPr>
        </p:nvSpPr>
        <p:spPr/>
        <p:txBody>
          <a:bodyPr>
            <a:normAutofit fontScale="62500" lnSpcReduction="20000"/>
          </a:bodyPr>
          <a:lstStyle/>
          <a:p>
            <a:endParaRPr lang="en-US" dirty="0"/>
          </a:p>
          <a:p>
            <a:r>
              <a:rPr lang="en-US" dirty="0"/>
              <a:t>The changes in exports in both Pakistan and Finland are influenced by a complex interplay of factors, including:</a:t>
            </a:r>
          </a:p>
          <a:p>
            <a:endParaRPr lang="en-US" dirty="0"/>
          </a:p>
          <a:p>
            <a:r>
              <a:rPr lang="en-US" dirty="0"/>
              <a:t>Global economic conditions: Global economic slowdowns or financial crises can negatively impact demand for exports, leading to reduced export volumes.</a:t>
            </a:r>
          </a:p>
          <a:p>
            <a:r>
              <a:rPr lang="en-US" dirty="0"/>
              <a:t>Domestic policies: Government policies promoting exports, such as trade agreements, tax incentives, and investments in infrastructure, can contribute to export growth. Conversely, political instability and economic mismanagement can hinder export activity.</a:t>
            </a:r>
          </a:p>
          <a:p>
            <a:r>
              <a:rPr lang="en-US" dirty="0"/>
              <a:t>Exchange rates: A weaker currency can make exports more competitive and boost export volumes, while a stronger currency can make exports more expensive and reduce demand.</a:t>
            </a:r>
          </a:p>
          <a:p>
            <a:r>
              <a:rPr lang="en-US" dirty="0"/>
              <a:t>Technological advancements: Investments in technology and innovation can lead to the development of new exportable products and services, increasing export potential.</a:t>
            </a:r>
          </a:p>
          <a:p>
            <a:r>
              <a:rPr lang="en-US" dirty="0"/>
              <a:t>Resource endowments: Countries with abundant natural resources or strategic geographic locations may have advantages in certain sectors, promoting exports of those products.</a:t>
            </a:r>
          </a:p>
        </p:txBody>
      </p:sp>
    </p:spTree>
    <p:extLst>
      <p:ext uri="{BB962C8B-B14F-4D97-AF65-F5344CB8AC3E}">
        <p14:creationId xmlns:p14="http://schemas.microsoft.com/office/powerpoint/2010/main" val="2779774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C-Project-PPT_files/figure-pptx/unnamed-chunk-10-1.gif"/>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0EF8-13EA-6B00-97B5-30038B49C421}"/>
              </a:ext>
            </a:extLst>
          </p:cNvPr>
          <p:cNvSpPr>
            <a:spLocks noGrp="1"/>
          </p:cNvSpPr>
          <p:nvPr>
            <p:ph type="title"/>
          </p:nvPr>
        </p:nvSpPr>
        <p:spPr/>
        <p:txBody>
          <a:bodyPr/>
          <a:lstStyle/>
          <a:p>
            <a:r>
              <a:rPr lang="en-US" dirty="0"/>
              <a:t>Debt of Pakistan</a:t>
            </a:r>
          </a:p>
        </p:txBody>
      </p:sp>
      <p:sp>
        <p:nvSpPr>
          <p:cNvPr id="3" name="Content Placeholder 2">
            <a:extLst>
              <a:ext uri="{FF2B5EF4-FFF2-40B4-BE49-F238E27FC236}">
                <a16:creationId xmlns:a16="http://schemas.microsoft.com/office/drawing/2014/main" id="{1F9926AC-8DAB-EF78-4538-9E8FD4D8D9E9}"/>
              </a:ext>
            </a:extLst>
          </p:cNvPr>
          <p:cNvSpPr>
            <a:spLocks noGrp="1"/>
          </p:cNvSpPr>
          <p:nvPr>
            <p:ph idx="1"/>
          </p:nvPr>
        </p:nvSpPr>
        <p:spPr/>
        <p:txBody>
          <a:bodyPr>
            <a:normAutofit fontScale="47500" lnSpcReduction="20000"/>
          </a:bodyPr>
          <a:lstStyle/>
          <a:p>
            <a:r>
              <a:rPr lang="en-US" dirty="0"/>
              <a:t>Pakistan:</a:t>
            </a:r>
          </a:p>
          <a:p>
            <a:endParaRPr lang="en-US" dirty="0"/>
          </a:p>
          <a:p>
            <a:r>
              <a:rPr lang="en-US" dirty="0"/>
              <a:t>Increased:</a:t>
            </a:r>
          </a:p>
          <a:p>
            <a:r>
              <a:rPr lang="en-US" dirty="0"/>
              <a:t>1990s: Following a period of political instability and economic reforms, Pakistan's debt saw a significant rise in the 1990s due to:</a:t>
            </a:r>
          </a:p>
          <a:p>
            <a:r>
              <a:rPr lang="en-US" dirty="0"/>
              <a:t>Budget deficits: The government ran persistent budget deficits, leading to increased borrowing to cover the spending gap.</a:t>
            </a:r>
          </a:p>
          <a:p>
            <a:r>
              <a:rPr lang="en-US" dirty="0"/>
              <a:t>Currency devaluation: Devaluation of the Pakistani rupee made existing foreign currency debt more expensive in rupee terms.</a:t>
            </a:r>
          </a:p>
          <a:p>
            <a:r>
              <a:rPr lang="en-US" dirty="0"/>
              <a:t>External shocks: The Asian financial crisis in 1997-1998 and the global financial crisis of 2008-2009 further strained the Pakistani economy and led to increased borrowing.</a:t>
            </a:r>
          </a:p>
          <a:p>
            <a:r>
              <a:rPr lang="en-US" dirty="0"/>
              <a:t>2010s: Debt continued to rise in the 2010s due to:</a:t>
            </a:r>
          </a:p>
          <a:p>
            <a:r>
              <a:rPr lang="en-US" dirty="0"/>
              <a:t>Increased infrastructure spending: The government undertook ambitious infrastructure projects, requiring significant borrowing.</a:t>
            </a:r>
          </a:p>
          <a:p>
            <a:r>
              <a:rPr lang="en-US" dirty="0"/>
              <a:t>Low tax revenue: Inefficient tax collection and a narrow tax base limited the government's ability to finance spending through revenue.</a:t>
            </a:r>
          </a:p>
          <a:p>
            <a:r>
              <a:rPr lang="en-US" dirty="0"/>
              <a:t>Currency depreciation: Further depreciation of the rupee added to the burden of foreign currency debt.</a:t>
            </a:r>
          </a:p>
          <a:p>
            <a:r>
              <a:rPr lang="en-US" dirty="0"/>
              <a:t>Decreased:</a:t>
            </a:r>
          </a:p>
          <a:p>
            <a:r>
              <a:rPr lang="en-US" dirty="0"/>
              <a:t>Mid-2000s: Debt saw a slight decrease in the mid-2000s due to:</a:t>
            </a:r>
          </a:p>
          <a:p>
            <a:r>
              <a:rPr lang="en-US" dirty="0"/>
              <a:t>Debt rescheduling agreements: Agreements with international creditors provided temporary relief and reduced immediate debt obligations.</a:t>
            </a:r>
          </a:p>
          <a:p>
            <a:r>
              <a:rPr lang="en-US" dirty="0"/>
              <a:t>High economic growth: A period of sustained economic growth boosted government revenue and allowed for some debt reduction.</a:t>
            </a:r>
          </a:p>
          <a:p>
            <a:r>
              <a:rPr lang="en-US" dirty="0"/>
              <a:t>Early 2020s: There is a slight downward trend in the most recent data points, suggesting a possible decrease in debt burden in the early 2020s. However, it's too early to determine if this is a sustained trend.</a:t>
            </a:r>
          </a:p>
        </p:txBody>
      </p:sp>
    </p:spTree>
    <p:extLst>
      <p:ext uri="{BB962C8B-B14F-4D97-AF65-F5344CB8AC3E}">
        <p14:creationId xmlns:p14="http://schemas.microsoft.com/office/powerpoint/2010/main" val="469517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F88B-3930-4571-F614-71C9D303F6B5}"/>
              </a:ext>
            </a:extLst>
          </p:cNvPr>
          <p:cNvSpPr>
            <a:spLocks noGrp="1"/>
          </p:cNvSpPr>
          <p:nvPr>
            <p:ph type="title"/>
          </p:nvPr>
        </p:nvSpPr>
        <p:spPr/>
        <p:txBody>
          <a:bodyPr/>
          <a:lstStyle/>
          <a:p>
            <a:r>
              <a:rPr lang="en-US" dirty="0"/>
              <a:t>Debt of FINLAND</a:t>
            </a:r>
          </a:p>
        </p:txBody>
      </p:sp>
      <p:sp>
        <p:nvSpPr>
          <p:cNvPr id="3" name="Content Placeholder 2">
            <a:extLst>
              <a:ext uri="{FF2B5EF4-FFF2-40B4-BE49-F238E27FC236}">
                <a16:creationId xmlns:a16="http://schemas.microsoft.com/office/drawing/2014/main" id="{9D5AB2C8-4B44-5321-02D4-1E97AD302035}"/>
              </a:ext>
            </a:extLst>
          </p:cNvPr>
          <p:cNvSpPr>
            <a:spLocks noGrp="1"/>
          </p:cNvSpPr>
          <p:nvPr>
            <p:ph idx="1"/>
          </p:nvPr>
        </p:nvSpPr>
        <p:spPr/>
        <p:txBody>
          <a:bodyPr>
            <a:normAutofit fontScale="47500" lnSpcReduction="20000"/>
          </a:bodyPr>
          <a:lstStyle/>
          <a:p>
            <a:r>
              <a:rPr lang="en-US" dirty="0"/>
              <a:t>Finland:</a:t>
            </a:r>
          </a:p>
          <a:p>
            <a:endParaRPr lang="en-US" dirty="0"/>
          </a:p>
          <a:p>
            <a:r>
              <a:rPr lang="en-US" dirty="0"/>
              <a:t>Increased:</a:t>
            </a:r>
          </a:p>
          <a:p>
            <a:r>
              <a:rPr lang="en-US" dirty="0"/>
              <a:t>1970s and 1980s: Finland's debt increased steadily in the 1970s and 1980s due to:</a:t>
            </a:r>
          </a:p>
          <a:p>
            <a:r>
              <a:rPr lang="en-US" dirty="0"/>
              <a:t>Social welfare programs: Expanding social programs and an aging population led to increased government spending and borrowing.</a:t>
            </a:r>
          </a:p>
          <a:p>
            <a:r>
              <a:rPr lang="en-US" dirty="0"/>
              <a:t>Economic slowdowns: The global economic slowdowns of the early 1980s and late 1990s impacted Finland's economy and required government intervention, leading to higher debt.</a:t>
            </a:r>
          </a:p>
          <a:p>
            <a:r>
              <a:rPr lang="en-US" dirty="0"/>
              <a:t>Late 2000s and early 2010s: The global financial crisis of 2008-2009 had a significant impact on Finland's economy, leading to:</a:t>
            </a:r>
          </a:p>
          <a:p>
            <a:r>
              <a:rPr lang="en-US" dirty="0"/>
              <a:t>Bank bailouts: The government had to bail out struggling banks, adding to the national debt.</a:t>
            </a:r>
          </a:p>
          <a:p>
            <a:r>
              <a:rPr lang="en-US" dirty="0"/>
              <a:t>Decreased tax revenue: Lower economic activity and corporate profits resulted in a decline in tax revenue, necessitating borrowing.</a:t>
            </a:r>
          </a:p>
          <a:p>
            <a:r>
              <a:rPr lang="en-US" dirty="0"/>
              <a:t>Decreased:</a:t>
            </a:r>
          </a:p>
          <a:p>
            <a:r>
              <a:rPr lang="en-US" dirty="0"/>
              <a:t>Mid-1990s: Debt saw a slight decrease in the mid-1990s due to:</a:t>
            </a:r>
          </a:p>
          <a:p>
            <a:r>
              <a:rPr lang="en-US" dirty="0"/>
              <a:t>Fiscal consolidation measures: The government implemented austerity measures such as spending cuts and tax increases to reduce the budget deficit and debt burden.</a:t>
            </a:r>
          </a:p>
          <a:p>
            <a:r>
              <a:rPr lang="en-US" dirty="0"/>
              <a:t>Mid-2010s: Debt further declined in the mid-2010s as Finland's economy recovered from the financial crisis. This was aided by:</a:t>
            </a:r>
          </a:p>
          <a:p>
            <a:r>
              <a:rPr lang="en-US" dirty="0"/>
              <a:t>Surplus budgets: The government achieved budget surpluses for several years, allowing for debt reduction.</a:t>
            </a:r>
          </a:p>
          <a:p>
            <a:r>
              <a:rPr lang="en-US" dirty="0"/>
              <a:t>Debt restructuring: The government restructured some of its debt to lower interest rates and extend maturities, reducing the immediate financial burden.</a:t>
            </a:r>
          </a:p>
        </p:txBody>
      </p:sp>
    </p:spTree>
    <p:extLst>
      <p:ext uri="{BB962C8B-B14F-4D97-AF65-F5344CB8AC3E}">
        <p14:creationId xmlns:p14="http://schemas.microsoft.com/office/powerpoint/2010/main" val="3916351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F8F21-D28C-4BC7-0C3A-963089DB53C3}"/>
              </a:ext>
            </a:extLst>
          </p:cNvPr>
          <p:cNvSpPr>
            <a:spLocks noGrp="1"/>
          </p:cNvSpPr>
          <p:nvPr>
            <p:ph type="title"/>
          </p:nvPr>
        </p:nvSpPr>
        <p:spPr/>
        <p:txBody>
          <a:bodyPr>
            <a:normAutofit fontScale="90000"/>
          </a:bodyPr>
          <a:lstStyle/>
          <a:p>
            <a:r>
              <a:rPr lang="en-US" dirty="0"/>
              <a:t>Reasons for Changes:</a:t>
            </a:r>
            <a:br>
              <a:rPr lang="en-US" dirty="0"/>
            </a:br>
            <a:endParaRPr lang="en-US" dirty="0"/>
          </a:p>
        </p:txBody>
      </p:sp>
      <p:sp>
        <p:nvSpPr>
          <p:cNvPr id="3" name="Content Placeholder 2">
            <a:extLst>
              <a:ext uri="{FF2B5EF4-FFF2-40B4-BE49-F238E27FC236}">
                <a16:creationId xmlns:a16="http://schemas.microsoft.com/office/drawing/2014/main" id="{F02EC863-68E8-0D8F-DED0-5BA24152E195}"/>
              </a:ext>
            </a:extLst>
          </p:cNvPr>
          <p:cNvSpPr>
            <a:spLocks noGrp="1"/>
          </p:cNvSpPr>
          <p:nvPr>
            <p:ph idx="1"/>
          </p:nvPr>
        </p:nvSpPr>
        <p:spPr/>
        <p:txBody>
          <a:bodyPr>
            <a:normAutofit fontScale="55000" lnSpcReduction="20000"/>
          </a:bodyPr>
          <a:lstStyle/>
          <a:p>
            <a:endParaRPr lang="en-US" dirty="0"/>
          </a:p>
          <a:p>
            <a:r>
              <a:rPr lang="en-US" dirty="0"/>
              <a:t>The changes in debt levels in both Pakistan and Finland are influenced by a complex interplay of factors, including:</a:t>
            </a:r>
          </a:p>
          <a:p>
            <a:endParaRPr lang="en-US" dirty="0"/>
          </a:p>
          <a:p>
            <a:r>
              <a:rPr lang="en-US" dirty="0"/>
              <a:t>Fiscal policy: Government spending and revenue collection play a crucial role in determining debt levels. Budget deficits and low tax revenue lead to increased borrowing, while surpluses and efficient tax systems can help reduce debt.</a:t>
            </a:r>
          </a:p>
          <a:p>
            <a:r>
              <a:rPr lang="en-US" dirty="0"/>
              <a:t>Economic growth: Sustained economic growth typically leads to higher tax revenue and lower borrowing needs, contributing to debt reduction. Conversely, economic slowdowns or recessions can strain government finances and necessitate increased borrowing.</a:t>
            </a:r>
          </a:p>
          <a:p>
            <a:r>
              <a:rPr lang="en-US" dirty="0"/>
              <a:t>Global economic conditions: External shocks such as global financial crises can negatively impact a country's economy, leading to lower revenue and higher borrowing needs.</a:t>
            </a:r>
          </a:p>
          <a:p>
            <a:r>
              <a:rPr lang="en-US" dirty="0"/>
              <a:t>Interest rates: Lower interest rates on government debt can make borrowing more attractive and potentially lead to higher debt levels in the short term. However, they can also reduce the burden of existing debt and facilitate debt reduction in the long term.</a:t>
            </a:r>
          </a:p>
          <a:p>
            <a:r>
              <a:rPr lang="en-US" dirty="0"/>
              <a:t>Exchange rates: Currency depreciation can make foreign currency debt more expensive in domestic currency terms, increasing the overall debt</a:t>
            </a:r>
          </a:p>
        </p:txBody>
      </p:sp>
    </p:spTree>
    <p:extLst>
      <p:ext uri="{BB962C8B-B14F-4D97-AF65-F5344CB8AC3E}">
        <p14:creationId xmlns:p14="http://schemas.microsoft.com/office/powerpoint/2010/main" val="1431656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C-Project-PPT_files/figure-pptx/unnamed-chunk-11-1.gif"/>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47DA-4EF8-D0DB-5D00-06EBB0DDB5EB}"/>
              </a:ext>
            </a:extLst>
          </p:cNvPr>
          <p:cNvSpPr>
            <a:spLocks noGrp="1"/>
          </p:cNvSpPr>
          <p:nvPr>
            <p:ph type="title"/>
          </p:nvPr>
        </p:nvSpPr>
        <p:spPr/>
        <p:txBody>
          <a:bodyPr/>
          <a:lstStyle/>
          <a:p>
            <a:r>
              <a:rPr lang="en-US" dirty="0"/>
              <a:t>Balance of Payment of Pakistan</a:t>
            </a:r>
          </a:p>
        </p:txBody>
      </p:sp>
      <p:sp>
        <p:nvSpPr>
          <p:cNvPr id="3" name="Content Placeholder 2">
            <a:extLst>
              <a:ext uri="{FF2B5EF4-FFF2-40B4-BE49-F238E27FC236}">
                <a16:creationId xmlns:a16="http://schemas.microsoft.com/office/drawing/2014/main" id="{318BA235-9A0D-EDD9-51F6-401989CD9AA2}"/>
              </a:ext>
            </a:extLst>
          </p:cNvPr>
          <p:cNvSpPr>
            <a:spLocks noGrp="1"/>
          </p:cNvSpPr>
          <p:nvPr>
            <p:ph idx="1"/>
          </p:nvPr>
        </p:nvSpPr>
        <p:spPr/>
        <p:txBody>
          <a:bodyPr>
            <a:noAutofit/>
          </a:bodyPr>
          <a:lstStyle/>
          <a:p>
            <a:r>
              <a:rPr lang="en-US" sz="1000" b="1" dirty="0"/>
              <a:t>Pakistan:</a:t>
            </a:r>
          </a:p>
          <a:p>
            <a:endParaRPr lang="en-US" sz="1000" b="1" dirty="0"/>
          </a:p>
          <a:p>
            <a:r>
              <a:rPr lang="en-US" sz="1000" b="1" dirty="0"/>
              <a:t>Increased:</a:t>
            </a:r>
          </a:p>
          <a:p>
            <a:r>
              <a:rPr lang="en-US" sz="1000" b="1" dirty="0"/>
              <a:t>Mid-1960s to early 1970s: This period saw a significant rise in Pakistan's balance of payments surplus due to several factors:</a:t>
            </a:r>
          </a:p>
          <a:p>
            <a:r>
              <a:rPr lang="en-US" sz="1000" b="1" dirty="0"/>
              <a:t>Increased worker remittances: A large number of Pakistani workers migrated to work in oil-rich Middle Eastern countries, sending back sizeable remittances that boosted foreign exchange inflows.</a:t>
            </a:r>
          </a:p>
          <a:p>
            <a:r>
              <a:rPr lang="en-US" sz="1000" b="1" dirty="0"/>
              <a:t>Green Revolution: The introduction of high-yielding agricultural varieties led to increased agricultural production and exports, particularly of rice and cotton, generating export earnings.</a:t>
            </a:r>
          </a:p>
          <a:p>
            <a:r>
              <a:rPr lang="en-US" sz="1000" b="1" dirty="0"/>
              <a:t>Foreign aid: Pakistan received significant foreign aid during this period, which helped to finance imports and investments.</a:t>
            </a:r>
          </a:p>
          <a:p>
            <a:r>
              <a:rPr lang="en-US" sz="1000" b="1" dirty="0"/>
              <a:t>Mid-1980s: Economic reforms and improved political stability spurred economic growth and increased exports, leading to a rise in the balance of payments surplus.</a:t>
            </a:r>
          </a:p>
          <a:p>
            <a:r>
              <a:rPr lang="en-US" sz="1000" b="1" dirty="0"/>
              <a:t>Mid-2010s: Improved security situation and investments in infrastructure and energy boosted economic activity and exports, contributing to a surplus in the balance of payments.</a:t>
            </a:r>
          </a:p>
          <a:p>
            <a:r>
              <a:rPr lang="en-US" sz="1000" b="1" dirty="0"/>
              <a:t>Decreased:</a:t>
            </a:r>
          </a:p>
          <a:p>
            <a:r>
              <a:rPr lang="en-US" sz="1000" b="1" dirty="0"/>
              <a:t>Late 1970s: The Soviet invasion of Afghanistan and political instability disrupted economic activity and caused the balance of payments to fall into deficit.</a:t>
            </a:r>
          </a:p>
          <a:p>
            <a:r>
              <a:rPr lang="en-US" sz="1000" b="1" dirty="0"/>
              <a:t>Late 1990s: The Asian financial crisis had a negative impact on the Pakistani economy, leading to a decline in exports and a widening of the balance of payments deficit.</a:t>
            </a:r>
          </a:p>
          <a:p>
            <a:r>
              <a:rPr lang="en-US" sz="1000" b="1" dirty="0"/>
              <a:t>Late 2000s: The global financial crisis and political instability again hampered economic growth and caused the balance of payments to deteriorate.</a:t>
            </a:r>
          </a:p>
          <a:p>
            <a:r>
              <a:rPr lang="en-US" sz="1000" b="1" dirty="0"/>
              <a:t>Early 2020s: The COVID-19 pandemic and associated lockdowns significantly impacted the economy and led to a decline in exports and remittances, causing the balance of payments to fall into deficit.</a:t>
            </a:r>
          </a:p>
        </p:txBody>
      </p:sp>
    </p:spTree>
    <p:extLst>
      <p:ext uri="{BB962C8B-B14F-4D97-AF65-F5344CB8AC3E}">
        <p14:creationId xmlns:p14="http://schemas.microsoft.com/office/powerpoint/2010/main" val="174847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5A4E-6712-282D-1368-6F9323F42C29}"/>
              </a:ext>
            </a:extLst>
          </p:cNvPr>
          <p:cNvSpPr>
            <a:spLocks noGrp="1"/>
          </p:cNvSpPr>
          <p:nvPr>
            <p:ph type="title"/>
          </p:nvPr>
        </p:nvSpPr>
        <p:spPr/>
        <p:txBody>
          <a:bodyPr>
            <a:normAutofit/>
          </a:bodyPr>
          <a:lstStyle/>
          <a:p>
            <a:r>
              <a:rPr lang="en-US" dirty="0"/>
              <a:t>Comparisons:</a:t>
            </a:r>
          </a:p>
        </p:txBody>
      </p:sp>
      <p:sp>
        <p:nvSpPr>
          <p:cNvPr id="3" name="Content Placeholder 2">
            <a:extLst>
              <a:ext uri="{FF2B5EF4-FFF2-40B4-BE49-F238E27FC236}">
                <a16:creationId xmlns:a16="http://schemas.microsoft.com/office/drawing/2014/main" id="{57AFD853-623A-B84A-99D5-703898C5D1D6}"/>
              </a:ext>
            </a:extLst>
          </p:cNvPr>
          <p:cNvSpPr>
            <a:spLocks noGrp="1"/>
          </p:cNvSpPr>
          <p:nvPr>
            <p:ph idx="1"/>
          </p:nvPr>
        </p:nvSpPr>
        <p:spPr>
          <a:xfrm>
            <a:off x="457200" y="1191987"/>
            <a:ext cx="8229600" cy="3394472"/>
          </a:xfrm>
        </p:spPr>
        <p:txBody>
          <a:bodyPr>
            <a:normAutofit fontScale="77500" lnSpcReduction="20000"/>
          </a:bodyPr>
          <a:lstStyle/>
          <a:p>
            <a:endParaRPr lang="en-US" dirty="0"/>
          </a:p>
          <a:p>
            <a:r>
              <a:rPr lang="en-US" dirty="0"/>
              <a:t>Independence: Both Pakistan and Finland gained independence in the mid-20th century. Pakistan emerged from British rule in 1947, while Finland declared its independence from Russia in 1917.</a:t>
            </a:r>
          </a:p>
          <a:p>
            <a:r>
              <a:rPr lang="en-US" dirty="0"/>
              <a:t>Economy and GDP: Pakistan's economy is classified as a developing economy, with a GDP of 340.64 billion U.S. dollars in 2023 (nominal). Finland, on the other hand, is considered a highly developed nation, with a GDP of $316.15 billion (nominal) in 2023.</a:t>
            </a:r>
          </a:p>
          <a:p>
            <a:r>
              <a:rPr lang="en-US" dirty="0"/>
              <a:t>Unique and Major Points: Despite their differences, Pakistan and Finland share some interesting similarities. Both are proud of their unique cultures and traditions, and both face challenges like income inequality and environmental concerns. However, they also boast impressive achievements in areas like education and technology.</a:t>
            </a:r>
          </a:p>
        </p:txBody>
      </p:sp>
    </p:spTree>
    <p:extLst>
      <p:ext uri="{BB962C8B-B14F-4D97-AF65-F5344CB8AC3E}">
        <p14:creationId xmlns:p14="http://schemas.microsoft.com/office/powerpoint/2010/main" val="1528588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7B27-0890-E98C-1C90-638397914CE6}"/>
              </a:ext>
            </a:extLst>
          </p:cNvPr>
          <p:cNvSpPr>
            <a:spLocks noGrp="1"/>
          </p:cNvSpPr>
          <p:nvPr>
            <p:ph type="title"/>
          </p:nvPr>
        </p:nvSpPr>
        <p:spPr/>
        <p:txBody>
          <a:bodyPr/>
          <a:lstStyle/>
          <a:p>
            <a:r>
              <a:rPr lang="en-US" dirty="0"/>
              <a:t>Balance of Payment of FINLAND</a:t>
            </a:r>
          </a:p>
        </p:txBody>
      </p:sp>
      <p:sp>
        <p:nvSpPr>
          <p:cNvPr id="3" name="Content Placeholder 2">
            <a:extLst>
              <a:ext uri="{FF2B5EF4-FFF2-40B4-BE49-F238E27FC236}">
                <a16:creationId xmlns:a16="http://schemas.microsoft.com/office/drawing/2014/main" id="{EE67F3CC-936B-4818-71A5-D8EFA478A1B2}"/>
              </a:ext>
            </a:extLst>
          </p:cNvPr>
          <p:cNvSpPr>
            <a:spLocks noGrp="1"/>
          </p:cNvSpPr>
          <p:nvPr>
            <p:ph idx="1"/>
          </p:nvPr>
        </p:nvSpPr>
        <p:spPr/>
        <p:txBody>
          <a:bodyPr>
            <a:normAutofit fontScale="55000" lnSpcReduction="20000"/>
          </a:bodyPr>
          <a:lstStyle/>
          <a:p>
            <a:r>
              <a:rPr lang="en-US" dirty="0"/>
              <a:t>Finland:</a:t>
            </a:r>
          </a:p>
          <a:p>
            <a:endParaRPr lang="en-US" dirty="0"/>
          </a:p>
          <a:p>
            <a:r>
              <a:rPr lang="en-US" dirty="0"/>
              <a:t>Increased:</a:t>
            </a:r>
          </a:p>
          <a:p>
            <a:r>
              <a:rPr lang="en-US" dirty="0"/>
              <a:t>Late 1960s to early 1970s: Strong economic growth driven by exports and investments in technology and education led to a rise in the balance of payments surplus.</a:t>
            </a:r>
          </a:p>
          <a:p>
            <a:r>
              <a:rPr lang="en-US" dirty="0"/>
              <a:t>Mid-1980s: Successful economic reforms and diversification of the economy helped to boost exports, particularly of electronics and telecommunications equipment, contributing to a surplus in the balance of payments.</a:t>
            </a:r>
          </a:p>
          <a:p>
            <a:r>
              <a:rPr lang="en-US" dirty="0"/>
              <a:t>Mid-2010s: Recovery from the global financial crisis and continued investments in research and development led to another rise in exports, particularly in the technology and engineering sectors, leading to a surplus in the balance of payments.</a:t>
            </a:r>
          </a:p>
          <a:p>
            <a:r>
              <a:rPr lang="en-US" dirty="0"/>
              <a:t>Decreased:</a:t>
            </a:r>
          </a:p>
          <a:p>
            <a:r>
              <a:rPr lang="en-US" dirty="0"/>
              <a:t>Early 1980s: The global economic slowdown and high oil prices negatively impacted the Finnish economy, leading to a decline in exports and a widening of the balance of payments deficit.</a:t>
            </a:r>
          </a:p>
          <a:p>
            <a:r>
              <a:rPr lang="en-US" dirty="0"/>
              <a:t>Early 1990s: The collapse of the Soviet Union, a major trading partner, caused economic hardship and a decrease in exports, particularly of machinery and forest products, leading to a deficit in the balance of payments.</a:t>
            </a:r>
          </a:p>
          <a:p>
            <a:r>
              <a:rPr lang="en-US" dirty="0"/>
              <a:t>Late 2000s: The global financial crisis had a significant impact on Finland's economy, causing a temporary dip in exports and a widening of the balance of payments deficit.</a:t>
            </a:r>
          </a:p>
        </p:txBody>
      </p:sp>
    </p:spTree>
    <p:extLst>
      <p:ext uri="{BB962C8B-B14F-4D97-AF65-F5344CB8AC3E}">
        <p14:creationId xmlns:p14="http://schemas.microsoft.com/office/powerpoint/2010/main" val="574467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0754-7EC2-DF81-9301-65164B5168C7}"/>
              </a:ext>
            </a:extLst>
          </p:cNvPr>
          <p:cNvSpPr>
            <a:spLocks noGrp="1"/>
          </p:cNvSpPr>
          <p:nvPr>
            <p:ph type="title"/>
          </p:nvPr>
        </p:nvSpPr>
        <p:spPr/>
        <p:txBody>
          <a:bodyPr/>
          <a:lstStyle/>
          <a:p>
            <a:r>
              <a:rPr lang="en-US" dirty="0"/>
              <a:t>Reasons for Changes:</a:t>
            </a:r>
          </a:p>
        </p:txBody>
      </p:sp>
      <p:sp>
        <p:nvSpPr>
          <p:cNvPr id="3" name="Content Placeholder 2">
            <a:extLst>
              <a:ext uri="{FF2B5EF4-FFF2-40B4-BE49-F238E27FC236}">
                <a16:creationId xmlns:a16="http://schemas.microsoft.com/office/drawing/2014/main" id="{4CA75AFA-F62D-7FB1-6B89-97CD7E0FBFCB}"/>
              </a:ext>
            </a:extLst>
          </p:cNvPr>
          <p:cNvSpPr>
            <a:spLocks noGrp="1"/>
          </p:cNvSpPr>
          <p:nvPr>
            <p:ph idx="1"/>
          </p:nvPr>
        </p:nvSpPr>
        <p:spPr/>
        <p:txBody>
          <a:bodyPr>
            <a:normAutofit fontScale="62500" lnSpcReduction="20000"/>
          </a:bodyPr>
          <a:lstStyle/>
          <a:p>
            <a:r>
              <a:rPr lang="en-US" dirty="0"/>
              <a:t>The changes in the balance of payments in both Pakistan and Finland are influenced by a complex interplay of factors, including:</a:t>
            </a:r>
          </a:p>
          <a:p>
            <a:endParaRPr lang="en-US" dirty="0"/>
          </a:p>
          <a:p>
            <a:r>
              <a:rPr lang="en-US" dirty="0"/>
              <a:t>Current Account: This includes the balance of trade (exports minus imports) and the balance of net income (e.g., worker remittances, investment income). A surplus in the current account generally contributes to a positive balance of payments.</a:t>
            </a:r>
          </a:p>
          <a:p>
            <a:r>
              <a:rPr lang="en-US" dirty="0"/>
              <a:t>Capital Account: This includes foreign direct investment, portfolio investment, and other capital flows. A net inflow of capital can help to offset a current account deficit and maintain a positive balance of payments.</a:t>
            </a:r>
          </a:p>
          <a:p>
            <a:r>
              <a:rPr lang="en-US" dirty="0"/>
              <a:t>Exchange rates: A weaker currency can make exports more competitive and boost the current account, while a stronger currency can make imports cheaper and widen the current account deficit.</a:t>
            </a:r>
          </a:p>
          <a:p>
            <a:r>
              <a:rPr lang="en-US" dirty="0"/>
              <a:t>Global economic conditions: Global economic slowdowns or financial crises can negatively impact exports and foreign investment, leading to a deterioration in the balance of payments.</a:t>
            </a:r>
          </a:p>
          <a:p>
            <a:r>
              <a:rPr lang="en-US" dirty="0"/>
              <a:t>Domestic policies: Government policies promoting exports, attracting foreign investment, and managing exchange rates can influence the balance of payments position.</a:t>
            </a:r>
          </a:p>
        </p:txBody>
      </p:sp>
    </p:spTree>
    <p:extLst>
      <p:ext uri="{BB962C8B-B14F-4D97-AF65-F5344CB8AC3E}">
        <p14:creationId xmlns:p14="http://schemas.microsoft.com/office/powerpoint/2010/main" val="248791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D9EA-0430-87A6-E5D8-1934622BD435}"/>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519A9D76-C58D-C1D6-1C34-F3F804D74BED}"/>
              </a:ext>
            </a:extLst>
          </p:cNvPr>
          <p:cNvSpPr>
            <a:spLocks noGrp="1"/>
          </p:cNvSpPr>
          <p:nvPr>
            <p:ph idx="1"/>
          </p:nvPr>
        </p:nvSpPr>
        <p:spPr/>
        <p:txBody>
          <a:bodyPr>
            <a:normAutofit/>
          </a:bodyPr>
          <a:lstStyle/>
          <a:p>
            <a:endParaRPr lang="en-US" dirty="0"/>
          </a:p>
          <a:p>
            <a:r>
              <a:rPr lang="en-US" dirty="0"/>
              <a:t>In conclusion, Pakistan and Finland, though vastly different in many ways, present a compelling study in contrasts. Their unique histories, cultures, and economic trajectories offer valuable lessons for the world. As they navigate the challenges of the 21st century, both nations have the potential to leave their mark on the global stage, each in its own remarkable way.</a:t>
            </a:r>
          </a:p>
        </p:txBody>
      </p:sp>
    </p:spTree>
    <p:extLst>
      <p:ext uri="{BB962C8B-B14F-4D97-AF65-F5344CB8AC3E}">
        <p14:creationId xmlns:p14="http://schemas.microsoft.com/office/powerpoint/2010/main" val="421856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rPr lang="en-US" dirty="0"/>
              <a:t>Unemployment Comparison of Pakistan and Finland:</a:t>
            </a:r>
            <a:endParaRPr dirty="0"/>
          </a:p>
        </p:txBody>
      </p:sp>
      <p:sp>
        <p:nvSpPr>
          <p:cNvPr id="4" name="Text Placeholder 3"/>
          <p:cNvSpPr>
            <a:spLocks noGrp="1"/>
          </p:cNvSpPr>
          <p:nvPr>
            <p:ph type="body" sz="half" idx="2"/>
          </p:nvPr>
        </p:nvSpPr>
        <p:spPr>
          <a:xfrm>
            <a:off x="457201" y="1076326"/>
            <a:ext cx="3111499" cy="3789587"/>
          </a:xfrm>
        </p:spPr>
        <p:txBody>
          <a:bodyPr>
            <a:noAutofit/>
          </a:bodyPr>
          <a:lstStyle/>
          <a:p>
            <a:pPr marL="0" lvl="0" indent="0">
              <a:buNone/>
            </a:pPr>
            <a:r>
              <a:rPr lang="en-US" sz="800" b="1" u="sng" dirty="0"/>
              <a:t>Pakistan:</a:t>
            </a:r>
          </a:p>
          <a:p>
            <a:pPr marL="0" lvl="0" indent="0">
              <a:buNone/>
            </a:pPr>
            <a:r>
              <a:rPr lang="en-US" sz="800" b="1" u="sng" dirty="0"/>
              <a:t>Increased:</a:t>
            </a:r>
          </a:p>
          <a:p>
            <a:pPr marL="0" lvl="0" indent="0">
              <a:buNone/>
            </a:pPr>
            <a:r>
              <a:rPr lang="en-US" sz="800" b="1" dirty="0"/>
              <a:t>1973-1975</a:t>
            </a:r>
          </a:p>
          <a:p>
            <a:pPr marL="0" lvl="0" indent="0">
              <a:buNone/>
            </a:pPr>
            <a:r>
              <a:rPr lang="en-US" sz="800" b="1" dirty="0"/>
              <a:t>1979-1983</a:t>
            </a:r>
          </a:p>
          <a:p>
            <a:pPr marL="0" lvl="0" indent="0">
              <a:buNone/>
            </a:pPr>
            <a:r>
              <a:rPr lang="en-US" sz="800" b="1" dirty="0"/>
              <a:t>1990-1992</a:t>
            </a:r>
          </a:p>
          <a:p>
            <a:pPr marL="0" lvl="0" indent="0">
              <a:buNone/>
            </a:pPr>
            <a:r>
              <a:rPr lang="en-US" sz="800" b="1" dirty="0"/>
              <a:t>1998-2000</a:t>
            </a:r>
          </a:p>
          <a:p>
            <a:pPr marL="0" lvl="0" indent="0">
              <a:buNone/>
            </a:pPr>
            <a:r>
              <a:rPr lang="en-US" sz="800" b="1" dirty="0"/>
              <a:t>2008-2010</a:t>
            </a:r>
          </a:p>
          <a:p>
            <a:pPr marL="0" lvl="0" indent="0">
              <a:buNone/>
            </a:pPr>
            <a:r>
              <a:rPr lang="en-US" sz="800" b="1" dirty="0"/>
              <a:t>2021-2022</a:t>
            </a:r>
          </a:p>
          <a:p>
            <a:pPr marL="0" lvl="0" indent="0">
              <a:buNone/>
            </a:pPr>
            <a:r>
              <a:rPr lang="en-US" sz="800" b="1" u="sng" dirty="0"/>
              <a:t>Decreased:</a:t>
            </a:r>
            <a:endParaRPr lang="en-US" sz="800" b="1" dirty="0"/>
          </a:p>
          <a:p>
            <a:pPr marL="0" lvl="0" indent="0">
              <a:buNone/>
            </a:pPr>
            <a:r>
              <a:rPr lang="en-US" sz="800" b="1" dirty="0"/>
              <a:t>1975-1979</a:t>
            </a:r>
          </a:p>
          <a:p>
            <a:pPr marL="0" lvl="0" indent="0">
              <a:buNone/>
            </a:pPr>
            <a:r>
              <a:rPr lang="en-US" sz="800" b="1" dirty="0"/>
              <a:t>1983-1989</a:t>
            </a:r>
          </a:p>
          <a:p>
            <a:pPr marL="0" lvl="0" indent="0">
              <a:buNone/>
            </a:pPr>
            <a:r>
              <a:rPr lang="en-US" sz="800" b="1" dirty="0"/>
              <a:t>1992-1998</a:t>
            </a:r>
          </a:p>
          <a:p>
            <a:pPr marL="0" lvl="0" indent="0">
              <a:buNone/>
            </a:pPr>
            <a:r>
              <a:rPr lang="en-US" sz="800" b="1" dirty="0"/>
              <a:t>2000-2008</a:t>
            </a:r>
          </a:p>
          <a:p>
            <a:pPr marL="0" lvl="0" indent="0">
              <a:buNone/>
            </a:pPr>
            <a:r>
              <a:rPr lang="en-US" sz="800" b="1" dirty="0"/>
              <a:t>2010-2020</a:t>
            </a:r>
            <a:br>
              <a:rPr lang="en-US" sz="800" b="1" dirty="0"/>
            </a:br>
            <a:endParaRPr lang="en-US" sz="800" b="1" dirty="0"/>
          </a:p>
          <a:p>
            <a:pPr marL="0" lvl="0" indent="0">
              <a:buNone/>
            </a:pPr>
            <a:r>
              <a:rPr lang="en-US" sz="800" b="1" u="sng" dirty="0"/>
              <a:t>Finland:</a:t>
            </a:r>
          </a:p>
          <a:p>
            <a:pPr marL="0" lvl="0" indent="0">
              <a:buNone/>
            </a:pPr>
            <a:r>
              <a:rPr lang="en-US" sz="800" b="1" u="sng" dirty="0"/>
              <a:t>Increased:</a:t>
            </a:r>
            <a:endParaRPr lang="en-US" sz="800" b="1" dirty="0"/>
          </a:p>
          <a:p>
            <a:pPr marL="0" lvl="0" indent="0">
              <a:buNone/>
            </a:pPr>
            <a:r>
              <a:rPr lang="en-US" sz="800" b="1" dirty="0"/>
              <a:t>1970-1975</a:t>
            </a:r>
          </a:p>
          <a:p>
            <a:pPr marL="0" lvl="0" indent="0">
              <a:buNone/>
            </a:pPr>
            <a:r>
              <a:rPr lang="en-US" sz="800" b="1" dirty="0"/>
              <a:t>1982-1987</a:t>
            </a:r>
          </a:p>
          <a:p>
            <a:pPr marL="0" lvl="0" indent="0">
              <a:buNone/>
            </a:pPr>
            <a:r>
              <a:rPr lang="en-US" sz="800" b="1" dirty="0"/>
              <a:t>1990-1994</a:t>
            </a:r>
          </a:p>
          <a:p>
            <a:pPr marL="0" lvl="0" indent="0">
              <a:buNone/>
            </a:pPr>
            <a:r>
              <a:rPr lang="en-US" sz="800" b="1" dirty="0"/>
              <a:t>2008-2010</a:t>
            </a:r>
          </a:p>
          <a:p>
            <a:pPr marL="0" lvl="0" indent="0">
              <a:buNone/>
            </a:pPr>
            <a:r>
              <a:rPr lang="en-US" sz="800" b="1" u="sng" dirty="0"/>
              <a:t>Decreased:</a:t>
            </a:r>
            <a:endParaRPr lang="en-US" sz="800" b="1" dirty="0"/>
          </a:p>
          <a:p>
            <a:pPr marL="0" lvl="0" indent="0">
              <a:buNone/>
            </a:pPr>
            <a:r>
              <a:rPr lang="en-US" sz="800" b="1" dirty="0"/>
              <a:t>1975-1982</a:t>
            </a:r>
          </a:p>
          <a:p>
            <a:pPr marL="0" lvl="0" indent="0">
              <a:buNone/>
            </a:pPr>
            <a:r>
              <a:rPr lang="en-US" sz="800" b="1" dirty="0"/>
              <a:t>1987-1990</a:t>
            </a:r>
          </a:p>
          <a:p>
            <a:pPr marL="0" lvl="0" indent="0">
              <a:buNone/>
            </a:pPr>
            <a:r>
              <a:rPr lang="en-US" sz="800" b="1" dirty="0"/>
              <a:t>1994-2008</a:t>
            </a:r>
          </a:p>
          <a:p>
            <a:pPr marL="0" lvl="0" indent="0">
              <a:buNone/>
            </a:pPr>
            <a:r>
              <a:rPr lang="en-US" sz="800" b="1" dirty="0"/>
              <a:t>2010-2020</a:t>
            </a:r>
          </a:p>
        </p:txBody>
      </p:sp>
      <p:pic>
        <p:nvPicPr>
          <p:cNvPr id="3" name="Picture 1" descr="EC-Project-PPT_files/figure-pptx/unnamed-chunk-1-1.gif"/>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882E7-02EA-0B40-5EAC-6FF9EFD37EDA}"/>
              </a:ext>
            </a:extLst>
          </p:cNvPr>
          <p:cNvSpPr>
            <a:spLocks noGrp="1"/>
          </p:cNvSpPr>
          <p:nvPr>
            <p:ph type="title"/>
          </p:nvPr>
        </p:nvSpPr>
        <p:spPr/>
        <p:txBody>
          <a:bodyPr>
            <a:normAutofit fontScale="90000"/>
          </a:bodyPr>
          <a:lstStyle/>
          <a:p>
            <a:r>
              <a:rPr lang="en-US" dirty="0"/>
              <a:t>Reasons for Increase and Decrease:</a:t>
            </a:r>
            <a:br>
              <a:rPr lang="en-US" dirty="0"/>
            </a:br>
            <a:endParaRPr lang="en-US" dirty="0"/>
          </a:p>
        </p:txBody>
      </p:sp>
      <p:sp>
        <p:nvSpPr>
          <p:cNvPr id="3" name="Content Placeholder 2">
            <a:extLst>
              <a:ext uri="{FF2B5EF4-FFF2-40B4-BE49-F238E27FC236}">
                <a16:creationId xmlns:a16="http://schemas.microsoft.com/office/drawing/2014/main" id="{4D4AC195-6661-9B08-2E78-71F158F1B59C}"/>
              </a:ext>
            </a:extLst>
          </p:cNvPr>
          <p:cNvSpPr>
            <a:spLocks noGrp="1"/>
          </p:cNvSpPr>
          <p:nvPr>
            <p:ph idx="1"/>
          </p:nvPr>
        </p:nvSpPr>
        <p:spPr/>
        <p:txBody>
          <a:bodyPr>
            <a:normAutofit fontScale="25000" lnSpcReduction="20000"/>
          </a:bodyPr>
          <a:lstStyle/>
          <a:p>
            <a:pPr marL="0" indent="0">
              <a:buNone/>
            </a:pPr>
            <a:endParaRPr lang="en-US" dirty="0"/>
          </a:p>
          <a:p>
            <a:r>
              <a:rPr lang="en-US" sz="4800" b="1" u="sng" dirty="0"/>
              <a:t>Pakistan</a:t>
            </a:r>
            <a:r>
              <a:rPr lang="en-US" sz="4800" dirty="0"/>
              <a:t>:</a:t>
            </a:r>
          </a:p>
          <a:p>
            <a:endParaRPr lang="en-US" sz="4800" dirty="0"/>
          </a:p>
          <a:p>
            <a:r>
              <a:rPr lang="en-US" sz="4800" b="1" dirty="0"/>
              <a:t>Increases:</a:t>
            </a:r>
          </a:p>
          <a:p>
            <a:r>
              <a:rPr lang="en-US" sz="4800" b="1" dirty="0"/>
              <a:t>The increases in unemployment in Pakistan were often linked to global economic downturns, such as the oil crisis of the 1970s, the Asian financial crisis of the late 1990s, and the global recession of 2008.</a:t>
            </a:r>
          </a:p>
          <a:p>
            <a:r>
              <a:rPr lang="en-US" sz="4800" b="1" dirty="0"/>
              <a:t>Domestic political instability and violence also contributed to unemployment, as they discouraged investment and economic growth.</a:t>
            </a:r>
          </a:p>
          <a:p>
            <a:r>
              <a:rPr lang="en-US" sz="4800" b="1" dirty="0"/>
              <a:t>Decreases:</a:t>
            </a:r>
          </a:p>
          <a:p>
            <a:r>
              <a:rPr lang="en-US" sz="4800" b="1" dirty="0"/>
              <a:t>Periods of political stability and economic growth led to decreases in unemployment in Pakistan. For example, the 1960s and early 1970s saw a boom in economic growth due to government investments in infrastructure and industry.</a:t>
            </a:r>
          </a:p>
          <a:p>
            <a:r>
              <a:rPr lang="en-US" sz="4800" b="1" dirty="0"/>
              <a:t>The return of confidence in the economy after periods of crisis also helped to reduce unemployment.</a:t>
            </a:r>
          </a:p>
          <a:p>
            <a:r>
              <a:rPr lang="en-US" sz="4800" b="1" u="sng" dirty="0"/>
              <a:t>Finland:</a:t>
            </a:r>
          </a:p>
          <a:p>
            <a:r>
              <a:rPr lang="en-US" sz="4800" b="1" dirty="0"/>
              <a:t>Increases:</a:t>
            </a:r>
          </a:p>
          <a:p>
            <a:r>
              <a:rPr lang="en-US" sz="4800" b="1" dirty="0"/>
              <a:t>Similar to Pakistan, Finland's unemployment increases were often tied to global economic downturns.</a:t>
            </a:r>
          </a:p>
          <a:p>
            <a:r>
              <a:rPr lang="en-US" sz="4800" b="1" dirty="0"/>
              <a:t>Changes in Finland's industrial structure, such as the decline of the shipbuilding and forestry industries, also contributed to unemployment.</a:t>
            </a:r>
          </a:p>
          <a:p>
            <a:r>
              <a:rPr lang="en-US" sz="4800" b="1" dirty="0"/>
              <a:t>Decreases:</a:t>
            </a:r>
          </a:p>
          <a:p>
            <a:r>
              <a:rPr lang="en-US" sz="4800" b="1" dirty="0"/>
              <a:t>Finland's strong focus on education and innovation helped to create new jobs and reduce unemployment.</a:t>
            </a:r>
          </a:p>
          <a:p>
            <a:r>
              <a:rPr lang="en-US" sz="4800" b="1" dirty="0"/>
              <a:t>The country's robust social welfare system also provided support to unemployed workers, helping to mitigate the negative effects of job losses.</a:t>
            </a:r>
          </a:p>
        </p:txBody>
      </p:sp>
    </p:spTree>
    <p:extLst>
      <p:ext uri="{BB962C8B-B14F-4D97-AF65-F5344CB8AC3E}">
        <p14:creationId xmlns:p14="http://schemas.microsoft.com/office/powerpoint/2010/main" val="173059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7780" y="152003"/>
            <a:ext cx="3273877" cy="4877197"/>
          </a:xfrm>
        </p:spPr>
        <p:txBody>
          <a:bodyPr>
            <a:normAutofit fontScale="85000" lnSpcReduction="20000"/>
          </a:bodyPr>
          <a:lstStyle/>
          <a:p>
            <a:pPr marL="0" lvl="0" indent="0">
              <a:buNone/>
            </a:pPr>
            <a:r>
              <a:rPr lang="en-US" sz="1200" b="1" u="sng" dirty="0"/>
              <a:t>Trade Deficit :</a:t>
            </a:r>
            <a:br>
              <a:rPr lang="en-US" sz="1200" b="1" u="sng" dirty="0"/>
            </a:br>
            <a:br>
              <a:rPr lang="en-US" sz="1200" b="1" u="sng" dirty="0"/>
            </a:br>
            <a:r>
              <a:rPr lang="en-US" sz="1200" b="1" u="sng" dirty="0"/>
              <a:t>Trade Deficit in Pakistan:</a:t>
            </a:r>
          </a:p>
          <a:p>
            <a:pPr marL="0" lvl="0" indent="0">
              <a:buNone/>
            </a:pPr>
            <a:r>
              <a:rPr lang="en-US" sz="1200" b="1" u="sng" dirty="0"/>
              <a:t>Increased:</a:t>
            </a:r>
          </a:p>
          <a:p>
            <a:pPr marL="0" lvl="0" indent="0">
              <a:buNone/>
            </a:pPr>
            <a:r>
              <a:rPr lang="en-US" sz="1200" b="1" dirty="0"/>
              <a:t>1972-1974</a:t>
            </a:r>
          </a:p>
          <a:p>
            <a:pPr marL="0" lvl="0" indent="0">
              <a:buNone/>
            </a:pPr>
            <a:r>
              <a:rPr lang="en-US" sz="1200" b="1" dirty="0"/>
              <a:t>1979-1982</a:t>
            </a:r>
          </a:p>
          <a:p>
            <a:pPr marL="0" lvl="0" indent="0">
              <a:buNone/>
            </a:pPr>
            <a:r>
              <a:rPr lang="en-US" sz="1200" b="1" dirty="0"/>
              <a:t>1989-1992</a:t>
            </a:r>
          </a:p>
          <a:p>
            <a:pPr marL="0" lvl="0" indent="0">
              <a:buNone/>
            </a:pPr>
            <a:r>
              <a:rPr lang="en-US" sz="1200" b="1" dirty="0"/>
              <a:t>1998-2000</a:t>
            </a:r>
          </a:p>
          <a:p>
            <a:pPr marL="0" lvl="0" indent="0">
              <a:buNone/>
            </a:pPr>
            <a:r>
              <a:rPr lang="en-US" sz="1200" b="1" dirty="0"/>
              <a:t>2008-2012</a:t>
            </a:r>
          </a:p>
          <a:p>
            <a:pPr marL="0" lvl="0" indent="0">
              <a:buNone/>
            </a:pPr>
            <a:r>
              <a:rPr lang="en-US" sz="1200" b="1" dirty="0"/>
              <a:t>2019-2020</a:t>
            </a:r>
            <a:br>
              <a:rPr lang="en-US" sz="1200" b="1" dirty="0"/>
            </a:br>
            <a:endParaRPr lang="en-US" sz="1200" b="1" dirty="0"/>
          </a:p>
          <a:p>
            <a:pPr marL="0" lvl="0" indent="0">
              <a:buNone/>
            </a:pPr>
            <a:r>
              <a:rPr lang="en-US" sz="1200" b="1" u="sng" dirty="0"/>
              <a:t>Decreased:</a:t>
            </a:r>
          </a:p>
          <a:p>
            <a:pPr marL="0" lvl="0" indent="0">
              <a:buNone/>
            </a:pPr>
            <a:r>
              <a:rPr lang="en-US" sz="1200" b="1" dirty="0"/>
              <a:t>1974-1979</a:t>
            </a:r>
          </a:p>
          <a:p>
            <a:pPr marL="0" lvl="0" indent="0">
              <a:buNone/>
            </a:pPr>
            <a:r>
              <a:rPr lang="en-US" sz="1200" b="1" dirty="0"/>
              <a:t>1982-1989</a:t>
            </a:r>
          </a:p>
          <a:p>
            <a:pPr marL="0" lvl="0" indent="0">
              <a:buNone/>
            </a:pPr>
            <a:r>
              <a:rPr lang="en-US" sz="1200" b="1" dirty="0"/>
              <a:t>1992-1998</a:t>
            </a:r>
          </a:p>
          <a:p>
            <a:pPr marL="0" lvl="0" indent="0">
              <a:buNone/>
            </a:pPr>
            <a:r>
              <a:rPr lang="en-US" sz="1200" b="1" dirty="0"/>
              <a:t>2000-2008</a:t>
            </a:r>
          </a:p>
          <a:p>
            <a:pPr marL="0" lvl="0" indent="0">
              <a:buNone/>
            </a:pPr>
            <a:r>
              <a:rPr lang="en-US" sz="1200" b="1" dirty="0"/>
              <a:t>2012-2019</a:t>
            </a:r>
            <a:br>
              <a:rPr lang="en-US" sz="1200" b="1" dirty="0"/>
            </a:br>
            <a:endParaRPr lang="en-US" sz="1200" b="1" dirty="0"/>
          </a:p>
          <a:p>
            <a:pPr marL="0" lvl="0" indent="0">
              <a:buNone/>
            </a:pPr>
            <a:r>
              <a:rPr lang="en-US" sz="1200" b="1" u="sng" dirty="0"/>
              <a:t>Trade Deficit in Finland:</a:t>
            </a:r>
            <a:br>
              <a:rPr lang="en-US" sz="1200" b="1" u="sng" dirty="0"/>
            </a:br>
            <a:endParaRPr lang="en-US" sz="1200" b="1" u="sng" dirty="0"/>
          </a:p>
          <a:p>
            <a:pPr marL="0" lvl="0" indent="0">
              <a:buNone/>
            </a:pPr>
            <a:r>
              <a:rPr lang="en-US" sz="1200" b="1" u="sng" dirty="0"/>
              <a:t>Increased:</a:t>
            </a:r>
          </a:p>
          <a:p>
            <a:pPr marL="0" lvl="0" indent="0">
              <a:buNone/>
            </a:pPr>
            <a:r>
              <a:rPr lang="en-US" sz="1200" b="1" dirty="0"/>
              <a:t>1970-1975</a:t>
            </a:r>
          </a:p>
          <a:p>
            <a:pPr marL="0" lvl="0" indent="0">
              <a:buNone/>
            </a:pPr>
            <a:r>
              <a:rPr lang="en-US" sz="1200" b="1" dirty="0"/>
              <a:t>1980-1983</a:t>
            </a:r>
          </a:p>
          <a:p>
            <a:pPr marL="0" lvl="0" indent="0">
              <a:buNone/>
            </a:pPr>
            <a:r>
              <a:rPr lang="en-US" sz="1200" b="1" dirty="0"/>
              <a:t>1989-1993</a:t>
            </a:r>
          </a:p>
          <a:p>
            <a:pPr marL="0" lvl="0" indent="0">
              <a:buNone/>
            </a:pPr>
            <a:r>
              <a:rPr lang="en-US" sz="1200" b="1" dirty="0"/>
              <a:t>2008-2012</a:t>
            </a:r>
            <a:br>
              <a:rPr lang="en-US" sz="1200" b="1" dirty="0"/>
            </a:br>
            <a:br>
              <a:rPr lang="en-US" sz="1200" b="1" dirty="0"/>
            </a:br>
            <a:r>
              <a:rPr lang="en-US" sz="1200" b="1" u="sng" dirty="0"/>
              <a:t>Decreased:</a:t>
            </a:r>
            <a:br>
              <a:rPr lang="en-US" sz="1200" b="1" u="sng" dirty="0"/>
            </a:br>
            <a:endParaRPr lang="en-US" sz="1200" b="1" u="sng" dirty="0"/>
          </a:p>
          <a:p>
            <a:pPr marL="0" lvl="0" indent="0">
              <a:buNone/>
            </a:pPr>
            <a:r>
              <a:rPr lang="en-US" sz="1200" b="1" dirty="0"/>
              <a:t>1975-1980</a:t>
            </a:r>
          </a:p>
          <a:p>
            <a:pPr marL="0" lvl="0" indent="0">
              <a:buNone/>
            </a:pPr>
            <a:r>
              <a:rPr lang="en-US" sz="1200" b="1" dirty="0"/>
              <a:t>1983-1989</a:t>
            </a:r>
          </a:p>
          <a:p>
            <a:pPr marL="0" lvl="0" indent="0">
              <a:buNone/>
            </a:pPr>
            <a:r>
              <a:rPr lang="en-US" sz="1200" b="1" dirty="0"/>
              <a:t>1993-2008</a:t>
            </a:r>
          </a:p>
          <a:p>
            <a:pPr marL="0" lvl="0" indent="0">
              <a:buNone/>
            </a:pPr>
            <a:r>
              <a:rPr lang="en-US" sz="1200" b="1" dirty="0"/>
              <a:t>2012-2020</a:t>
            </a:r>
          </a:p>
        </p:txBody>
      </p:sp>
      <p:pic>
        <p:nvPicPr>
          <p:cNvPr id="2" name="Picture 1" descr="EC-Project-PPT_files/figure-pptx/unnamed-chunk-2-1.gif"/>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27E58B-4187-39F5-33E4-0F0EA5047B3D}"/>
              </a:ext>
            </a:extLst>
          </p:cNvPr>
          <p:cNvSpPr>
            <a:spLocks noGrp="1"/>
          </p:cNvSpPr>
          <p:nvPr>
            <p:ph type="title"/>
          </p:nvPr>
        </p:nvSpPr>
        <p:spPr/>
        <p:txBody>
          <a:bodyPr/>
          <a:lstStyle/>
          <a:p>
            <a:r>
              <a:rPr lang="en-US" dirty="0"/>
              <a:t>Reasons for Changes in Trade Deficit</a:t>
            </a:r>
          </a:p>
        </p:txBody>
      </p:sp>
      <p:sp>
        <p:nvSpPr>
          <p:cNvPr id="6" name="Content Placeholder 5">
            <a:extLst>
              <a:ext uri="{FF2B5EF4-FFF2-40B4-BE49-F238E27FC236}">
                <a16:creationId xmlns:a16="http://schemas.microsoft.com/office/drawing/2014/main" id="{342DA649-CE1A-CA85-9BF5-5969C56C1BF2}"/>
              </a:ext>
            </a:extLst>
          </p:cNvPr>
          <p:cNvSpPr>
            <a:spLocks noGrp="1"/>
          </p:cNvSpPr>
          <p:nvPr>
            <p:ph idx="1"/>
          </p:nvPr>
        </p:nvSpPr>
        <p:spPr/>
        <p:txBody>
          <a:bodyPr>
            <a:noAutofit/>
          </a:bodyPr>
          <a:lstStyle/>
          <a:p>
            <a:r>
              <a:rPr lang="en-US" sz="800" b="1" dirty="0"/>
              <a:t>Pakistan:</a:t>
            </a:r>
            <a:br>
              <a:rPr lang="en-US" sz="800" b="1" dirty="0"/>
            </a:br>
            <a:endParaRPr lang="en-US" sz="800" b="1" dirty="0"/>
          </a:p>
          <a:p>
            <a:r>
              <a:rPr lang="en-US" sz="800" b="1" dirty="0"/>
              <a:t>Increases:</a:t>
            </a:r>
          </a:p>
          <a:p>
            <a:r>
              <a:rPr lang="en-US" sz="800" b="1" dirty="0"/>
              <a:t>Periods of economic slowdown in Pakistan often led to a decrease in exports and an increase in imports, contributing to a wider trade deficit. This was seen in the 1970s, the late 1990s, and the 2008 global financial crisis.</a:t>
            </a:r>
          </a:p>
          <a:p>
            <a:r>
              <a:rPr lang="en-US" sz="800" b="1" dirty="0"/>
              <a:t>Political instability can also deter foreign investment and disrupt trade, leading to a wider trade deficit. This was a factor in the increases seen in the 1970s and the 1990s.</a:t>
            </a:r>
          </a:p>
          <a:p>
            <a:r>
              <a:rPr lang="en-US" sz="800" b="1" dirty="0"/>
              <a:t>An appreciation of the Pakistani rupee can make exports more expensive and less competitive in the global market, leading to a decrease in exports and a wider trade deficit. This was a factor in the increase seen in 2019-2020.</a:t>
            </a:r>
          </a:p>
          <a:p>
            <a:r>
              <a:rPr lang="en-US" sz="800" b="1" dirty="0"/>
              <a:t>Decreases:</a:t>
            </a:r>
          </a:p>
          <a:p>
            <a:r>
              <a:rPr lang="en-US" sz="800" b="1" dirty="0"/>
              <a:t>Periods of economic growth in Pakistan often led to an increase in exports and a narrowing of the trade deficit. This was seen in the 1980s and the early 2000s.</a:t>
            </a:r>
          </a:p>
          <a:p>
            <a:r>
              <a:rPr lang="en-US" sz="800" b="1" dirty="0"/>
              <a:t>Depreciation of the Pakistani rupee can make exports cheaper and more competitive in the global market, leading to an increase in exports and a narrowing of the trade deficit. This was a factor in the decrease seen in the mid-2000s.</a:t>
            </a:r>
          </a:p>
          <a:p>
            <a:r>
              <a:rPr lang="en-US" sz="800" b="1" dirty="0"/>
              <a:t>Government policies aimed at promoting exports or discouraging imports can also help to narrow the trade deficit. This was a factor in the decrease seen in the 1980s.</a:t>
            </a:r>
          </a:p>
          <a:p>
            <a:r>
              <a:rPr lang="en-US" sz="800" b="1" dirty="0"/>
              <a:t>Finland:</a:t>
            </a:r>
          </a:p>
          <a:p>
            <a:endParaRPr lang="en-US" sz="800" b="1" dirty="0"/>
          </a:p>
          <a:p>
            <a:r>
              <a:rPr lang="en-US" sz="800" b="1" dirty="0"/>
              <a:t>Increases:</a:t>
            </a:r>
            <a:br>
              <a:rPr lang="en-US" sz="800" b="1" dirty="0"/>
            </a:br>
            <a:endParaRPr lang="en-US" sz="800" b="1" dirty="0"/>
          </a:p>
          <a:p>
            <a:r>
              <a:rPr lang="en-US" sz="800" b="1" dirty="0"/>
              <a:t>Similar to Pakistan, Finland's trade deficit often increased during periods of global economic slowdown, such as the 1970s, the early 1980s, and the 2008 global financial crisis.</a:t>
            </a:r>
          </a:p>
          <a:p>
            <a:r>
              <a:rPr lang="en-US" sz="800" b="1" dirty="0"/>
              <a:t>Changes in Finland's industrial structure, such as the decline of the forestry and shipbuilding industries, can make it more reliant on imports of certain goods, leading to a wider trade deficit. This was a factor in the increase seen in the 1980s and the 1990s.</a:t>
            </a:r>
          </a:p>
          <a:p>
            <a:r>
              <a:rPr lang="en-US" sz="800" b="1" dirty="0"/>
              <a:t>An appreciation of the Finnish euro can make Finnish exports more expensive and less competitive in the global market, leading to a decrease in exports and a wider trade deficit. This was a factor in the increase seen in the late 2000s.</a:t>
            </a:r>
          </a:p>
          <a:p>
            <a:r>
              <a:rPr lang="en-US" sz="800" b="1" dirty="0"/>
              <a:t>Decreases:</a:t>
            </a:r>
          </a:p>
          <a:p>
            <a:r>
              <a:rPr lang="en-US" sz="800" b="1" dirty="0"/>
              <a:t>Periods of strong economic growth in Finland often led to an increase in exports and a narrowing of the trade deficit. This was seen in the mid-1970s, the late 1980s, and the 2000s.</a:t>
            </a:r>
          </a:p>
          <a:p>
            <a:r>
              <a:rPr lang="en-US" sz="800" b="1" dirty="0"/>
              <a:t>Diversification of Finland's exports into new markets and products can help to reduce reliance on certain sectors and make the economy more resilient to external shocks. This was a factor in the decrease seen in the 1990s.</a:t>
            </a:r>
          </a:p>
          <a:p>
            <a:r>
              <a:rPr lang="en-US" sz="800" b="1" dirty="0"/>
              <a:t>Government policies aimed at promoting exports or discouraging imports can also help to narrow the trade deficit. This was a factor in the decrease seen in the mid-2010s.</a:t>
            </a:r>
          </a:p>
        </p:txBody>
      </p:sp>
    </p:spTree>
    <p:extLst>
      <p:ext uri="{BB962C8B-B14F-4D97-AF65-F5344CB8AC3E}">
        <p14:creationId xmlns:p14="http://schemas.microsoft.com/office/powerpoint/2010/main" val="231488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TotalTime>
  <Words>6757</Words>
  <Application>Microsoft Office PowerPoint</Application>
  <PresentationFormat>On-screen Show (16:9)</PresentationFormat>
  <Paragraphs>434</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Economics Project  Created By: Muhammad Musa Kiani  </vt:lpstr>
      <vt:lpstr>Pakistan and Finland Comparison</vt:lpstr>
      <vt:lpstr>FINLAND</vt:lpstr>
      <vt:lpstr>Comparisons:</vt:lpstr>
      <vt:lpstr>Conclusion:</vt:lpstr>
      <vt:lpstr>Unemployment Comparison of Pakistan and Finland:</vt:lpstr>
      <vt:lpstr>Reasons for Increase and Decrease: </vt:lpstr>
      <vt:lpstr>PowerPoint Presentation</vt:lpstr>
      <vt:lpstr>Reasons for Changes in Trade Deficit</vt:lpstr>
      <vt:lpstr>PowerPoint Presentation</vt:lpstr>
      <vt:lpstr>INFLATION OF PAKISTAN</vt:lpstr>
      <vt:lpstr>INFLATION OF FINLAND</vt:lpstr>
      <vt:lpstr>PowerPoint Presentation</vt:lpstr>
      <vt:lpstr>Import of Pakistan</vt:lpstr>
      <vt:lpstr>Import of FINLAND</vt:lpstr>
      <vt:lpstr>PowerPoint Presentation</vt:lpstr>
      <vt:lpstr>GDP Per Capita of Pakistan</vt:lpstr>
      <vt:lpstr>GDP Per Capita of FINLAND</vt:lpstr>
      <vt:lpstr>Reasons for Changes: </vt:lpstr>
      <vt:lpstr>PowerPoint Presentation</vt:lpstr>
      <vt:lpstr>GDP of Pakistan</vt:lpstr>
      <vt:lpstr>GDP OF FINLAND</vt:lpstr>
      <vt:lpstr>Reasons for Changes: </vt:lpstr>
      <vt:lpstr>PowerPoint Presentation</vt:lpstr>
      <vt:lpstr>Foreign Direct Investment of Pakistan</vt:lpstr>
      <vt:lpstr>Foreign Direct Investment of FINLAND</vt:lpstr>
      <vt:lpstr>PowerPoint Presentation</vt:lpstr>
      <vt:lpstr>Fiscal Deficit of Pakistan</vt:lpstr>
      <vt:lpstr>Fiscal deficit of FINLAND</vt:lpstr>
      <vt:lpstr>PowerPoint Presentation</vt:lpstr>
      <vt:lpstr>Export of Pakistan</vt:lpstr>
      <vt:lpstr>Export of Finland</vt:lpstr>
      <vt:lpstr>Reasons for Changes: </vt:lpstr>
      <vt:lpstr>PowerPoint Presentation</vt:lpstr>
      <vt:lpstr>Debt of Pakistan</vt:lpstr>
      <vt:lpstr>Debt of FINLAND</vt:lpstr>
      <vt:lpstr>Reasons for Changes: </vt:lpstr>
      <vt:lpstr>PowerPoint Presentation</vt:lpstr>
      <vt:lpstr>Balance of Payment of Pakistan</vt:lpstr>
      <vt:lpstr>Balance of Payment of FINLAND</vt:lpstr>
      <vt:lpstr>Reasons for Changes: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Project PPT</dc:title>
  <dc:creator>Hp</dc:creator>
  <cp:keywords/>
  <cp:lastModifiedBy>MUHAMMAD MUSA KIANI</cp:lastModifiedBy>
  <cp:revision>5</cp:revision>
  <dcterms:created xsi:type="dcterms:W3CDTF">2024-01-14T23:23:42Z</dcterms:created>
  <dcterms:modified xsi:type="dcterms:W3CDTF">2024-02-05T20:46:00Z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