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13716000" cx="24384000"/>
  <p:notesSz cx="6858000" cy="9144000"/>
  <p:embeddedFontLst>
    <p:embeddedFont>
      <p:font typeface="Dosis Light"/>
      <p:regular r:id="rId28"/>
      <p:bold r:id="rId29"/>
    </p:embeddedFont>
    <p:embeddedFont>
      <p:font typeface="Dosis Medium"/>
      <p:regular r:id="rId30"/>
      <p:bold r:id="rId31"/>
    </p:embeddedFont>
    <p:embeddedFont>
      <p:font typeface="Helvetica Neue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DosisLigh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osis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DosisMedium-bold.fntdata"/><Relationship Id="rId30" Type="http://schemas.openxmlformats.org/officeDocument/2006/relationships/font" Target="fonts/DosisMedium-regular.fntdata"/><Relationship Id="rId11" Type="http://schemas.openxmlformats.org/officeDocument/2006/relationships/slide" Target="slides/slide7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6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9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a772f2bbc_0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1ea772f2bbc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a772f2bbc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1ea772f2bbc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a772f2bbc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1ea772f2bbc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a772f2bbc_0_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1ea772f2bbc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a772f2bbc_0_1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1ea772f2bbc_0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a772f2bbc_0_1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1ea772f2bbc_0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a772f2bbc_0_1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1ea772f2bbc_0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a772f2bbc_0_1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1ea772f2bbc_0_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a3ce4851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29a3ce4851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a772f2bbc_0_1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1ea772f2bbc_0_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a8fb56f08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1ea8fb56f08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a7962c72a_2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29a7962c72a_2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a7962c72a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29a7962c72a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a772f2bbc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1ea772f2bbc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a772f2bbc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1ea772f2bbc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a772f2bbc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1ea772f2bbc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a772f2bbc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1ea772f2bbc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a772f2bbc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1ea772f2bbc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a772f2bbc_0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1ea772f2bbc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>
            <p:ph idx="2" type="pic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3" type="body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>
            <p:ph idx="2" type="pic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/>
          <p:nvPr>
            <p:ph idx="3" type="pic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4"/>
          <p:cNvSpPr/>
          <p:nvPr>
            <p:ph idx="4" type="pic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>
            <p:ph idx="2" type="pic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6" name="Google Shape;36;p7"/>
          <p:cNvSpPr/>
          <p:nvPr>
            <p:ph idx="3" type="pic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6" name="Google Shape;76;p1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PC2023_slide1.jpg" id="132" name="Google Shape;13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6"/>
          <p:cNvSpPr txBox="1"/>
          <p:nvPr/>
        </p:nvSpPr>
        <p:spPr>
          <a:xfrm>
            <a:off x="4099050" y="2792825"/>
            <a:ext cx="18695100" cy="97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BFA269"/>
              </a:buClr>
              <a:buSzPts val="2800"/>
              <a:buFont typeface="Dosis Medium"/>
              <a:buNone/>
            </a:pPr>
            <a:r>
              <a:rPr lang="en-US" sz="8000">
                <a:solidFill>
                  <a:srgbClr val="BFA269"/>
                </a:solidFill>
                <a:latin typeface="Dosis Medium"/>
                <a:ea typeface="Dosis Medium"/>
                <a:cs typeface="Dosis Medium"/>
                <a:sym typeface="Dosis Medium"/>
              </a:rPr>
              <a:t>WP Asynchronous feature in Userfaultfd and base IOCTL on it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407700"/>
              </a:buClr>
              <a:buSzPts val="2800"/>
              <a:buFont typeface="Dosis Medium"/>
              <a:buNone/>
            </a:pPr>
            <a:r>
              <a:t/>
            </a:r>
            <a:endParaRPr b="0" i="0" sz="2800" u="none" cap="none" strike="noStrike">
              <a:solidFill>
                <a:srgbClr val="BFA269"/>
              </a:solidFill>
              <a:latin typeface="Dosis Medium"/>
              <a:ea typeface="Dosis Medium"/>
              <a:cs typeface="Dosis Medium"/>
              <a:sym typeface="Dosis Medium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Userfaultfd uses _PAGE_UFFD_WP PTE flag to Write-Protect the page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Add Asynchronous WP mode in Userfaultfd UFFD_FEATURE_WP_ASYNC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Resolve the Page Fault from kernel instead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A page is considered dirty (written) if it isn’t write protected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546100" lvl="1" marL="914400" rtl="0" algn="l">
              <a:spcBef>
                <a:spcPts val="0"/>
              </a:spcBef>
              <a:spcAft>
                <a:spcPts val="0"/>
              </a:spcAft>
              <a:buSzPts val="5000"/>
              <a:buFont typeface="Dosis Light"/>
              <a:buChar char="○"/>
            </a:pPr>
            <a:r>
              <a:rPr lang="en-US" sz="5000">
                <a:latin typeface="Dosis Light"/>
                <a:ea typeface="Dosis Light"/>
                <a:cs typeface="Dosis Light"/>
                <a:sym typeface="Dosis Light"/>
              </a:rPr>
              <a:t>Dirty = !(is_wp(page))</a:t>
            </a:r>
            <a:endParaRPr sz="5000"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PC2023_slide1.jpg" id="138" name="Google Shape;13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 txBox="1"/>
          <p:nvPr/>
        </p:nvSpPr>
        <p:spPr>
          <a:xfrm>
            <a:off x="4099050" y="2792825"/>
            <a:ext cx="18695100" cy="6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BFA269"/>
              </a:buClr>
              <a:buSzPts val="2800"/>
              <a:buFont typeface="Dosis Medium"/>
              <a:buNone/>
            </a:pPr>
            <a:r>
              <a:rPr lang="en-US" sz="8000">
                <a:solidFill>
                  <a:srgbClr val="BFA269"/>
                </a:solidFill>
                <a:latin typeface="Dosis Medium"/>
                <a:ea typeface="Dosis Medium"/>
                <a:cs typeface="Dosis Medium"/>
                <a:sym typeface="Dosis Medium"/>
              </a:rPr>
              <a:t>UFFD_FEATURE_WP_UNPOPULATED for Userfaultfd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407700"/>
              </a:buClr>
              <a:buSzPts val="2800"/>
              <a:buFont typeface="Dosis Medium"/>
              <a:buNone/>
            </a:pPr>
            <a:r>
              <a:t/>
            </a:r>
            <a:endParaRPr b="0" i="0" sz="2800" u="none" cap="none" strike="noStrike">
              <a:solidFill>
                <a:srgbClr val="BFA269"/>
              </a:solidFill>
              <a:latin typeface="Dosis Medium"/>
              <a:ea typeface="Dosis Medium"/>
              <a:cs typeface="Dosis Medium"/>
              <a:sym typeface="Dosis Medium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Write protection on empty pages isn’t recorded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Add UFFD_FEATURE_WP_UNPOPULATED to remember the write-protection for empty pages by using PTE Markers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PC2023_slide1.jpg" id="144" name="Google Shape;14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 txBox="1"/>
          <p:nvPr/>
        </p:nvSpPr>
        <p:spPr>
          <a:xfrm>
            <a:off x="4099050" y="2792825"/>
            <a:ext cx="18695100" cy="87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BFA269"/>
              </a:buClr>
              <a:buSzPts val="2800"/>
              <a:buFont typeface="Dosis Medium"/>
              <a:buNone/>
            </a:pPr>
            <a:r>
              <a:rPr lang="en-US" sz="8000">
                <a:solidFill>
                  <a:srgbClr val="BFA269"/>
                </a:solidFill>
                <a:latin typeface="Dosis Medium"/>
                <a:ea typeface="Dosis Medium"/>
                <a:cs typeface="Dosis Medium"/>
                <a:sym typeface="Dosis Medium"/>
              </a:rPr>
              <a:t>PAGEMAP_SCAN IOCTL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407700"/>
              </a:buClr>
              <a:buSzPts val="2800"/>
              <a:buFont typeface="Dosis Medium"/>
              <a:buNone/>
            </a:pPr>
            <a:r>
              <a:t/>
            </a:r>
            <a:endParaRPr b="0" i="0" sz="2800" u="none" cap="none" strike="noStrike">
              <a:solidFill>
                <a:srgbClr val="BFA269"/>
              </a:solidFill>
              <a:latin typeface="Dosis Medium"/>
              <a:ea typeface="Dosis Medium"/>
              <a:cs typeface="Dosis Medium"/>
              <a:sym typeface="Dosis Medium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Generic IOCTL to scan the page flags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Use userfaultfd WP flag in place of soft-dirty flag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The input of IOCTL is given in struct pm_scan_arg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546100" lvl="1" marL="914400" rtl="0" algn="l">
              <a:spcBef>
                <a:spcPts val="0"/>
              </a:spcBef>
              <a:spcAft>
                <a:spcPts val="0"/>
              </a:spcAft>
              <a:buSzPts val="5000"/>
              <a:buFont typeface="Dosis Light"/>
              <a:buChar char="○"/>
            </a:pPr>
            <a:r>
              <a:rPr lang="en-US" sz="5000">
                <a:latin typeface="Dosis Light"/>
                <a:ea typeface="Dosis Light"/>
                <a:cs typeface="Dosis Light"/>
                <a:sym typeface="Dosis Light"/>
              </a:rPr>
              <a:t>Return compacted data to user in form of ranges</a:t>
            </a:r>
            <a:endParaRPr sz="5000">
              <a:latin typeface="Dosis Light"/>
              <a:ea typeface="Dosis Light"/>
              <a:cs typeface="Dosis Light"/>
              <a:sym typeface="Dosis Light"/>
            </a:endParaRPr>
          </a:p>
          <a:p>
            <a:pPr indent="-546100" lvl="1" marL="914400" rtl="0" algn="l">
              <a:spcBef>
                <a:spcPts val="0"/>
              </a:spcBef>
              <a:spcAft>
                <a:spcPts val="0"/>
              </a:spcAft>
              <a:buSzPts val="5000"/>
              <a:buFont typeface="Dosis Light"/>
              <a:buChar char="○"/>
            </a:pPr>
            <a:r>
              <a:rPr lang="en-US" sz="5000">
                <a:latin typeface="Dosis Light"/>
                <a:ea typeface="Dosis Light"/>
                <a:cs typeface="Dosis Light"/>
                <a:sym typeface="Dosis Light"/>
              </a:rPr>
              <a:t>Optionally max_pages to find can be specified</a:t>
            </a:r>
            <a:endParaRPr sz="5000">
              <a:latin typeface="Dosis Light"/>
              <a:ea typeface="Dosis Light"/>
              <a:cs typeface="Dosis Light"/>
              <a:sym typeface="Dosis Light"/>
            </a:endParaRPr>
          </a:p>
          <a:p>
            <a:pPr indent="-546100" lvl="1" marL="914400" rtl="0" algn="l">
              <a:spcBef>
                <a:spcPts val="0"/>
              </a:spcBef>
              <a:spcAft>
                <a:spcPts val="0"/>
              </a:spcAft>
              <a:buSzPts val="5000"/>
              <a:buFont typeface="Dosis Light"/>
              <a:buChar char="○"/>
            </a:pPr>
            <a:r>
              <a:rPr lang="en-US" sz="5000">
                <a:latin typeface="Dosis Light"/>
                <a:ea typeface="Dosis Light"/>
                <a:cs typeface="Dosis Light"/>
                <a:sym typeface="Dosis Light"/>
              </a:rPr>
              <a:t>The scan ending address is returned in walk_end</a:t>
            </a:r>
            <a:endParaRPr sz="5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Implement the scanning for all memory types: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546100" lvl="1" marL="914400" rtl="0" algn="l">
              <a:spcBef>
                <a:spcPts val="0"/>
              </a:spcBef>
              <a:spcAft>
                <a:spcPts val="0"/>
              </a:spcAft>
              <a:buSzPts val="5000"/>
              <a:buFont typeface="Dosis Light"/>
              <a:buChar char="○"/>
            </a:pPr>
            <a:r>
              <a:rPr lang="en-US" sz="5000">
                <a:latin typeface="Dosis Light"/>
                <a:ea typeface="Dosis Light"/>
                <a:cs typeface="Dosis Light"/>
                <a:sym typeface="Dosis Light"/>
              </a:rPr>
              <a:t>Pages, Huge Pages, HugeTLB and Holes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PC2023_slide1.jpg" id="150" name="Google Shape;15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9"/>
          <p:cNvSpPr txBox="1"/>
          <p:nvPr/>
        </p:nvSpPr>
        <p:spPr>
          <a:xfrm>
            <a:off x="4099050" y="2792825"/>
            <a:ext cx="18695100" cy="66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BFA269"/>
              </a:buClr>
              <a:buSzPts val="2800"/>
              <a:buFont typeface="Dosis Medium"/>
              <a:buNone/>
            </a:pPr>
            <a:r>
              <a:rPr lang="en-US" sz="8000">
                <a:solidFill>
                  <a:srgbClr val="BFA269"/>
                </a:solidFill>
                <a:latin typeface="Dosis Medium"/>
                <a:ea typeface="Dosis Medium"/>
                <a:cs typeface="Dosis Medium"/>
                <a:sym typeface="Dosis Medium"/>
              </a:rPr>
              <a:t>Supported operations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407700"/>
              </a:buClr>
              <a:buSzPts val="2800"/>
              <a:buFont typeface="Dosis Medium"/>
              <a:buNone/>
            </a:pPr>
            <a:r>
              <a:t/>
            </a:r>
            <a:endParaRPr b="0" i="0" sz="2800" u="none" cap="none" strike="noStrike">
              <a:solidFill>
                <a:srgbClr val="BFA269"/>
              </a:solidFill>
              <a:latin typeface="Dosis Medium"/>
              <a:ea typeface="Dosis Medium"/>
              <a:cs typeface="Dosis Medium"/>
              <a:sym typeface="Dosis Medium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Get operation is always performed when output buffer is specified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PM_SCAN_WP_MATCHING write protects the pages of interest.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PM_SCAN_CHECK_WPASYNC aborts the operation if non-Async WP pages are found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PC2023_slide1.jpg" id="156" name="Google Shape;15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0"/>
          <p:cNvSpPr txBox="1"/>
          <p:nvPr/>
        </p:nvSpPr>
        <p:spPr>
          <a:xfrm>
            <a:off x="4099050" y="2792825"/>
            <a:ext cx="18695100" cy="10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BFA269"/>
              </a:buClr>
              <a:buSzPts val="2800"/>
              <a:buFont typeface="Dosis Medium"/>
              <a:buNone/>
            </a:pPr>
            <a:r>
              <a:rPr lang="en-US" sz="8000">
                <a:solidFill>
                  <a:srgbClr val="BFA269"/>
                </a:solidFill>
                <a:latin typeface="Dosis Medium"/>
                <a:ea typeface="Dosis Medium"/>
                <a:cs typeface="Dosis Medium"/>
                <a:sym typeface="Dosis Medium"/>
              </a:rPr>
              <a:t>Filtering support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407700"/>
              </a:buClr>
              <a:buSzPts val="2800"/>
              <a:buFont typeface="Dosis Medium"/>
              <a:buNone/>
            </a:pPr>
            <a:r>
              <a:t/>
            </a:r>
            <a:endParaRPr b="0" i="0" sz="2800" u="none" cap="none" strike="noStrike">
              <a:solidFill>
                <a:srgbClr val="BFA269"/>
              </a:solidFill>
              <a:latin typeface="Dosis Medium"/>
              <a:ea typeface="Dosis Medium"/>
              <a:cs typeface="Dosis Medium"/>
              <a:sym typeface="Dosis Medium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category_inverted: PAGE_IS_* categories which values match if 0 instead of 1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category_mask: Skip pages for which any category doesn't match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category_anyof_mask: Skip pages for which no category matches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return_mask: PAGE_IS_* categories that are to be reported in page_region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PC2023_slide1.jpg" id="162" name="Google Shape;16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1"/>
          <p:cNvSpPr txBox="1"/>
          <p:nvPr/>
        </p:nvSpPr>
        <p:spPr>
          <a:xfrm>
            <a:off x="4099050" y="2792825"/>
            <a:ext cx="18695100" cy="10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BFA269"/>
              </a:buClr>
              <a:buSzPts val="2800"/>
              <a:buFont typeface="Dosis Medium"/>
              <a:buNone/>
            </a:pPr>
            <a:r>
              <a:rPr lang="en-US" sz="8000">
                <a:solidFill>
                  <a:srgbClr val="BFA269"/>
                </a:solidFill>
                <a:latin typeface="Dosis Medium"/>
                <a:ea typeface="Dosis Medium"/>
                <a:cs typeface="Dosis Medium"/>
                <a:sym typeface="Dosis Medium"/>
              </a:rPr>
              <a:t>Supported flags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407700"/>
              </a:buClr>
              <a:buSzPts val="2800"/>
              <a:buFont typeface="Dosis Medium"/>
              <a:buNone/>
            </a:pPr>
            <a:r>
              <a:t/>
            </a:r>
            <a:endParaRPr b="0" i="0" sz="2800" u="none" cap="none" strike="noStrike">
              <a:solidFill>
                <a:srgbClr val="BFA269"/>
              </a:solidFill>
              <a:latin typeface="Dosis Medium"/>
              <a:ea typeface="Dosis Medium"/>
              <a:cs typeface="Dosis Medium"/>
              <a:sym typeface="Dosis Medium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PAGE_IS_WPALLOWED: Page has async-write-protection enabled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PAGE_IS_WRITTEN: Page has been written-to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PAGE_IS_FILE: Page is file backed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PAGE_IS_PRESENT: Page is present in the memory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PAGE_IS_SWAPPED: Page is in swapped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PAGE_IS_PFNZERO: Page has zero PFN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PAGE_IS_HUGE: Page is THP or Hugetlb backed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PAGE_IS_SOFT_DIRTY: Page is soft-dirty (WIP)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PC2023_slide1.jpg" id="168" name="Google Shape;16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/>
        </p:nvSpPr>
        <p:spPr>
          <a:xfrm>
            <a:off x="4099050" y="2792825"/>
            <a:ext cx="186951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BFA269"/>
              </a:buClr>
              <a:buSzPts val="2800"/>
              <a:buFont typeface="Dosis Medium"/>
              <a:buNone/>
            </a:pPr>
            <a:r>
              <a:rPr lang="en-US" sz="8000">
                <a:solidFill>
                  <a:srgbClr val="BFA269"/>
                </a:solidFill>
                <a:latin typeface="Dosis Medium"/>
                <a:ea typeface="Dosis Medium"/>
                <a:cs typeface="Dosis Medium"/>
                <a:sym typeface="Dosis Medium"/>
              </a:rPr>
              <a:t>Performance Improvements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407700"/>
              </a:buClr>
              <a:buSzPts val="2800"/>
              <a:buFont typeface="Dosis Medium"/>
              <a:buNone/>
            </a:pPr>
            <a:r>
              <a:t/>
            </a:r>
            <a:endParaRPr b="0" i="0" sz="2800" u="none" cap="none" strike="noStrike">
              <a:solidFill>
                <a:srgbClr val="BFA269"/>
              </a:solidFill>
              <a:latin typeface="Dosis Medium"/>
              <a:ea typeface="Dosis Medium"/>
              <a:cs typeface="Dosis Medium"/>
              <a:sym typeface="Dosis Medium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There were multiple passes to make code more simpler and more performant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Reduce the internal temporary usage to 12 kB as data cannot be copied to user buffer from inside the mm lock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Reduce the number of iterations of page walks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WP the pages and flush TLB only once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PC2023_slide1.jpg" id="174" name="Google Shape;17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3"/>
          <p:cNvSpPr txBox="1"/>
          <p:nvPr/>
        </p:nvSpPr>
        <p:spPr>
          <a:xfrm>
            <a:off x="4099050" y="2792825"/>
            <a:ext cx="18695100" cy="29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BFA269"/>
              </a:buClr>
              <a:buSzPts val="2800"/>
              <a:buFont typeface="Dosis Medium"/>
              <a:buNone/>
            </a:pPr>
            <a:r>
              <a:rPr lang="en-US" sz="8000">
                <a:solidFill>
                  <a:srgbClr val="BFA269"/>
                </a:solidFill>
                <a:latin typeface="Dosis Medium"/>
                <a:ea typeface="Dosis Medium"/>
                <a:cs typeface="Dosis Medium"/>
                <a:sym typeface="Dosis Medium"/>
              </a:rPr>
              <a:t>Benchmark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407700"/>
              </a:buClr>
              <a:buSzPts val="2800"/>
              <a:buFont typeface="Dosis Medium"/>
              <a:buNone/>
            </a:pPr>
            <a:r>
              <a:t/>
            </a:r>
            <a:endParaRPr b="0" i="0" sz="2800" u="none" cap="none" strike="noStrike">
              <a:solidFill>
                <a:srgbClr val="BFA269"/>
              </a:solidFill>
              <a:latin typeface="Dosis Medium"/>
              <a:ea typeface="Dosis Medium"/>
              <a:cs typeface="Dosis Medium"/>
              <a:sym typeface="Dosi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</p:txBody>
      </p:sp>
      <p:pic>
        <p:nvPicPr>
          <p:cNvPr id="176" name="Google Shape;176;p33" title="PAGEMAP_SCAN IOCTL improvement over mprotect + SIGSEGV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9050" y="4300400"/>
            <a:ext cx="18146550" cy="858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PC2023_slide1.jpg" id="181" name="Google Shape;18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4"/>
          <p:cNvSpPr txBox="1"/>
          <p:nvPr/>
        </p:nvSpPr>
        <p:spPr>
          <a:xfrm>
            <a:off x="4099050" y="2792825"/>
            <a:ext cx="18695100" cy="84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BFA269"/>
              </a:buClr>
              <a:buSzPts val="2800"/>
              <a:buFont typeface="Dosis Medium"/>
              <a:buNone/>
            </a:pPr>
            <a:r>
              <a:rPr lang="en-US" sz="8000">
                <a:solidFill>
                  <a:srgbClr val="BFA269"/>
                </a:solidFill>
                <a:latin typeface="Dosis Medium"/>
                <a:ea typeface="Dosis Medium"/>
                <a:cs typeface="Dosis Medium"/>
                <a:sym typeface="Dosis Medium"/>
              </a:rPr>
              <a:t>PAGEMAP_SCAN in CRIU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407700"/>
              </a:buClr>
              <a:buSzPts val="2800"/>
              <a:buFont typeface="Dosis Medium"/>
              <a:buNone/>
            </a:pPr>
            <a:r>
              <a:t/>
            </a:r>
            <a:endParaRPr b="0" i="0" sz="2800" u="none" cap="none" strike="noStrike">
              <a:solidFill>
                <a:srgbClr val="BFA269"/>
              </a:solidFill>
              <a:latin typeface="Dosis Medium"/>
              <a:ea typeface="Dosis Medium"/>
              <a:cs typeface="Dosis Medium"/>
              <a:sym typeface="Dosis Medium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Performance improvements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546100" lvl="1" marL="914400" rtl="0" algn="l">
              <a:spcBef>
                <a:spcPts val="0"/>
              </a:spcBef>
              <a:spcAft>
                <a:spcPts val="0"/>
              </a:spcAft>
              <a:buSzPts val="5000"/>
              <a:buFont typeface="Dosis Light"/>
              <a:buChar char="○"/>
            </a:pPr>
            <a:r>
              <a:rPr lang="en-US" sz="5000">
                <a:latin typeface="Dosis Light"/>
                <a:ea typeface="Dosis Light"/>
                <a:cs typeface="Dosis Light"/>
                <a:sym typeface="Dosis Light"/>
              </a:rPr>
              <a:t>Don't need to revise unneeded pages</a:t>
            </a:r>
            <a:endParaRPr sz="5000">
              <a:latin typeface="Dosis Light"/>
              <a:ea typeface="Dosis Light"/>
              <a:cs typeface="Dosis Light"/>
              <a:sym typeface="Dosis Light"/>
            </a:endParaRPr>
          </a:p>
          <a:p>
            <a:pPr indent="-546100" lvl="1" marL="914400" rtl="0" algn="l">
              <a:spcBef>
                <a:spcPts val="0"/>
              </a:spcBef>
              <a:spcAft>
                <a:spcPts val="0"/>
              </a:spcAft>
              <a:buSzPts val="5000"/>
              <a:buFont typeface="Dosis Light"/>
              <a:buChar char="○"/>
            </a:pPr>
            <a:r>
              <a:rPr lang="en-US" sz="5000">
                <a:latin typeface="Dosis Light"/>
                <a:ea typeface="Dosis Light"/>
                <a:cs typeface="Dosis Light"/>
                <a:sym typeface="Dosis Light"/>
              </a:rPr>
              <a:t>Batch-mode processing of target pages</a:t>
            </a:r>
            <a:endParaRPr sz="5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New possibilities for CRIU in unprivileged mode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546100" lvl="1" marL="914400" rtl="0" algn="l">
              <a:spcBef>
                <a:spcPts val="0"/>
              </a:spcBef>
              <a:spcAft>
                <a:spcPts val="0"/>
              </a:spcAft>
              <a:buSzPts val="5000"/>
              <a:buFont typeface="Dosis Light"/>
              <a:buChar char="○"/>
            </a:pPr>
            <a:r>
              <a:rPr lang="en-US" sz="5000">
                <a:latin typeface="Dosis Light"/>
                <a:ea typeface="Dosis Light"/>
                <a:cs typeface="Dosis Light"/>
                <a:sym typeface="Dosis Light"/>
              </a:rPr>
              <a:t>Detect zero pages</a:t>
            </a:r>
            <a:endParaRPr sz="5000"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0">
                <a:latin typeface="Dosis Light"/>
                <a:ea typeface="Dosis Light"/>
                <a:cs typeface="Dosis Light"/>
                <a:sym typeface="Dosis Light"/>
              </a:rPr>
              <a:t>Physican addresses in /proc/pid/pagemap have been hidden to mitigate the rowhammer bug.</a:t>
            </a:r>
            <a:endParaRPr i="1" sz="5000">
              <a:latin typeface="Dosis Light"/>
              <a:ea typeface="Dosis Light"/>
              <a:cs typeface="Dosis Light"/>
              <a:sym typeface="Dosis Light"/>
            </a:endParaRPr>
          </a:p>
          <a:p>
            <a:pPr indent="-546100" lvl="1" marL="914400" rtl="0" algn="l">
              <a:spcBef>
                <a:spcPts val="0"/>
              </a:spcBef>
              <a:spcAft>
                <a:spcPts val="0"/>
              </a:spcAft>
              <a:buSzPts val="5000"/>
              <a:buFont typeface="Dosis Light"/>
              <a:buChar char="○"/>
            </a:pPr>
            <a:r>
              <a:rPr lang="en-US" sz="5000">
                <a:latin typeface="Dosis Light"/>
                <a:ea typeface="Dosis Light"/>
                <a:cs typeface="Dosis Light"/>
                <a:sym typeface="Dosis Light"/>
              </a:rPr>
              <a:t>Track memory change</a:t>
            </a:r>
            <a:endParaRPr sz="5000"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PC2023_slide1.jpg" id="187" name="Google Shape;18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5"/>
          <p:cNvSpPr txBox="1"/>
          <p:nvPr/>
        </p:nvSpPr>
        <p:spPr>
          <a:xfrm>
            <a:off x="4028250" y="5783900"/>
            <a:ext cx="186951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BFA269"/>
              </a:buClr>
              <a:buSzPts val="2800"/>
              <a:buFont typeface="Dosis Medium"/>
              <a:buNone/>
            </a:pPr>
            <a:r>
              <a:rPr lang="en-US" sz="8000">
                <a:solidFill>
                  <a:srgbClr val="BFA269"/>
                </a:solidFill>
                <a:latin typeface="Dosis Medium"/>
                <a:ea typeface="Dosis Medium"/>
                <a:cs typeface="Dosis Medium"/>
                <a:sym typeface="Dosis Medium"/>
              </a:rPr>
              <a:t>More </a:t>
            </a:r>
            <a:r>
              <a:rPr lang="en-US" sz="8000">
                <a:solidFill>
                  <a:srgbClr val="BFA269"/>
                </a:solidFill>
                <a:latin typeface="Dosis Medium"/>
                <a:ea typeface="Dosis Medium"/>
                <a:cs typeface="Dosis Medium"/>
                <a:sym typeface="Dosis Medium"/>
              </a:rPr>
              <a:t>Use Cases</a:t>
            </a:r>
            <a:r>
              <a:rPr lang="en-US" sz="8000">
                <a:solidFill>
                  <a:srgbClr val="BFA269"/>
                </a:solidFill>
                <a:latin typeface="Dosis Medium"/>
                <a:ea typeface="Dosis Medium"/>
                <a:cs typeface="Dosis Medium"/>
                <a:sym typeface="Dosis Medium"/>
              </a:rPr>
              <a:t>?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PC2023_slide1.jpg" id="81" name="Google Shape;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>
            <p:ph type="title"/>
          </p:nvPr>
        </p:nvSpPr>
        <p:spPr>
          <a:xfrm>
            <a:off x="7087" y="5492518"/>
            <a:ext cx="24369825" cy="184371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 fontScale="90000"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BAB51"/>
              </a:buClr>
              <a:buSzPct val="100000"/>
              <a:buFont typeface="Dosis Medium"/>
              <a:buNone/>
            </a:pPr>
            <a:r>
              <a:rPr b="0" lang="en-US" sz="10000">
                <a:solidFill>
                  <a:srgbClr val="ABAB51"/>
                </a:solidFill>
                <a:latin typeface="Dosis Medium"/>
                <a:ea typeface="Dosis Medium"/>
                <a:cs typeface="Dosis Medium"/>
                <a:sym typeface="Dosis Medium"/>
              </a:rPr>
              <a:t>Introducing </a:t>
            </a:r>
            <a:r>
              <a:rPr b="0" lang="en-US" sz="10000">
                <a:solidFill>
                  <a:srgbClr val="ABAB51"/>
                </a:solidFill>
                <a:latin typeface="Dosis Medium"/>
                <a:ea typeface="Dosis Medium"/>
                <a:cs typeface="Dosis Medium"/>
                <a:sym typeface="Dosis Medium"/>
              </a:rPr>
              <a:t>PAGEMAP_SCAN</a:t>
            </a:r>
            <a:r>
              <a:rPr b="0" lang="en-US" sz="10000">
                <a:solidFill>
                  <a:srgbClr val="ABAB51"/>
                </a:solidFill>
                <a:latin typeface="Dosis Medium"/>
                <a:ea typeface="Dosis Medium"/>
                <a:cs typeface="Dosis Medium"/>
                <a:sym typeface="Dosis Medium"/>
              </a:rPr>
              <a:t> IOCTL for Windows syscalls translation and CRIU</a:t>
            </a:r>
            <a:endParaRPr/>
          </a:p>
        </p:txBody>
      </p:sp>
      <p:sp>
        <p:nvSpPr>
          <p:cNvPr id="83" name="Google Shape;83;p18"/>
          <p:cNvSpPr txBox="1"/>
          <p:nvPr/>
        </p:nvSpPr>
        <p:spPr>
          <a:xfrm>
            <a:off x="1816000" y="8399700"/>
            <a:ext cx="9173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ABAB51"/>
                </a:solidFill>
                <a:latin typeface="Dosis Medium"/>
                <a:ea typeface="Dosis Medium"/>
                <a:cs typeface="Dosis Medium"/>
                <a:sym typeface="Dosis Medium"/>
              </a:rPr>
              <a:t>Muhammad Usama Anjum</a:t>
            </a:r>
            <a:endParaRPr sz="6000">
              <a:solidFill>
                <a:srgbClr val="ABAB51"/>
              </a:solidFill>
              <a:latin typeface="Dosis Medium"/>
              <a:ea typeface="Dosis Medium"/>
              <a:cs typeface="Dosis Medium"/>
              <a:sym typeface="Dosis Medium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ABAB51"/>
                </a:solidFill>
                <a:latin typeface="Dosis Medium"/>
                <a:ea typeface="Dosis Medium"/>
                <a:cs typeface="Dosis Medium"/>
                <a:sym typeface="Dosis Medium"/>
              </a:rPr>
              <a:t>Collabora</a:t>
            </a:r>
            <a:endParaRPr sz="6000">
              <a:solidFill>
                <a:srgbClr val="ABAB51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13684525" y="8399700"/>
            <a:ext cx="9173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ABAB51"/>
                </a:solidFill>
                <a:latin typeface="Dosis Medium"/>
                <a:ea typeface="Dosis Medium"/>
                <a:cs typeface="Dosis Medium"/>
                <a:sym typeface="Dosis Medium"/>
              </a:rPr>
              <a:t>Andrei Vagin</a:t>
            </a:r>
            <a:endParaRPr sz="6000">
              <a:solidFill>
                <a:srgbClr val="ABAB51"/>
              </a:solidFill>
              <a:latin typeface="Dosis Medium"/>
              <a:ea typeface="Dosis Medium"/>
              <a:cs typeface="Dosis Medium"/>
              <a:sym typeface="Dosis Medium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ABAB51"/>
                </a:solidFill>
                <a:latin typeface="Dosis Medium"/>
                <a:ea typeface="Dosis Medium"/>
                <a:cs typeface="Dosis Medium"/>
                <a:sym typeface="Dosis Medium"/>
              </a:rPr>
              <a:t>CRIU</a:t>
            </a:r>
            <a:endParaRPr sz="6000">
              <a:solidFill>
                <a:srgbClr val="ABAB51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PC2023_slide1.jpg" id="193" name="Google Shape;19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6"/>
          <p:cNvSpPr txBox="1"/>
          <p:nvPr/>
        </p:nvSpPr>
        <p:spPr>
          <a:xfrm>
            <a:off x="4099050" y="2792825"/>
            <a:ext cx="186951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BFA269"/>
              </a:buClr>
              <a:buSzPts val="2800"/>
              <a:buFont typeface="Dosis Medium"/>
              <a:buNone/>
            </a:pPr>
            <a:r>
              <a:rPr lang="en-US" sz="8000">
                <a:solidFill>
                  <a:srgbClr val="BFA269"/>
                </a:solidFill>
                <a:latin typeface="Dosis Medium"/>
                <a:ea typeface="Dosis Medium"/>
                <a:cs typeface="Dosis Medium"/>
                <a:sym typeface="Dosis Medium"/>
              </a:rPr>
              <a:t>Many Thanks-to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407700"/>
              </a:buClr>
              <a:buSzPts val="2800"/>
              <a:buFont typeface="Dosis Medium"/>
              <a:buNone/>
            </a:pPr>
            <a:r>
              <a:t/>
            </a:r>
            <a:endParaRPr b="0" i="0" sz="2800" u="none" cap="none" strike="noStrike">
              <a:solidFill>
                <a:srgbClr val="BFA269"/>
              </a:solidFill>
              <a:latin typeface="Dosis Medium"/>
              <a:ea typeface="Dosis Medium"/>
              <a:cs typeface="Dosis Medium"/>
              <a:sym typeface="Dosis Medium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Andrei Vagin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Andrew Morton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Michał Mirosław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Paul Gofman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Peter Xu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Et al.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PC2023_slide1.jpg" id="199" name="Google Shape;19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/>
        </p:nvSpPr>
        <p:spPr>
          <a:xfrm>
            <a:off x="4028250" y="5783900"/>
            <a:ext cx="186951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BFA269"/>
              </a:buClr>
              <a:buSzPts val="2800"/>
              <a:buFont typeface="Dosis Medium"/>
              <a:buNone/>
            </a:pPr>
            <a:r>
              <a:rPr lang="en-US" sz="8000">
                <a:solidFill>
                  <a:srgbClr val="BFA269"/>
                </a:solidFill>
                <a:latin typeface="Dosis Medium"/>
                <a:ea typeface="Dosis Medium"/>
                <a:cs typeface="Dosis Medium"/>
                <a:sym typeface="Dosis Medium"/>
              </a:rPr>
              <a:t>Thanks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PC2023_slide1.jpg" id="205" name="Google Shape;20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8"/>
          <p:cNvSpPr txBox="1"/>
          <p:nvPr/>
        </p:nvSpPr>
        <p:spPr>
          <a:xfrm>
            <a:off x="4028250" y="5783900"/>
            <a:ext cx="186951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BFA269"/>
              </a:buClr>
              <a:buSzPts val="2800"/>
              <a:buFont typeface="Dosis Medium"/>
              <a:buNone/>
            </a:pPr>
            <a:r>
              <a:rPr lang="en-US" sz="8000">
                <a:solidFill>
                  <a:srgbClr val="BFA269"/>
                </a:solidFill>
                <a:latin typeface="Dosis Medium"/>
                <a:ea typeface="Dosis Medium"/>
                <a:cs typeface="Dosis Medium"/>
                <a:sym typeface="Dosis Medium"/>
              </a:rPr>
              <a:t>Question?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1" name="Google Shape;21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PC2023_slide1.jpg" id="89" name="Google Shape;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/>
          <p:nvPr/>
        </p:nvSpPr>
        <p:spPr>
          <a:xfrm>
            <a:off x="4099050" y="2792825"/>
            <a:ext cx="18695100" cy="98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BFA269"/>
              </a:buClr>
              <a:buSzPts val="2800"/>
              <a:buFont typeface="Dosis Medium"/>
              <a:buNone/>
            </a:pPr>
            <a:r>
              <a:rPr lang="en-US" sz="8000">
                <a:solidFill>
                  <a:srgbClr val="BFA269"/>
                </a:solidFill>
                <a:latin typeface="Dosis Medium"/>
                <a:ea typeface="Dosis Medium"/>
                <a:cs typeface="Dosis Medium"/>
                <a:sym typeface="Dosis Medium"/>
              </a:rPr>
              <a:t>GetWriteWatch() and ResetWriteWatch() Windows APIs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407700"/>
              </a:buClr>
              <a:buSzPts val="2800"/>
              <a:buFont typeface="Dosis Medium"/>
              <a:buNone/>
            </a:pPr>
            <a:r>
              <a:t/>
            </a:r>
            <a:endParaRPr b="0" i="0" sz="2800" u="none" cap="none" strike="noStrike">
              <a:solidFill>
                <a:srgbClr val="BFA269"/>
              </a:solidFill>
              <a:latin typeface="Dosis Medium"/>
              <a:ea typeface="Dosis Medium"/>
              <a:cs typeface="Dosis Medium"/>
              <a:sym typeface="Dosis Medium"/>
            </a:endParaRPr>
          </a:p>
          <a:p>
            <a:pPr indent="-609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Dosis SemiBold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Get and/or Reset the write tracking state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Operation on any size of memory area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Returns after finding X dirty pages from total of N pages  (X &lt; N)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API is relatively widely used on Windows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546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Dosis Light"/>
              <a:buChar char="○"/>
            </a:pPr>
            <a:r>
              <a:rPr lang="en-US" sz="5000">
                <a:latin typeface="Dosis Light"/>
                <a:ea typeface="Dosis Light"/>
                <a:cs typeface="Dosis Light"/>
                <a:sym typeface="Dosis Light"/>
              </a:rPr>
              <a:t>Implementing copy-on-write mechanisms</a:t>
            </a:r>
            <a:endParaRPr sz="5000">
              <a:latin typeface="Dosis Light"/>
              <a:ea typeface="Dosis Light"/>
              <a:cs typeface="Dosis Light"/>
              <a:sym typeface="Dosis Light"/>
            </a:endParaRPr>
          </a:p>
          <a:p>
            <a:pPr indent="-546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Dosis Light"/>
              <a:buChar char="○"/>
            </a:pPr>
            <a:r>
              <a:rPr lang="en-US" sz="5000">
                <a:latin typeface="Dosis Light"/>
                <a:ea typeface="Dosis Light"/>
                <a:cs typeface="Dosis Light"/>
                <a:sym typeface="Dosis Light"/>
              </a:rPr>
              <a:t>Security, intrusion and debugger detection</a:t>
            </a:r>
            <a:endParaRPr sz="5000">
              <a:latin typeface="Dosis Light"/>
              <a:ea typeface="Dosis Light"/>
              <a:cs typeface="Dosis Light"/>
              <a:sym typeface="Dosis Light"/>
            </a:endParaRPr>
          </a:p>
          <a:p>
            <a:pPr indent="-546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Dosis Light"/>
              <a:buChar char="○"/>
            </a:pPr>
            <a:r>
              <a:rPr lang="en-US" sz="5000">
                <a:latin typeface="Dosis Light"/>
                <a:ea typeface="Dosis Light"/>
                <a:cs typeface="Dosis Light"/>
                <a:sym typeface="Dosis Light"/>
              </a:rPr>
              <a:t>Garbage collectors</a:t>
            </a:r>
            <a:endParaRPr sz="5000"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Dosis Light"/>
              <a:buNone/>
            </a:pPr>
            <a:r>
              <a:t/>
            </a:r>
            <a:endParaRPr sz="2800"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PC2023_slide1.jpg" id="95" name="Google Shape;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/>
        </p:nvSpPr>
        <p:spPr>
          <a:xfrm>
            <a:off x="4099050" y="2792825"/>
            <a:ext cx="18695100" cy="86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BFA269"/>
              </a:buClr>
              <a:buSzPts val="2800"/>
              <a:buFont typeface="Dosis Medium"/>
              <a:buNone/>
            </a:pPr>
            <a:r>
              <a:rPr lang="en-US" sz="8000">
                <a:solidFill>
                  <a:srgbClr val="BFA269"/>
                </a:solidFill>
                <a:latin typeface="Dosis Medium"/>
                <a:ea typeface="Dosis Medium"/>
                <a:cs typeface="Dosis Medium"/>
                <a:sym typeface="Dosis Medium"/>
              </a:rPr>
              <a:t>Translation by mprotect() + SIGSEGV or Userfaultfd() in Userspace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407700"/>
              </a:buClr>
              <a:buSzPts val="2800"/>
              <a:buFont typeface="Dosis Medium"/>
              <a:buNone/>
            </a:pPr>
            <a:r>
              <a:t/>
            </a:r>
            <a:endParaRPr b="0" i="0" sz="2800" u="none" cap="none" strike="noStrike">
              <a:solidFill>
                <a:srgbClr val="BFA269"/>
              </a:solidFill>
              <a:latin typeface="Dosis Medium"/>
              <a:ea typeface="Dosis Medium"/>
              <a:cs typeface="Dosis Medium"/>
              <a:sym typeface="Dosis Medium"/>
            </a:endParaRPr>
          </a:p>
          <a:p>
            <a:pPr indent="-609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Dosis SemiBold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Traveling of signals or messages between kernel and userspace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Dosis SemiBold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Too much slow to be useful in high performance demanding applications like games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Doesn’t fulfill all the use cases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546100" lvl="1" marL="914400" rtl="0" algn="l">
              <a:spcBef>
                <a:spcPts val="0"/>
              </a:spcBef>
              <a:spcAft>
                <a:spcPts val="0"/>
              </a:spcAft>
              <a:buSzPts val="5000"/>
              <a:buFont typeface="Dosis Light"/>
              <a:buChar char="○"/>
            </a:pPr>
            <a:r>
              <a:rPr lang="en-US" sz="5000">
                <a:latin typeface="Dosis Light"/>
                <a:ea typeface="Dosis Light"/>
                <a:cs typeface="Dosis Light"/>
                <a:sym typeface="Dosis Light"/>
              </a:rPr>
              <a:t>Write protected memory isn’t desired by some software layers like Vulkan drivers 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PC2023_slide1.jpg" id="101" name="Google Shape;10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/>
          <p:nvPr/>
        </p:nvSpPr>
        <p:spPr>
          <a:xfrm>
            <a:off x="4099050" y="2792825"/>
            <a:ext cx="18695100" cy="6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BFA269"/>
              </a:buClr>
              <a:buSzPts val="2800"/>
              <a:buFont typeface="Dosis Medium"/>
              <a:buNone/>
            </a:pPr>
            <a:r>
              <a:rPr lang="en-US" sz="8000">
                <a:solidFill>
                  <a:srgbClr val="BFA269"/>
                </a:solidFill>
                <a:latin typeface="Dosis Medium"/>
                <a:ea typeface="Dosis Medium"/>
                <a:cs typeface="Dosis Medium"/>
                <a:sym typeface="Dosis Medium"/>
              </a:rPr>
              <a:t>Soft-Dirty PTE flag and Soft-Dirty VMA flag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407700"/>
              </a:buClr>
              <a:buSzPts val="2800"/>
              <a:buFont typeface="Dosis Medium"/>
              <a:buNone/>
            </a:pPr>
            <a:r>
              <a:t/>
            </a:r>
            <a:endParaRPr b="0" i="0" sz="2800" u="none" cap="none" strike="noStrike">
              <a:solidFill>
                <a:srgbClr val="BFA269"/>
              </a:solidFill>
              <a:latin typeface="Dosis Medium"/>
              <a:ea typeface="Dosis Medium"/>
              <a:cs typeface="Dosis Medium"/>
              <a:sym typeface="Dosis Medium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SemiBold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Soft-dirty flag is a combination of PTE and VMA flag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546100" lvl="1" marL="914400" rtl="0" algn="l">
              <a:spcBef>
                <a:spcPts val="0"/>
              </a:spcBef>
              <a:spcAft>
                <a:spcPts val="0"/>
              </a:spcAft>
              <a:buSzPts val="5000"/>
              <a:buFont typeface="Dosis SemiBold"/>
              <a:buChar char="○"/>
            </a:pPr>
            <a:r>
              <a:rPr lang="en-US" sz="5000">
                <a:latin typeface="Dosis Light"/>
                <a:ea typeface="Dosis Light"/>
                <a:cs typeface="Dosis Light"/>
                <a:sym typeface="Dosis Light"/>
              </a:rPr>
              <a:t>If any of these two flags are set, the page is soft-dirty.</a:t>
            </a:r>
            <a:endParaRPr sz="5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Possible operations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546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Dosis SemiBold"/>
              <a:buChar char="○"/>
            </a:pPr>
            <a:r>
              <a:rPr lang="en-US" sz="5000">
                <a:latin typeface="Dosis Light"/>
                <a:ea typeface="Dosis Light"/>
                <a:cs typeface="Dosis Light"/>
                <a:sym typeface="Dosis Light"/>
              </a:rPr>
              <a:t>Read soft-dirty flags of desired pages from pagemap file</a:t>
            </a:r>
            <a:endParaRPr sz="5000">
              <a:latin typeface="Dosis Light"/>
              <a:ea typeface="Dosis Light"/>
              <a:cs typeface="Dosis Light"/>
              <a:sym typeface="Dosis Light"/>
            </a:endParaRPr>
          </a:p>
          <a:p>
            <a:pPr indent="-546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Dosis SemiBold"/>
              <a:buChar char="○"/>
            </a:pPr>
            <a:r>
              <a:rPr lang="en-US" sz="5000">
                <a:latin typeface="Dosis Light"/>
                <a:ea typeface="Dosis Light"/>
                <a:cs typeface="Dosis Light"/>
                <a:sym typeface="Dosis Light"/>
              </a:rPr>
              <a:t>Clear soft-dirty flags from </a:t>
            </a:r>
            <a:r>
              <a:rPr i="1" lang="en-US" sz="5000">
                <a:latin typeface="Dosis Light"/>
                <a:ea typeface="Dosis Light"/>
                <a:cs typeface="Dosis Light"/>
                <a:sym typeface="Dosis Light"/>
              </a:rPr>
              <a:t>all</a:t>
            </a:r>
            <a:r>
              <a:rPr lang="en-US" sz="5000">
                <a:latin typeface="Dosis Light"/>
                <a:ea typeface="Dosis Light"/>
                <a:cs typeface="Dosis Light"/>
                <a:sym typeface="Dosis Light"/>
              </a:rPr>
              <a:t> the PTEs of the process</a:t>
            </a:r>
            <a:endParaRPr sz="5000"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PC2023_slide1.jpg" id="107" name="Google Shape;10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/>
        </p:nvSpPr>
        <p:spPr>
          <a:xfrm>
            <a:off x="4099050" y="2792825"/>
            <a:ext cx="18695100" cy="78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BFA269"/>
              </a:buClr>
              <a:buSzPts val="2800"/>
              <a:buFont typeface="Dosis Medium"/>
              <a:buNone/>
            </a:pPr>
            <a:r>
              <a:rPr lang="en-US" sz="8000">
                <a:solidFill>
                  <a:srgbClr val="BFA269"/>
                </a:solidFill>
                <a:latin typeface="Dosis Medium"/>
                <a:ea typeface="Dosis Medium"/>
                <a:cs typeface="Dosis Medium"/>
                <a:sym typeface="Dosis Medium"/>
              </a:rPr>
              <a:t>Kernel’s Internal Activity Affecting Soft-Dirty Flag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407700"/>
              </a:buClr>
              <a:buSzPts val="2800"/>
              <a:buFont typeface="Dosis Medium"/>
              <a:buNone/>
            </a:pPr>
            <a:r>
              <a:t/>
            </a:r>
            <a:endParaRPr b="0" i="0" sz="2800" u="none" cap="none" strike="noStrike">
              <a:solidFill>
                <a:srgbClr val="BFA269"/>
              </a:solidFill>
              <a:latin typeface="Dosis Medium"/>
              <a:ea typeface="Dosis Medium"/>
              <a:cs typeface="Dosis Medium"/>
              <a:sym typeface="Dosis Medium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SemiBold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VMAs having the different VMA soft-dirty flags are merged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546100" lvl="1" marL="914400" rtl="0" algn="l">
              <a:spcBef>
                <a:spcPts val="0"/>
              </a:spcBef>
              <a:spcAft>
                <a:spcPts val="0"/>
              </a:spcAft>
              <a:buSzPts val="5000"/>
              <a:buFont typeface="Dosis Light"/>
              <a:buChar char="○"/>
            </a:pPr>
            <a:r>
              <a:rPr lang="en-US" sz="5000">
                <a:latin typeface="Dosis Light"/>
                <a:ea typeface="Dosis Light"/>
                <a:cs typeface="Dosis Light"/>
                <a:sym typeface="Dosis Light"/>
              </a:rPr>
              <a:t>This makes non-softdirty VMA soft-dirty</a:t>
            </a:r>
            <a:endParaRPr sz="5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SemiBold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If they aren’t merged, there is possibility that the maximum vma limit is reached (/proc/sys/vm/max_map_count).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PC2023_slide1.jpg" id="113" name="Google Shape;11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 txBox="1"/>
          <p:nvPr/>
        </p:nvSpPr>
        <p:spPr>
          <a:xfrm>
            <a:off x="4099050" y="2792825"/>
            <a:ext cx="18695100" cy="56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BFA269"/>
              </a:buClr>
              <a:buSzPts val="2800"/>
              <a:buFont typeface="Dosis Medium"/>
              <a:buNone/>
            </a:pPr>
            <a:r>
              <a:rPr lang="en-US" sz="8000">
                <a:solidFill>
                  <a:srgbClr val="BFA269"/>
                </a:solidFill>
                <a:latin typeface="Dosis Medium"/>
                <a:ea typeface="Dosis Medium"/>
                <a:cs typeface="Dosis Medium"/>
                <a:sym typeface="Dosis Medium"/>
              </a:rPr>
              <a:t>Shortcomings</a:t>
            </a:r>
            <a:r>
              <a:rPr lang="en-US" sz="8000">
                <a:solidFill>
                  <a:srgbClr val="BFA269"/>
                </a:solidFill>
                <a:latin typeface="Dosis Medium"/>
                <a:ea typeface="Dosis Medium"/>
                <a:cs typeface="Dosis Medium"/>
                <a:sym typeface="Dosis Medium"/>
              </a:rPr>
              <a:t> of Soft-Dirty Flag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407700"/>
              </a:buClr>
              <a:buSzPts val="2800"/>
              <a:buFont typeface="Dosis Medium"/>
              <a:buNone/>
            </a:pPr>
            <a:r>
              <a:t/>
            </a:r>
            <a:endParaRPr b="0" i="0" sz="2800" u="none" cap="none" strike="noStrike">
              <a:solidFill>
                <a:srgbClr val="BFA269"/>
              </a:solidFill>
              <a:latin typeface="Dosis Medium"/>
              <a:ea typeface="Dosis Medium"/>
              <a:cs typeface="Dosis Medium"/>
              <a:sym typeface="Dosis Medium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SemiBold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It is not accurate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SemiBold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Atomic get and clear operation isn’t possible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SemiBold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Soft-Dirty flag on a part of memory region cannot be cleared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PC2023_slide1.jpg" id="119" name="Google Shape;1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 txBox="1"/>
          <p:nvPr/>
        </p:nvSpPr>
        <p:spPr>
          <a:xfrm>
            <a:off x="4099050" y="2792825"/>
            <a:ext cx="18695100" cy="66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BFA269"/>
              </a:buClr>
              <a:buSzPts val="2800"/>
              <a:buFont typeface="Dosis Medium"/>
              <a:buNone/>
            </a:pPr>
            <a:r>
              <a:rPr lang="en-US" sz="8000">
                <a:solidFill>
                  <a:srgbClr val="BFA269"/>
                </a:solidFill>
                <a:latin typeface="Dosis Medium"/>
                <a:ea typeface="Dosis Medium"/>
                <a:cs typeface="Dosis Medium"/>
                <a:sym typeface="Dosis Medium"/>
              </a:rPr>
              <a:t>CRIU uses Soft-Dirty </a:t>
            </a:r>
            <a:r>
              <a:rPr lang="en-US" sz="8000">
                <a:solidFill>
                  <a:srgbClr val="BFA269"/>
                </a:solidFill>
                <a:latin typeface="Dosis Medium"/>
                <a:ea typeface="Dosis Medium"/>
                <a:cs typeface="Dosis Medium"/>
                <a:sym typeface="Dosis Medium"/>
              </a:rPr>
              <a:t>Flag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407700"/>
              </a:buClr>
              <a:buSzPts val="2800"/>
              <a:buFont typeface="Dosis Medium"/>
              <a:buNone/>
            </a:pPr>
            <a:r>
              <a:t/>
            </a:r>
            <a:endParaRPr b="0" i="0" sz="2800" u="none" cap="none" strike="noStrike">
              <a:solidFill>
                <a:srgbClr val="BFA269"/>
              </a:solidFill>
              <a:latin typeface="Dosis Medium"/>
              <a:ea typeface="Dosis Medium"/>
              <a:cs typeface="Dosis Medium"/>
              <a:sym typeface="Dosis Medium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SemiBold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CRIU freezes processes to pre-dump their memory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SemiBold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CRIU doesn’t have the accurate information about pages to the moment of dumping them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SemiBold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CRIU struggles to handle huge sparse mappings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21" name="Google Shape;121;p24"/>
          <p:cNvSpPr txBox="1"/>
          <p:nvPr/>
        </p:nvSpPr>
        <p:spPr>
          <a:xfrm>
            <a:off x="19236925" y="12225875"/>
            <a:ext cx="40881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PC2023_slide1.jp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4099050" y="2792825"/>
            <a:ext cx="18695100" cy="98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BFA269"/>
              </a:buClr>
              <a:buSzPts val="2800"/>
              <a:buFont typeface="Dosis Medium"/>
              <a:buNone/>
            </a:pPr>
            <a:r>
              <a:rPr lang="en-US" sz="8000">
                <a:solidFill>
                  <a:srgbClr val="BFA269"/>
                </a:solidFill>
                <a:latin typeface="Dosis Medium"/>
                <a:ea typeface="Dosis Medium"/>
                <a:cs typeface="Dosis Medium"/>
                <a:sym typeface="Dosis Medium"/>
              </a:rPr>
              <a:t>Add Prototype IOCTL based on Soft-Dirty Flag 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407700"/>
              </a:buClr>
              <a:buSzPts val="2800"/>
              <a:buFont typeface="Dosis Medium"/>
              <a:buNone/>
            </a:pPr>
            <a:r>
              <a:t/>
            </a:r>
            <a:endParaRPr b="0" i="0" sz="2800" u="none" cap="none" strike="noStrike">
              <a:solidFill>
                <a:srgbClr val="BFA269"/>
              </a:solidFill>
              <a:latin typeface="Dosis Medium"/>
              <a:ea typeface="Dosis Medium"/>
              <a:cs typeface="Dosis Medium"/>
              <a:sym typeface="Dosis Medium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SemiBold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Implement atomic GET+CLEAR operation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SemiBold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Implement Clear operation on a region of memory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SemiBold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Optionally ignore Soft-Dirty flag on VMA 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SemiBold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The prototype got broken by upstream change: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  <a:p>
            <a:pPr indent="-546100" lvl="1" marL="914400" rtl="0" algn="l">
              <a:spcBef>
                <a:spcPts val="0"/>
              </a:spcBef>
              <a:spcAft>
                <a:spcPts val="0"/>
              </a:spcAft>
              <a:buSzPts val="5000"/>
              <a:buFont typeface="Dosis SemiBold"/>
              <a:buChar char="○"/>
            </a:pPr>
            <a:r>
              <a:rPr lang="en-US" sz="5000">
                <a:latin typeface="Dosis Light"/>
                <a:ea typeface="Dosis Light"/>
                <a:cs typeface="Dosis Light"/>
                <a:sym typeface="Dosis Light"/>
              </a:rPr>
              <a:t>The mprotect() stopped setting the Soft-dirty PTE flag when VMA Soft-dirty flag was set</a:t>
            </a:r>
            <a:endParaRPr sz="5000">
              <a:latin typeface="Dosis Light"/>
              <a:ea typeface="Dosis Light"/>
              <a:cs typeface="Dosis Light"/>
              <a:sym typeface="Dosis Light"/>
            </a:endParaRPr>
          </a:p>
          <a:p>
            <a:pPr indent="-546100" lvl="1" marL="914400" rtl="0" algn="l">
              <a:spcBef>
                <a:spcPts val="0"/>
              </a:spcBef>
              <a:spcAft>
                <a:spcPts val="0"/>
              </a:spcAft>
              <a:buSzPts val="5000"/>
              <a:buFont typeface="Dosis SemiBold"/>
              <a:buChar char="○"/>
            </a:pPr>
            <a:r>
              <a:rPr lang="en-US" sz="5000">
                <a:latin typeface="Dosis Light"/>
                <a:ea typeface="Dosis Light"/>
                <a:cs typeface="Dosis Light"/>
                <a:sym typeface="Dosis Light"/>
              </a:rPr>
              <a:t>The users weren’t affected by this patch, only prototype was</a:t>
            </a:r>
            <a:endParaRPr sz="5000">
              <a:latin typeface="Dosis Light"/>
              <a:ea typeface="Dosis Light"/>
              <a:cs typeface="Dosis Light"/>
              <a:sym typeface="Dosis Ligh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Dosis Light"/>
              <a:buChar char="●"/>
            </a:pPr>
            <a:r>
              <a:rPr lang="en-US" sz="6000">
                <a:latin typeface="Dosis Light"/>
                <a:ea typeface="Dosis Light"/>
                <a:cs typeface="Dosis Light"/>
                <a:sym typeface="Dosis Light"/>
              </a:rPr>
              <a:t>Add a linked list in struct VMA struct to keep track of soft-dirty VMA parts, but will increase the memory usage</a:t>
            </a:r>
            <a:endParaRPr sz="6000"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