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11/28/2017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199" y="4960137"/>
            <a:ext cx="7682249" cy="1463040"/>
          </a:xfrm>
        </p:spPr>
        <p:txBody>
          <a:bodyPr>
            <a:normAutofit/>
          </a:bodyPr>
          <a:lstStyle/>
          <a:p>
            <a:r>
              <a:rPr lang="es-MX" sz="4800" dirty="0" smtClean="0">
                <a:latin typeface="Times New Roman" panose="02020603050405020304" pitchFamily="18" charset="0"/>
                <a:cs typeface="Times New Roman" panose="02020603050405020304" pitchFamily="18" charset="0"/>
              </a:rPr>
              <a:t>Sistema cliente/servidor  </a:t>
            </a:r>
            <a:endParaRPr lang="es-MX"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28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064" y="2459962"/>
            <a:ext cx="5864051" cy="4398038"/>
          </a:xfrm>
          <a:prstGeom prst="rect">
            <a:avLst/>
          </a:prstGeom>
        </p:spPr>
      </p:pic>
      <p:sp>
        <p:nvSpPr>
          <p:cNvPr id="2" name="Título 1"/>
          <p:cNvSpPr>
            <a:spLocks noGrp="1"/>
          </p:cNvSpPr>
          <p:nvPr>
            <p:ph type="title"/>
          </p:nvPr>
        </p:nvSpPr>
        <p:spPr>
          <a:xfrm>
            <a:off x="1024128" y="585215"/>
            <a:ext cx="9720072" cy="3239809"/>
          </a:xfrm>
        </p:spPr>
        <p:txBody>
          <a:bodyPr>
            <a:noAutofit/>
          </a:bodyPr>
          <a:lstStyle/>
          <a:p>
            <a:r>
              <a:rPr lang="es-MX" sz="3600" b="1" dirty="0"/>
              <a:t>Tipos</a:t>
            </a:r>
            <a:r>
              <a:rPr lang="es-MX" sz="3600" dirty="0"/>
              <a:t/>
            </a:r>
            <a:br>
              <a:rPr lang="es-MX" sz="3600" dirty="0"/>
            </a:br>
            <a:r>
              <a:rPr lang="es-MX" sz="3600" dirty="0"/>
              <a:t>-</a:t>
            </a:r>
            <a:r>
              <a:rPr lang="es-MX" sz="3600" b="1" dirty="0"/>
              <a:t>TCP</a:t>
            </a:r>
            <a:r>
              <a:rPr lang="es-MX" sz="3600" dirty="0"/>
              <a:t>: </a:t>
            </a:r>
            <a:r>
              <a:rPr lang="es-MX" sz="3200" dirty="0"/>
              <a:t>Están preparados para conexiones de tres pasos, en ingles se denomina </a:t>
            </a:r>
            <a:r>
              <a:rPr lang="es-MX" sz="3200" dirty="0" err="1"/>
              <a:t>three</a:t>
            </a:r>
            <a:r>
              <a:rPr lang="es-MX" sz="3200" dirty="0"/>
              <a:t> </a:t>
            </a:r>
            <a:r>
              <a:rPr lang="es-MX" sz="3200" dirty="0" err="1"/>
              <a:t>way</a:t>
            </a:r>
            <a:r>
              <a:rPr lang="es-MX" sz="3200" dirty="0"/>
              <a:t> </a:t>
            </a:r>
            <a:r>
              <a:rPr lang="es-MX" sz="3200" dirty="0" err="1"/>
              <a:t>handshake</a:t>
            </a:r>
            <a:r>
              <a:rPr lang="es-MX" sz="3200" dirty="0"/>
              <a:t>, ya que el cliente para conectarse, le pide permiso al servidor, el servidor acepta o declina (supongamos que acepta), y a partir de ahí comienza el envío y la recepción de datos. Se denomina así porque es un "apretón de manos" en tres pasos.</a:t>
            </a:r>
            <a:r>
              <a:rPr lang="es-MX" sz="3600" dirty="0"/>
              <a:t/>
            </a:r>
            <a:br>
              <a:rPr lang="es-MX" sz="3600" dirty="0"/>
            </a:br>
            <a:endParaRPr lang="es-MX" sz="3600" dirty="0"/>
          </a:p>
        </p:txBody>
      </p:sp>
    </p:spTree>
    <p:extLst>
      <p:ext uri="{BB962C8B-B14F-4D97-AF65-F5344CB8AC3E}">
        <p14:creationId xmlns:p14="http://schemas.microsoft.com/office/powerpoint/2010/main" val="3584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2698897"/>
          </a:xfrm>
        </p:spPr>
        <p:txBody>
          <a:bodyPr>
            <a:normAutofit fontScale="90000"/>
          </a:bodyPr>
          <a:lstStyle/>
          <a:p>
            <a:r>
              <a:rPr lang="es-MX" sz="3200" b="1" dirty="0"/>
              <a:t>UDP</a:t>
            </a:r>
            <a:r>
              <a:rPr lang="es-MX" sz="3200" dirty="0"/>
              <a:t>: No soportan conexión en tres pasos. Lo que hace el cliente es enviar el paquete con los datos al servidor sin ningún control. Un ejemplo de esta ineficiencia es Skype, el cual utiliza paquetes UDP, y si se pierde uno por el camino no lo podemos recuperar o no llegará al destinatario. Por ese motivo no se recomienda utilizar UDP excepto en casos concretos.</a:t>
            </a:r>
            <a:br>
              <a:rPr lang="es-MX" sz="3200" dirty="0"/>
            </a:br>
            <a:endParaRPr lang="es-MX" sz="3200"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3650" t="4454" r="24639"/>
          <a:stretch/>
        </p:blipFill>
        <p:spPr>
          <a:xfrm>
            <a:off x="4430332" y="2382592"/>
            <a:ext cx="3142445" cy="4359246"/>
          </a:xfrm>
          <a:prstGeom prst="rect">
            <a:avLst/>
          </a:prstGeom>
        </p:spPr>
      </p:pic>
    </p:spTree>
    <p:extLst>
      <p:ext uri="{BB962C8B-B14F-4D97-AF65-F5344CB8AC3E}">
        <p14:creationId xmlns:p14="http://schemas.microsoft.com/office/powerpoint/2010/main" val="143883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9720072" cy="3111021"/>
          </a:xfrm>
        </p:spPr>
        <p:txBody>
          <a:bodyPr>
            <a:normAutofit fontScale="90000"/>
          </a:bodyPr>
          <a:lstStyle/>
          <a:p>
            <a:r>
              <a:rPr lang="es-MX" dirty="0"/>
              <a:t>	</a:t>
            </a:r>
            <a:r>
              <a:rPr lang="es-MX" b="1" dirty="0"/>
              <a:t>Sistema operativo de </a:t>
            </a:r>
            <a:r>
              <a:rPr lang="es-MX" b="1" dirty="0" smtClean="0"/>
              <a:t>red</a:t>
            </a:r>
            <a:r>
              <a:rPr lang="es-MX" sz="4400" b="1" dirty="0" smtClean="0"/>
              <a:t/>
            </a:r>
            <a:br>
              <a:rPr lang="es-MX" sz="4400" b="1" dirty="0" smtClean="0"/>
            </a:br>
            <a:r>
              <a:rPr lang="es-MX" sz="4400" dirty="0"/>
              <a:t>Los sistemas operativos de red se definen como aquellos que tiene la capacidad de interactuar con sistemas operativos en otros ordenadores a través de un medio de transmisión con el objetivo de intercambiar </a:t>
            </a:r>
            <a:r>
              <a:rPr lang="es-MX" sz="4400" dirty="0" smtClean="0"/>
              <a:t>información.</a:t>
            </a:r>
            <a:r>
              <a:rPr lang="es-MX" dirty="0"/>
              <a:t/>
            </a:r>
            <a:br>
              <a:rPr lang="es-MX" dirty="0"/>
            </a:b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771" y="3696236"/>
            <a:ext cx="4656786" cy="2887207"/>
          </a:xfrm>
          <a:prstGeom prst="rect">
            <a:avLst/>
          </a:prstGeom>
        </p:spPr>
      </p:pic>
    </p:spTree>
    <p:extLst>
      <p:ext uri="{BB962C8B-B14F-4D97-AF65-F5344CB8AC3E}">
        <p14:creationId xmlns:p14="http://schemas.microsoft.com/office/powerpoint/2010/main" val="182045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304204"/>
          </a:xfrm>
        </p:spPr>
        <p:txBody>
          <a:bodyPr>
            <a:normAutofit fontScale="90000"/>
          </a:bodyPr>
          <a:lstStyle/>
          <a:p>
            <a:r>
              <a:rPr lang="es-MX" dirty="0"/>
              <a:t>El punto crucial de estos sistemas es que el usuario debe saber la sintaxis de un conjunto de comandos o llamadas al sistema para ejecutar estas operaciones, además de la ubicación de los recursos que desee añadir.</a:t>
            </a:r>
            <a:br>
              <a:rPr lang="es-MX" dirty="0"/>
            </a:b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223" y="3451539"/>
            <a:ext cx="8500056" cy="2723144"/>
          </a:xfrm>
          <a:prstGeom prst="rect">
            <a:avLst/>
          </a:prstGeom>
        </p:spPr>
      </p:pic>
    </p:spTree>
    <p:extLst>
      <p:ext uri="{BB962C8B-B14F-4D97-AF65-F5344CB8AC3E}">
        <p14:creationId xmlns:p14="http://schemas.microsoft.com/office/powerpoint/2010/main" val="291443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7010" y="3599824"/>
            <a:ext cx="3036343" cy="3258176"/>
          </a:xfrm>
          <a:prstGeom prst="rect">
            <a:avLst/>
          </a:prstGeom>
        </p:spPr>
      </p:pic>
      <p:sp>
        <p:nvSpPr>
          <p:cNvPr id="2" name="Título 1"/>
          <p:cNvSpPr>
            <a:spLocks noGrp="1"/>
          </p:cNvSpPr>
          <p:nvPr>
            <p:ph type="title"/>
          </p:nvPr>
        </p:nvSpPr>
        <p:spPr>
          <a:xfrm>
            <a:off x="1024128" y="585215"/>
            <a:ext cx="9720072" cy="3948147"/>
          </a:xfrm>
        </p:spPr>
        <p:txBody>
          <a:bodyPr>
            <a:normAutofit fontScale="90000"/>
          </a:bodyPr>
          <a:lstStyle/>
          <a:p>
            <a:r>
              <a:rPr lang="es-MX" b="1" dirty="0"/>
              <a:t>Sistemas distribuidos </a:t>
            </a:r>
            <a:r>
              <a:rPr lang="es-MX" dirty="0"/>
              <a:t/>
            </a:r>
            <a:br>
              <a:rPr lang="es-MX" dirty="0"/>
            </a:br>
            <a:r>
              <a:rPr lang="es-MX" sz="4400" dirty="0"/>
              <a:t>Los sistemas operativos distribuidos abarcan los servicios de los de red, logrando integrar recursos en una sola máquina virtual que el usuario acceda en forma transparente. Es decir, ahora el usuario ya no necesita saber la ubicación de los recursos, sino que los conoce por nombre y simplemente los usa como si todos ellos fuesen locales a su lugar de trabajo habitual.</a:t>
            </a:r>
          </a:p>
        </p:txBody>
      </p:sp>
    </p:spTree>
    <p:extLst>
      <p:ext uri="{BB962C8B-B14F-4D97-AF65-F5344CB8AC3E}">
        <p14:creationId xmlns:p14="http://schemas.microsoft.com/office/powerpoint/2010/main" val="157689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072384"/>
          </a:xfrm>
        </p:spPr>
        <p:txBody>
          <a:bodyPr>
            <a:noAutofit/>
          </a:bodyPr>
          <a:lstStyle/>
          <a:p>
            <a:r>
              <a:rPr lang="es-MX" sz="3600" dirty="0"/>
              <a:t>en la realidad no se ha conseguido crear uno del todo, por la complejidad que suponen: distribuir los procesos en las varias unidades de procesamiento, reintegrar sub-resultados, resolver problemas de concurrencia y paralelismo, recuperarse de fallos de algunos recursos distribuidos y consolidar la protección y seguridad entre los diferentes componentes del sistema y los usuarios.</a:t>
            </a:r>
            <a:br>
              <a:rPr lang="es-MX" sz="3600" dirty="0"/>
            </a:br>
            <a:endParaRPr lang="es-MX" sz="36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641" y="3387144"/>
            <a:ext cx="3490075" cy="3470856"/>
          </a:xfrm>
          <a:prstGeom prst="rect">
            <a:avLst/>
          </a:prstGeom>
        </p:spPr>
      </p:pic>
    </p:spTree>
    <p:extLst>
      <p:ext uri="{BB962C8B-B14F-4D97-AF65-F5344CB8AC3E}">
        <p14:creationId xmlns:p14="http://schemas.microsoft.com/office/powerpoint/2010/main" val="245166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9720072" cy="5416339"/>
          </a:xfrm>
        </p:spPr>
        <p:txBody>
          <a:bodyPr>
            <a:normAutofit fontScale="90000"/>
          </a:bodyPr>
          <a:lstStyle/>
          <a:p>
            <a:r>
              <a:rPr lang="es-MX" sz="3600" dirty="0"/>
              <a:t>	</a:t>
            </a:r>
            <a:r>
              <a:rPr lang="es-MX" sz="3600" b="1" dirty="0"/>
              <a:t>Características de los sistemas distribuidos </a:t>
            </a:r>
            <a:r>
              <a:rPr lang="es-MX" sz="3600" b="1" dirty="0" smtClean="0"/>
              <a:t/>
            </a:r>
            <a:br>
              <a:rPr lang="es-MX" sz="3600" b="1" dirty="0" smtClean="0"/>
            </a:br>
            <a:r>
              <a:rPr lang="es-MX" sz="3600" dirty="0"/>
              <a:t/>
            </a:r>
            <a:br>
              <a:rPr lang="es-MX" sz="3600" dirty="0"/>
            </a:br>
            <a:r>
              <a:rPr lang="es-MX" sz="4000" dirty="0"/>
              <a:t>Concurrencia.- Esta característica de los sistemas distribuidos permite que los recursos disponibles en la red puedan ser utilizados simultáneamente por los usuarios y/o agentes que interactúan en la red. </a:t>
            </a:r>
            <a:r>
              <a:rPr lang="es-MX" sz="4000" dirty="0" smtClean="0"/>
              <a:t/>
            </a:r>
            <a:br>
              <a:rPr lang="es-MX" sz="4000" dirty="0" smtClean="0"/>
            </a:br>
            <a:r>
              <a:rPr lang="es-MX" sz="4000" dirty="0"/>
              <a:t/>
            </a:r>
            <a:br>
              <a:rPr lang="es-MX" sz="4000" dirty="0"/>
            </a:br>
            <a:r>
              <a:rPr lang="es-MX" sz="4000" dirty="0"/>
              <a:t>Carencia de reloj global.- Las coordinaciones para la transferencia de mensajes entre los diferentes componentes para la realización de una tarea, no tienen una temporización general, está más bien distribuida en los componentes. </a:t>
            </a:r>
            <a:br>
              <a:rPr lang="es-MX" sz="4000" dirty="0"/>
            </a:br>
            <a:endParaRPr lang="es-MX" sz="4000" dirty="0"/>
          </a:p>
        </p:txBody>
      </p:sp>
    </p:spTree>
    <p:extLst>
      <p:ext uri="{BB962C8B-B14F-4D97-AF65-F5344CB8AC3E}">
        <p14:creationId xmlns:p14="http://schemas.microsoft.com/office/powerpoint/2010/main" val="118316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9720072" cy="3587539"/>
          </a:xfrm>
        </p:spPr>
        <p:txBody>
          <a:bodyPr>
            <a:normAutofit/>
          </a:bodyPr>
          <a:lstStyle/>
          <a:p>
            <a:r>
              <a:rPr lang="es-MX" sz="4000" dirty="0"/>
              <a:t>Fallos independientes de los componentes.- Cada componente del sistema pudiera fallar de manera independientemente, y los demás continuar ejecutando sus acciones. Esto permite el logro de las tareas con mayor efectividad, pues el sistema en su conjunto continua trabajando.</a:t>
            </a:r>
            <a:br>
              <a:rPr lang="es-MX" sz="4000" dirty="0"/>
            </a:br>
            <a:endParaRPr lang="es-MX" sz="4000" dirty="0"/>
          </a:p>
        </p:txBody>
      </p:sp>
      <p:pic>
        <p:nvPicPr>
          <p:cNvPr id="7" name="Imagen 6"/>
          <p:cNvPicPr>
            <a:picLocks noChangeAspect="1"/>
          </p:cNvPicPr>
          <p:nvPr/>
        </p:nvPicPr>
        <p:blipFill>
          <a:blip r:embed="rId2"/>
          <a:stretch>
            <a:fillRect/>
          </a:stretch>
        </p:blipFill>
        <p:spPr>
          <a:xfrm>
            <a:off x="2074164" y="4498483"/>
            <a:ext cx="7620000" cy="1905000"/>
          </a:xfrm>
          <a:prstGeom prst="rect">
            <a:avLst/>
          </a:prstGeom>
        </p:spPr>
      </p:pic>
    </p:spTree>
    <p:extLst>
      <p:ext uri="{BB962C8B-B14F-4D97-AF65-F5344CB8AC3E}">
        <p14:creationId xmlns:p14="http://schemas.microsoft.com/office/powerpoint/2010/main" val="7360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10973"/>
            <a:ext cx="9720072" cy="4617849"/>
          </a:xfrm>
        </p:spPr>
        <p:txBody>
          <a:bodyPr>
            <a:normAutofit fontScale="90000"/>
          </a:bodyPr>
          <a:lstStyle/>
          <a:p>
            <a:r>
              <a:rPr lang="es-MX" sz="4000" b="1" dirty="0"/>
              <a:t>Ventajas de los sistemas distribuidos</a:t>
            </a:r>
            <a:r>
              <a:rPr lang="es-MX" sz="4000" dirty="0"/>
              <a:t/>
            </a:r>
            <a:br>
              <a:rPr lang="es-MX" sz="4000" dirty="0"/>
            </a:br>
            <a:r>
              <a:rPr lang="es-MX" sz="4000" dirty="0"/>
              <a:t>Con respecto a Sistemas Centralizados:</a:t>
            </a:r>
            <a:br>
              <a:rPr lang="es-MX" sz="4000" dirty="0"/>
            </a:br>
            <a:r>
              <a:rPr lang="es-MX" sz="4000" dirty="0"/>
              <a:t>Una de las ventajas de los sistemas distribuidos es la economía, pues es mucho más barato, añadir servidores y clientes cuando se requiere aumentar la potencia de procesamiento.</a:t>
            </a:r>
            <a:br>
              <a:rPr lang="es-MX" sz="4000" dirty="0"/>
            </a:br>
            <a:r>
              <a:rPr lang="es-MX" sz="4000" dirty="0"/>
              <a:t>El trabajo en conjunto. Por ejemplo: en una fábrica de ensamblado, los robots tienen sus </a:t>
            </a:r>
            <a:r>
              <a:rPr lang="es-MX" sz="4000" dirty="0" err="1"/>
              <a:t>CPUs</a:t>
            </a:r>
            <a:r>
              <a:rPr lang="es-MX" sz="4000" dirty="0"/>
              <a:t> diferentes y realizan acciones en conjunto, dirigidos por un sistema distribuido.</a:t>
            </a:r>
            <a:r>
              <a:rPr lang="es-MX" dirty="0"/>
              <a:t/>
            </a:r>
            <a:br>
              <a:rPr lang="es-MX" dirty="0"/>
            </a:br>
            <a:endParaRPr lang="es-MX" dirty="0"/>
          </a:p>
        </p:txBody>
      </p:sp>
    </p:spTree>
    <p:extLst>
      <p:ext uri="{BB962C8B-B14F-4D97-AF65-F5344CB8AC3E}">
        <p14:creationId xmlns:p14="http://schemas.microsoft.com/office/powerpoint/2010/main" val="51926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754964"/>
          </a:xfrm>
        </p:spPr>
        <p:txBody>
          <a:bodyPr>
            <a:normAutofit fontScale="90000"/>
          </a:bodyPr>
          <a:lstStyle/>
          <a:p>
            <a:pPr lvl="0"/>
            <a:r>
              <a:rPr lang="es-MX" sz="4000" dirty="0"/>
              <a:t>Tienen una mayor confiabilidad. Al estar distribuida la carga de trabajo en muchas máquinas la falla de una de ellas no afecta a las demás, el sistema sobrevive como un todo. </a:t>
            </a:r>
            <a:br>
              <a:rPr lang="es-MX" sz="4000" dirty="0"/>
            </a:br>
            <a:r>
              <a:rPr lang="es-MX" sz="4000" dirty="0"/>
              <a:t>Capacidad de crecimiento incremental. Se puede añadir procesadores al sistema incrementando su potencia en forma gradual según sus necesidades.</a:t>
            </a:r>
            <a:r>
              <a:rPr lang="es-MX" dirty="0"/>
              <a:t/>
            </a:r>
            <a:br>
              <a:rPr lang="es-MX" dirty="0"/>
            </a:br>
            <a:endParaRPr lang="es-MX" dirty="0"/>
          </a:p>
        </p:txBody>
      </p:sp>
      <p:pic>
        <p:nvPicPr>
          <p:cNvPr id="5" name="Imagen 4"/>
          <p:cNvPicPr>
            <a:picLocks noChangeAspect="1"/>
          </p:cNvPicPr>
          <p:nvPr/>
        </p:nvPicPr>
        <p:blipFill>
          <a:blip r:embed="rId2"/>
          <a:stretch>
            <a:fillRect/>
          </a:stretch>
        </p:blipFill>
        <p:spPr>
          <a:xfrm>
            <a:off x="7972023" y="3221643"/>
            <a:ext cx="4219977" cy="3636358"/>
          </a:xfrm>
          <a:prstGeom prst="rect">
            <a:avLst/>
          </a:prstGeom>
        </p:spPr>
      </p:pic>
    </p:spTree>
    <p:extLst>
      <p:ext uri="{BB962C8B-B14F-4D97-AF65-F5344CB8AC3E}">
        <p14:creationId xmlns:p14="http://schemas.microsoft.com/office/powerpoint/2010/main" val="280986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098142"/>
          </a:xfrm>
        </p:spPr>
        <p:txBody>
          <a:bodyPr/>
          <a:lstStyle/>
          <a:p>
            <a:r>
              <a:rPr lang="es-MX" dirty="0"/>
              <a:t>El Cliente-Servidor es un sistema distribuido entre múltiples Procesadores donde hay clientes que solicitan servicios y servidores que los proporcionan.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497" y="3683359"/>
            <a:ext cx="4727130" cy="2999502"/>
          </a:xfrm>
          <a:prstGeom prst="rect">
            <a:avLst/>
          </a:prstGeom>
        </p:spPr>
      </p:pic>
    </p:spTree>
    <p:extLst>
      <p:ext uri="{BB962C8B-B14F-4D97-AF65-F5344CB8AC3E}">
        <p14:creationId xmlns:p14="http://schemas.microsoft.com/office/powerpoint/2010/main" val="89240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5339066"/>
          </a:xfrm>
        </p:spPr>
        <p:txBody>
          <a:bodyPr>
            <a:normAutofit fontScale="90000"/>
          </a:bodyPr>
          <a:lstStyle/>
          <a:p>
            <a:r>
              <a:rPr lang="es-MX" sz="3600" b="1" dirty="0"/>
              <a:t>Con respecto a </a:t>
            </a:r>
            <a:r>
              <a:rPr lang="es-MX" sz="3600" b="1" dirty="0" err="1"/>
              <a:t>PCs</a:t>
            </a:r>
            <a:r>
              <a:rPr lang="es-MX" sz="3600" b="1" dirty="0"/>
              <a:t> Independientes: </a:t>
            </a:r>
            <a:r>
              <a:rPr lang="es-MX" sz="3600" dirty="0"/>
              <a:t/>
            </a:r>
            <a:br>
              <a:rPr lang="es-MX" sz="3600" dirty="0"/>
            </a:br>
            <a:r>
              <a:rPr lang="es-MX" sz="3600" dirty="0"/>
              <a:t>Se pueden compartir recursos, como programas y periféricos, muy costosos. Ejemplo: Impresora Láser, dispositivos de almacenamiento masivo, etc.</a:t>
            </a:r>
            <a:br>
              <a:rPr lang="es-MX" sz="3600" dirty="0"/>
            </a:br>
            <a:r>
              <a:rPr lang="es-MX" sz="3600" dirty="0"/>
              <a:t>Al compartir recursos, satisfacen las necesidades de muchos usuarios a la vez. Ejemplo: Sistemas de reservas de aerolíneas.</a:t>
            </a:r>
            <a:br>
              <a:rPr lang="es-MX" sz="3600" dirty="0"/>
            </a:br>
            <a:r>
              <a:rPr lang="es-MX" sz="3600" dirty="0"/>
              <a:t>Se logra una mejor comunicación entre las personas. Ejemplo: el correo electrónico.</a:t>
            </a:r>
            <a:br>
              <a:rPr lang="es-MX" sz="3600" dirty="0"/>
            </a:br>
            <a:r>
              <a:rPr lang="es-MX" sz="3600" dirty="0"/>
              <a:t>Tienen mayor flexibilidad, la carga de trabajo se puede distribuir entre diferentes computadoras.</a:t>
            </a:r>
            <a:r>
              <a:rPr lang="es-MX" dirty="0"/>
              <a:t/>
            </a:r>
            <a:br>
              <a:rPr lang="es-MX" dirty="0"/>
            </a:br>
            <a:endParaRPr lang="es-MX" dirty="0"/>
          </a:p>
        </p:txBody>
      </p:sp>
    </p:spTree>
    <p:extLst>
      <p:ext uri="{BB962C8B-B14F-4D97-AF65-F5344CB8AC3E}">
        <p14:creationId xmlns:p14="http://schemas.microsoft.com/office/powerpoint/2010/main" val="826734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4167088"/>
          </a:xfrm>
        </p:spPr>
        <p:txBody>
          <a:bodyPr>
            <a:normAutofit fontScale="90000"/>
          </a:bodyPr>
          <a:lstStyle/>
          <a:p>
            <a:r>
              <a:rPr lang="es-MX" sz="3600" b="1" dirty="0"/>
              <a:t>Desventajas de los sistemas distribuidos</a:t>
            </a:r>
            <a:r>
              <a:rPr lang="es-MX" sz="3600" dirty="0"/>
              <a:t/>
            </a:r>
            <a:br>
              <a:rPr lang="es-MX" sz="3600" dirty="0"/>
            </a:br>
            <a:r>
              <a:rPr lang="es-MX" sz="3600" dirty="0"/>
              <a:t>El principal problema es el software, el diseño, implantación y uso del software distribuido, pues presenta numerosos inconvenientes. Los principales interrogantes son los siguientes:</a:t>
            </a:r>
            <a:br>
              <a:rPr lang="es-MX" sz="3600" dirty="0"/>
            </a:br>
            <a:r>
              <a:rPr lang="es-MX" sz="3600" dirty="0"/>
              <a:t>¿Qué tipo de S. O., lenguaje de programación y aplicaciones son adecuados para estos sistemas?</a:t>
            </a:r>
            <a:br>
              <a:rPr lang="es-MX" sz="3600" dirty="0"/>
            </a:br>
            <a:r>
              <a:rPr lang="es-MX" sz="3600" dirty="0"/>
              <a:t>¿Cuánto deben saber los usuarios de la distribución?</a:t>
            </a:r>
            <a:br>
              <a:rPr lang="es-MX" sz="3600" dirty="0"/>
            </a:br>
            <a:r>
              <a:rPr lang="es-MX" sz="3600" dirty="0"/>
              <a:t>¿Qué tanto debe hacer el sistema y qué tanto deben hacer los usuarios?</a:t>
            </a:r>
            <a:br>
              <a:rPr lang="es-MX" sz="3600" dirty="0"/>
            </a:br>
            <a:endParaRPr lang="es-MX" sz="3600" dirty="0"/>
          </a:p>
        </p:txBody>
      </p:sp>
    </p:spTree>
    <p:extLst>
      <p:ext uri="{BB962C8B-B14F-4D97-AF65-F5344CB8AC3E}">
        <p14:creationId xmlns:p14="http://schemas.microsoft.com/office/powerpoint/2010/main" val="324373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071" y="225380"/>
            <a:ext cx="8886422" cy="6664817"/>
          </a:xfrm>
          <a:prstGeom prst="rect">
            <a:avLst/>
          </a:prstGeom>
        </p:spPr>
      </p:pic>
    </p:spTree>
    <p:extLst>
      <p:ext uri="{BB962C8B-B14F-4D97-AF65-F5344CB8AC3E}">
        <p14:creationId xmlns:p14="http://schemas.microsoft.com/office/powerpoint/2010/main" val="104792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589" y="2759202"/>
            <a:ext cx="5293150" cy="4098798"/>
          </a:xfrm>
          <a:prstGeom prst="rect">
            <a:avLst/>
          </a:prstGeom>
        </p:spPr>
      </p:pic>
      <p:sp>
        <p:nvSpPr>
          <p:cNvPr id="2" name="Título 1"/>
          <p:cNvSpPr>
            <a:spLocks noGrp="1"/>
          </p:cNvSpPr>
          <p:nvPr>
            <p:ph type="title"/>
          </p:nvPr>
        </p:nvSpPr>
        <p:spPr>
          <a:xfrm>
            <a:off x="1024128" y="585215"/>
            <a:ext cx="9720072" cy="2660261"/>
          </a:xfrm>
        </p:spPr>
        <p:txBody>
          <a:bodyPr>
            <a:normAutofit fontScale="90000"/>
          </a:bodyPr>
          <a:lstStyle/>
          <a:p>
            <a:r>
              <a:rPr lang="es-MX"/>
              <a:t>Las funciones de servidor a menudo requieren alguna gestión de recursos, en que un servidor sincroniza y gestiona el acceso al recurso, y responde a las peticiones de cliente con datos o información de estado. </a:t>
            </a:r>
            <a:endParaRPr lang="es-MX" dirty="0"/>
          </a:p>
        </p:txBody>
      </p:sp>
    </p:spTree>
    <p:extLst>
      <p:ext uri="{BB962C8B-B14F-4D97-AF65-F5344CB8AC3E}">
        <p14:creationId xmlns:p14="http://schemas.microsoft.com/office/powerpoint/2010/main" val="118756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085263"/>
          </a:xfrm>
        </p:spPr>
        <p:txBody>
          <a:bodyPr>
            <a:normAutofit fontScale="90000"/>
          </a:bodyPr>
          <a:lstStyle/>
          <a:p>
            <a:r>
              <a:rPr lang="es-MX" sz="3600" dirty="0"/>
              <a:t>un cliente puede facilitar un formulario en que el </a:t>
            </a:r>
            <a:r>
              <a:rPr lang="es-MX" sz="3600" dirty="0" smtClean="0"/>
              <a:t>usuario puede </a:t>
            </a:r>
            <a:r>
              <a:rPr lang="es-MX" sz="3600" dirty="0"/>
              <a:t>especificar pedidos de un producto. El cliente envía esta información de pedido al servidor, que comprueba la base de datos del producto y realiza las tareas necesarias para la facturación y el envío. Por lo general, varios clientes pueden utilizar un mismo servidor.</a:t>
            </a:r>
          </a:p>
        </p:txBody>
      </p:sp>
      <p:pic>
        <p:nvPicPr>
          <p:cNvPr id="1026" name="Picture 2" descr="Resultado de imagen para pedidos de por internet"/>
          <p:cNvPicPr>
            <a:picLocks noChangeAspect="1" noChangeArrowheads="1"/>
          </p:cNvPicPr>
          <p:nvPr/>
        </p:nvPicPr>
        <p:blipFill rotWithShape="1">
          <a:blip r:embed="rId2">
            <a:extLst>
              <a:ext uri="{28A0092B-C50C-407E-A947-70E740481C1C}">
                <a14:useLocalDpi xmlns:a14="http://schemas.microsoft.com/office/drawing/2010/main" val="0"/>
              </a:ext>
            </a:extLst>
          </a:blip>
          <a:srcRect b="12676"/>
          <a:stretch/>
        </p:blipFill>
        <p:spPr bwMode="auto">
          <a:xfrm>
            <a:off x="3735902" y="3357093"/>
            <a:ext cx="3810000" cy="332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1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9720072" cy="2776171"/>
          </a:xfrm>
        </p:spPr>
        <p:txBody>
          <a:bodyPr>
            <a:normAutofit fontScale="90000"/>
          </a:bodyPr>
          <a:lstStyle/>
          <a:p>
            <a:r>
              <a:rPr lang="es-MX" dirty="0"/>
              <a:t>Los procesos clientes son más sencillos que los procesos de los servidores, los primeros no requieren de privilegios de sistemas para funcionar, en cambio los procesos servidores sí.</a:t>
            </a:r>
            <a:br>
              <a:rPr lang="es-MX" dirty="0"/>
            </a:b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416" y="2712642"/>
            <a:ext cx="4714606" cy="3581639"/>
          </a:xfrm>
          <a:prstGeom prst="rect">
            <a:avLst/>
          </a:prstGeom>
        </p:spPr>
      </p:pic>
    </p:spTree>
    <p:extLst>
      <p:ext uri="{BB962C8B-B14F-4D97-AF65-F5344CB8AC3E}">
        <p14:creationId xmlns:p14="http://schemas.microsoft.com/office/powerpoint/2010/main" val="36841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9720072" cy="5983009"/>
          </a:xfrm>
        </p:spPr>
        <p:txBody>
          <a:bodyPr>
            <a:normAutofit/>
          </a:bodyPr>
          <a:lstStyle/>
          <a:p>
            <a:r>
              <a:rPr lang="es-MX" sz="3100" dirty="0"/>
              <a:t>El diseño de los servidores debe ser muy cuidadoso, debe incluir código para la manipulación de</a:t>
            </a:r>
            <a:r>
              <a:rPr lang="es-MX" sz="3100" dirty="0" smtClean="0"/>
              <a:t>:</a:t>
            </a:r>
            <a:br>
              <a:rPr lang="es-MX" sz="3100" dirty="0" smtClean="0"/>
            </a:br>
            <a:r>
              <a:rPr lang="es-MX" sz="3100" dirty="0"/>
              <a:t> </a:t>
            </a:r>
            <a:br>
              <a:rPr lang="es-MX" sz="3100" dirty="0"/>
            </a:br>
            <a:r>
              <a:rPr lang="es-MX" sz="3100" b="1" dirty="0" smtClean="0"/>
              <a:t>- autenticación</a:t>
            </a:r>
            <a:r>
              <a:rPr lang="es-MX" sz="3100" b="1" dirty="0"/>
              <a:t>: </a:t>
            </a:r>
            <a:r>
              <a:rPr lang="es-MX" sz="3100" dirty="0"/>
              <a:t>verificar la identidad del cliente.</a:t>
            </a:r>
            <a:br>
              <a:rPr lang="es-MX" sz="3100" dirty="0"/>
            </a:br>
            <a:r>
              <a:rPr lang="es-MX" sz="3100" b="1" dirty="0" smtClean="0"/>
              <a:t>- seguridad </a:t>
            </a:r>
            <a:r>
              <a:rPr lang="es-MX" sz="3100" b="1" dirty="0"/>
              <a:t>de datos: </a:t>
            </a:r>
            <a:r>
              <a:rPr lang="es-MX" sz="3100" dirty="0"/>
              <a:t>para que estos no puedan ser accedidos inapropiadamente.</a:t>
            </a:r>
            <a:br>
              <a:rPr lang="es-MX" sz="3100" dirty="0"/>
            </a:br>
            <a:r>
              <a:rPr lang="es-MX" sz="3100" b="1" dirty="0" smtClean="0"/>
              <a:t>- privacidad</a:t>
            </a:r>
            <a:r>
              <a:rPr lang="es-MX" sz="3100" b="1" dirty="0"/>
              <a:t>: </a:t>
            </a:r>
            <a:r>
              <a:rPr lang="es-MX" sz="3100" dirty="0"/>
              <a:t>garantizar que la información privada de un usuario, no sea accedida por alguien no autorizado.</a:t>
            </a:r>
            <a:br>
              <a:rPr lang="es-MX" sz="3100" dirty="0"/>
            </a:br>
            <a:r>
              <a:rPr lang="es-MX" sz="3100" b="1" dirty="0" smtClean="0"/>
              <a:t>- protección</a:t>
            </a:r>
            <a:r>
              <a:rPr lang="es-MX" sz="3100" dirty="0"/>
              <a:t>: asegurar que las aplicaciones no monopolicen los recursos del sistema.</a:t>
            </a:r>
            <a:br>
              <a:rPr lang="es-MX" sz="3100" dirty="0"/>
            </a:br>
            <a:r>
              <a:rPr lang="es-MX" sz="3100" b="1" dirty="0" smtClean="0"/>
              <a:t>- autorización</a:t>
            </a:r>
            <a:r>
              <a:rPr lang="es-MX" sz="3100" b="1" dirty="0"/>
              <a:t>: </a:t>
            </a:r>
            <a:r>
              <a:rPr lang="es-MX" sz="3100" dirty="0"/>
              <a:t>verificar si el cliente tiene acceso al servicio proporcionado por el servidor.</a:t>
            </a:r>
            <a:r>
              <a:rPr lang="es-MX" dirty="0"/>
              <a:t/>
            </a:r>
            <a:br>
              <a:rPr lang="es-MX" dirty="0"/>
            </a:br>
            <a:endParaRPr lang="es-MX" dirty="0"/>
          </a:p>
        </p:txBody>
      </p:sp>
    </p:spTree>
    <p:extLst>
      <p:ext uri="{BB962C8B-B14F-4D97-AF65-F5344CB8AC3E}">
        <p14:creationId xmlns:p14="http://schemas.microsoft.com/office/powerpoint/2010/main" val="283000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742086"/>
          </a:xfrm>
        </p:spPr>
        <p:txBody>
          <a:bodyPr>
            <a:normAutofit fontScale="90000"/>
          </a:bodyPr>
          <a:lstStyle/>
          <a:p>
            <a:r>
              <a:rPr lang="es-MX" sz="4000" dirty="0"/>
              <a:t>La mayoría de las comunicaciones punto-a-punto en las redes (incluida Internet), están basadas en el modelo Cliente/Servidor. Desde el punto de vista Internet/Intranet, tendríamos</a:t>
            </a:r>
            <a:r>
              <a:rPr lang="es-MX" sz="4000" dirty="0" smtClean="0"/>
              <a:t>:</a:t>
            </a:r>
            <a:r>
              <a:rPr lang="es-MX" sz="4000" dirty="0"/>
              <a:t/>
            </a:r>
            <a:br>
              <a:rPr lang="es-MX" sz="4000" dirty="0"/>
            </a:br>
            <a:r>
              <a:rPr lang="es-MX" sz="4000" dirty="0" smtClean="0"/>
              <a:t>- Un </a:t>
            </a:r>
            <a:r>
              <a:rPr lang="es-MX" sz="4000" dirty="0"/>
              <a:t>servidor es un ordenador remoto -- en algún lugar de la red -- que proporciona información según petición</a:t>
            </a:r>
            <a:r>
              <a:rPr lang="es-MX" sz="4000" dirty="0" smtClean="0"/>
              <a:t>.</a:t>
            </a:r>
            <a:r>
              <a:rPr lang="es-MX" sz="4000" dirty="0"/>
              <a:t/>
            </a:r>
            <a:br>
              <a:rPr lang="es-MX" sz="4000" dirty="0"/>
            </a:br>
            <a:r>
              <a:rPr lang="es-MX" sz="4000" dirty="0" smtClean="0"/>
              <a:t>- Un </a:t>
            </a:r>
            <a:r>
              <a:rPr lang="es-MX" sz="4000" dirty="0"/>
              <a:t>cliente funciona en su ordenador local, se comunica con el servidor remoto, y pide a éste información.</a:t>
            </a:r>
            <a:br>
              <a:rPr lang="es-MX" sz="4000" dirty="0"/>
            </a:br>
            <a:r>
              <a:rPr lang="es-MX" sz="4000" dirty="0" smtClean="0"/>
              <a:t>- el servidor </a:t>
            </a:r>
            <a:r>
              <a:rPr lang="es-MX" sz="4000" dirty="0"/>
              <a:t>envía la información solicitada.</a:t>
            </a:r>
            <a:br>
              <a:rPr lang="es-MX" sz="4000" dirty="0"/>
            </a:br>
            <a:endParaRPr lang="es-MX" sz="4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883" y="4438650"/>
            <a:ext cx="2676525" cy="2419350"/>
          </a:xfrm>
          <a:prstGeom prst="rect">
            <a:avLst/>
          </a:prstGeom>
        </p:spPr>
      </p:pic>
    </p:spTree>
    <p:extLst>
      <p:ext uri="{BB962C8B-B14F-4D97-AF65-F5344CB8AC3E}">
        <p14:creationId xmlns:p14="http://schemas.microsoft.com/office/powerpoint/2010/main" val="272511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291326"/>
          </a:xfrm>
        </p:spPr>
        <p:txBody>
          <a:bodyPr>
            <a:normAutofit fontScale="90000"/>
          </a:bodyPr>
          <a:lstStyle/>
          <a:p>
            <a:r>
              <a:rPr lang="es-MX" sz="4400" b="1" dirty="0" smtClean="0"/>
              <a:t>Sockets:</a:t>
            </a:r>
            <a:br>
              <a:rPr lang="es-MX" sz="4400" b="1" dirty="0" smtClean="0"/>
            </a:br>
            <a:r>
              <a:rPr lang="es-MX" sz="4400" dirty="0" smtClean="0"/>
              <a:t>es una</a:t>
            </a:r>
            <a:r>
              <a:rPr lang="es-MX" sz="4400" dirty="0"/>
              <a:t> conexión con otro ordenador que nos permitirá intercambiar datos</a:t>
            </a:r>
            <a:r>
              <a:rPr lang="es-MX" sz="4400" dirty="0" smtClean="0"/>
              <a:t>.</a:t>
            </a:r>
            <a:br>
              <a:rPr lang="es-MX" sz="4400" dirty="0" smtClean="0"/>
            </a:br>
            <a:r>
              <a:rPr lang="es-MX" sz="4400" dirty="0"/>
              <a:t>La definición y utilización de los sockets es clara: Conectar dos ordenadores para que puedan comunicarse entre ellos de forma remota o local.</a:t>
            </a:r>
            <a:r>
              <a:rPr lang="es-MX" sz="4800" dirty="0"/>
              <a:t/>
            </a:r>
            <a:br>
              <a:rPr lang="es-MX" sz="4800" dirty="0"/>
            </a:br>
            <a:r>
              <a:rPr lang="es-MX" sz="4800" dirty="0"/>
              <a:t/>
            </a:r>
            <a:br>
              <a:rPr lang="es-MX" sz="4800" dirty="0"/>
            </a:br>
            <a:endParaRPr lang="es-MX" sz="4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032" y="3411584"/>
            <a:ext cx="3555776" cy="3281473"/>
          </a:xfrm>
          <a:prstGeom prst="rect">
            <a:avLst/>
          </a:prstGeom>
        </p:spPr>
      </p:pic>
    </p:spTree>
    <p:extLst>
      <p:ext uri="{BB962C8B-B14F-4D97-AF65-F5344CB8AC3E}">
        <p14:creationId xmlns:p14="http://schemas.microsoft.com/office/powerpoint/2010/main" val="359606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3420114"/>
          </a:xfrm>
        </p:spPr>
        <p:txBody>
          <a:bodyPr>
            <a:normAutofit fontScale="90000"/>
          </a:bodyPr>
          <a:lstStyle/>
          <a:p>
            <a:r>
              <a:rPr lang="es-MX" b="1" dirty="0"/>
              <a:t>¿Cómo funcionan?</a:t>
            </a:r>
            <a:r>
              <a:rPr lang="es-MX" dirty="0"/>
              <a:t/>
            </a:r>
            <a:br>
              <a:rPr lang="es-MX" dirty="0"/>
            </a:br>
            <a:r>
              <a:rPr lang="es-MX" dirty="0"/>
              <a:t>Deben existir dos nodos: </a:t>
            </a:r>
            <a:r>
              <a:rPr lang="es-MX" b="1" dirty="0"/>
              <a:t>Cliente</a:t>
            </a:r>
            <a:r>
              <a:rPr lang="es-MX" dirty="0"/>
              <a:t> y </a:t>
            </a:r>
            <a:r>
              <a:rPr lang="es-MX" b="1" dirty="0"/>
              <a:t>Servidor</a:t>
            </a:r>
            <a:r>
              <a:rPr lang="es-MX" dirty="0"/>
              <a:t>. Para que ambos se comuniquen deben de enviarse información entre ellos para determinar con quien van a hablar.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639" y="4005330"/>
            <a:ext cx="3067050" cy="2676525"/>
          </a:xfrm>
          <a:prstGeom prst="rect">
            <a:avLst/>
          </a:prstGeom>
        </p:spPr>
      </p:pic>
    </p:spTree>
    <p:extLst>
      <p:ext uri="{BB962C8B-B14F-4D97-AF65-F5344CB8AC3E}">
        <p14:creationId xmlns:p14="http://schemas.microsoft.com/office/powerpoint/2010/main" val="244061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292</TotalTime>
  <Words>473</Words>
  <Application>Microsoft Office PowerPoint</Application>
  <PresentationFormat>Panorámica</PresentationFormat>
  <Paragraphs>21</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Times New Roman</vt:lpstr>
      <vt:lpstr>Tw Cen MT</vt:lpstr>
      <vt:lpstr>Tw Cen MT Condensed</vt:lpstr>
      <vt:lpstr>Wingdings 3</vt:lpstr>
      <vt:lpstr>Integral</vt:lpstr>
      <vt:lpstr>Sistema cliente/servidor  </vt:lpstr>
      <vt:lpstr>El Cliente-Servidor es un sistema distribuido entre múltiples Procesadores donde hay clientes que solicitan servicios y servidores que los proporcionan.</vt:lpstr>
      <vt:lpstr>Las funciones de servidor a menudo requieren alguna gestión de recursos, en que un servidor sincroniza y gestiona el acceso al recurso, y responde a las peticiones de cliente con datos o información de estado. </vt:lpstr>
      <vt:lpstr>un cliente puede facilitar un formulario en que el usuario puede especificar pedidos de un producto. El cliente envía esta información de pedido al servidor, que comprueba la base de datos del producto y realiza las tareas necesarias para la facturación y el envío. Por lo general, varios clientes pueden utilizar un mismo servidor.</vt:lpstr>
      <vt:lpstr>Los procesos clientes son más sencillos que los procesos de los servidores, los primeros no requieren de privilegios de sistemas para funcionar, en cambio los procesos servidores sí. </vt:lpstr>
      <vt:lpstr>El diseño de los servidores debe ser muy cuidadoso, debe incluir código para la manipulación de:   - autenticación: verificar la identidad del cliente. - seguridad de datos: para que estos no puedan ser accedidos inapropiadamente. - privacidad: garantizar que la información privada de un usuario, no sea accedida por alguien no autorizado. - protección: asegurar que las aplicaciones no monopolicen los recursos del sistema. - autorización: verificar si el cliente tiene acceso al servicio proporcionado por el servidor. </vt:lpstr>
      <vt:lpstr>La mayoría de las comunicaciones punto-a-punto en las redes (incluida Internet), están basadas en el modelo Cliente/Servidor. Desde el punto de vista Internet/Intranet, tendríamos: - Un servidor es un ordenador remoto -- en algún lugar de la red -- que proporciona información según petición. - Un cliente funciona en su ordenador local, se comunica con el servidor remoto, y pide a éste información. - el servidor envía la información solicitada. </vt:lpstr>
      <vt:lpstr>Sockets: es una conexión con otro ordenador que nos permitirá intercambiar datos. La definición y utilización de los sockets es clara: Conectar dos ordenadores para que puedan comunicarse entre ellos de forma remota o local.  </vt:lpstr>
      <vt:lpstr>¿Cómo funcionan? Deben existir dos nodos: Cliente y Servidor. Para que ambos se comuniquen deben de enviarse información entre ellos para determinar con quien van a hablar.</vt:lpstr>
      <vt:lpstr>Tipos -TCP: Están preparados para conexiones de tres pasos, en ingles se denomina three way handshake, ya que el cliente para conectarse, le pide permiso al servidor, el servidor acepta o declina (supongamos que acepta), y a partir de ahí comienza el envío y la recepción de datos. Se denomina así porque es un "apretón de manos" en tres pasos. </vt:lpstr>
      <vt:lpstr>UDP: No soportan conexión en tres pasos. Lo que hace el cliente es enviar el paquete con los datos al servidor sin ningún control. Un ejemplo de esta ineficiencia es Skype, el cual utiliza paquetes UDP, y si se pierde uno por el camino no lo podemos recuperar o no llegará al destinatario. Por ese motivo no se recomienda utilizar UDP excepto en casos concretos. </vt:lpstr>
      <vt:lpstr> Sistema operativo de red Los sistemas operativos de red se definen como aquellos que tiene la capacidad de interactuar con sistemas operativos en otros ordenadores a través de un medio de transmisión con el objetivo de intercambiar información. </vt:lpstr>
      <vt:lpstr>El punto crucial de estos sistemas es que el usuario debe saber la sintaxis de un conjunto de comandos o llamadas al sistema para ejecutar estas operaciones, además de la ubicación de los recursos que desee añadir. </vt:lpstr>
      <vt:lpstr>Sistemas distribuidos  Los sistemas operativos distribuidos abarcan los servicios de los de red, logrando integrar recursos en una sola máquina virtual que el usuario acceda en forma transparente. Es decir, ahora el usuario ya no necesita saber la ubicación de los recursos, sino que los conoce por nombre y simplemente los usa como si todos ellos fuesen locales a su lugar de trabajo habitual.</vt:lpstr>
      <vt:lpstr>en la realidad no se ha conseguido crear uno del todo, por la complejidad que suponen: distribuir los procesos en las varias unidades de procesamiento, reintegrar sub-resultados, resolver problemas de concurrencia y paralelismo, recuperarse de fallos de algunos recursos distribuidos y consolidar la protección y seguridad entre los diferentes componentes del sistema y los usuarios. </vt:lpstr>
      <vt:lpstr> Características de los sistemas distribuidos   Concurrencia.- Esta característica de los sistemas distribuidos permite que los recursos disponibles en la red puedan ser utilizados simultáneamente por los usuarios y/o agentes que interactúan en la red.   Carencia de reloj global.- Las coordinaciones para la transferencia de mensajes entre los diferentes componentes para la realización de una tarea, no tienen una temporización general, está más bien distribuida en los componentes.  </vt:lpstr>
      <vt:lpstr>Fallos independientes de los componentes.- Cada componente del sistema pudiera fallar de manera independientemente, y los demás continuar ejecutando sus acciones. Esto permite el logro de las tareas con mayor efectividad, pues el sistema en su conjunto continua trabajando. </vt:lpstr>
      <vt:lpstr>Ventajas de los sistemas distribuidos Con respecto a Sistemas Centralizados: Una de las ventajas de los sistemas distribuidos es la economía, pues es mucho más barato, añadir servidores y clientes cuando se requiere aumentar la potencia de procesamiento. El trabajo en conjunto. Por ejemplo: en una fábrica de ensamblado, los robots tienen sus CPUs diferentes y realizan acciones en conjunto, dirigidos por un sistema distribuido. </vt:lpstr>
      <vt:lpstr>Tienen una mayor confiabilidad. Al estar distribuida la carga de trabajo en muchas máquinas la falla de una de ellas no afecta a las demás, el sistema sobrevive como un todo.  Capacidad de crecimiento incremental. Se puede añadir procesadores al sistema incrementando su potencia en forma gradual según sus necesidades. </vt:lpstr>
      <vt:lpstr>Con respecto a PCs Independientes:  Se pueden compartir recursos, como programas y periféricos, muy costosos. Ejemplo: Impresora Láser, dispositivos de almacenamiento masivo, etc. Al compartir recursos, satisfacen las necesidades de muchos usuarios a la vez. Ejemplo: Sistemas de reservas de aerolíneas. Se logra una mejor comunicación entre las personas. Ejemplo: el correo electrónico. Tienen mayor flexibilidad, la carga de trabajo se puede distribuir entre diferentes computadoras. </vt:lpstr>
      <vt:lpstr>Desventajas de los sistemas distribuidos El principal problema es el software, el diseño, implantación y uso del software distribuido, pues presenta numerosos inconvenientes. Los principales interrogantes son los siguientes: ¿Qué tipo de S. O., lenguaje de programación y aplicaciones son adecuados para estos sistemas? ¿Cuánto deben saber los usuarios de la distribución? ¿Qué tanto debe hacer el sistema y qué tanto deben hacer los usuarios? </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cliente/servidor</dc:title>
  <dc:creator>Alberto Montalban G.</dc:creator>
  <cp:lastModifiedBy>jesusTirado</cp:lastModifiedBy>
  <cp:revision>11</cp:revision>
  <dcterms:created xsi:type="dcterms:W3CDTF">2017-11-28T14:23:52Z</dcterms:created>
  <dcterms:modified xsi:type="dcterms:W3CDTF">2017-11-29T05:55:09Z</dcterms:modified>
</cp:coreProperties>
</file>