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100" d="100"/>
          <a:sy n="100" d="100"/>
        </p:scale>
        <p:origin x="936"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D3C331-6405-8AF8-4EE2-5CF1DE5C0FCD}"/>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F46D3F81-BD16-9574-88F7-EBEE262B23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EE5FBE85-D86E-8294-189B-31DDD1A2007B}"/>
              </a:ext>
            </a:extLst>
          </p:cNvPr>
          <p:cNvSpPr>
            <a:spLocks noGrp="1"/>
          </p:cNvSpPr>
          <p:nvPr>
            <p:ph type="dt" sz="half" idx="10"/>
          </p:nvPr>
        </p:nvSpPr>
        <p:spPr/>
        <p:txBody>
          <a:bodyPr/>
          <a:lstStyle/>
          <a:p>
            <a:fld id="{7B7DC341-041B-4185-8C7D-34616406DE67}" type="datetimeFigureOut">
              <a:rPr lang="tr-TR" smtClean="0"/>
              <a:t>7.04.2025</a:t>
            </a:fld>
            <a:endParaRPr lang="tr-TR"/>
          </a:p>
        </p:txBody>
      </p:sp>
      <p:sp>
        <p:nvSpPr>
          <p:cNvPr id="5" name="Alt Bilgi Yer Tutucusu 4">
            <a:extLst>
              <a:ext uri="{FF2B5EF4-FFF2-40B4-BE49-F238E27FC236}">
                <a16:creationId xmlns:a16="http://schemas.microsoft.com/office/drawing/2014/main" id="{724333A8-E55A-647C-70AD-9B1286F3F37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D430486-BC21-6757-66E8-C7D226351E30}"/>
              </a:ext>
            </a:extLst>
          </p:cNvPr>
          <p:cNvSpPr>
            <a:spLocks noGrp="1"/>
          </p:cNvSpPr>
          <p:nvPr>
            <p:ph type="sldNum" sz="quarter" idx="12"/>
          </p:nvPr>
        </p:nvSpPr>
        <p:spPr/>
        <p:txBody>
          <a:bodyPr/>
          <a:lstStyle/>
          <a:p>
            <a:fld id="{D1B3532C-05F8-478D-9AE1-F77323F2E37A}" type="slidenum">
              <a:rPr lang="tr-TR" smtClean="0"/>
              <a:t>‹#›</a:t>
            </a:fld>
            <a:endParaRPr lang="tr-TR"/>
          </a:p>
        </p:txBody>
      </p:sp>
    </p:spTree>
    <p:extLst>
      <p:ext uri="{BB962C8B-B14F-4D97-AF65-F5344CB8AC3E}">
        <p14:creationId xmlns:p14="http://schemas.microsoft.com/office/powerpoint/2010/main" val="454643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7F4CBA-CEC4-88C8-1720-DABCD92622E3}"/>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7CFC7DDB-46C7-7928-F146-5153231BA4C5}"/>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A116C03-F54C-704B-0C21-6BE62F7FF52E}"/>
              </a:ext>
            </a:extLst>
          </p:cNvPr>
          <p:cNvSpPr>
            <a:spLocks noGrp="1"/>
          </p:cNvSpPr>
          <p:nvPr>
            <p:ph type="dt" sz="half" idx="10"/>
          </p:nvPr>
        </p:nvSpPr>
        <p:spPr/>
        <p:txBody>
          <a:bodyPr/>
          <a:lstStyle/>
          <a:p>
            <a:fld id="{7B7DC341-041B-4185-8C7D-34616406DE67}" type="datetimeFigureOut">
              <a:rPr lang="tr-TR" smtClean="0"/>
              <a:t>7.04.2025</a:t>
            </a:fld>
            <a:endParaRPr lang="tr-TR"/>
          </a:p>
        </p:txBody>
      </p:sp>
      <p:sp>
        <p:nvSpPr>
          <p:cNvPr id="5" name="Alt Bilgi Yer Tutucusu 4">
            <a:extLst>
              <a:ext uri="{FF2B5EF4-FFF2-40B4-BE49-F238E27FC236}">
                <a16:creationId xmlns:a16="http://schemas.microsoft.com/office/drawing/2014/main" id="{63000E3F-CE9C-E436-75EC-C914EB10C4C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E4BE910-FE3B-6101-09CD-5964DAE21D1E}"/>
              </a:ext>
            </a:extLst>
          </p:cNvPr>
          <p:cNvSpPr>
            <a:spLocks noGrp="1"/>
          </p:cNvSpPr>
          <p:nvPr>
            <p:ph type="sldNum" sz="quarter" idx="12"/>
          </p:nvPr>
        </p:nvSpPr>
        <p:spPr/>
        <p:txBody>
          <a:bodyPr/>
          <a:lstStyle/>
          <a:p>
            <a:fld id="{D1B3532C-05F8-478D-9AE1-F77323F2E37A}" type="slidenum">
              <a:rPr lang="tr-TR" smtClean="0"/>
              <a:t>‹#›</a:t>
            </a:fld>
            <a:endParaRPr lang="tr-TR"/>
          </a:p>
        </p:txBody>
      </p:sp>
    </p:spTree>
    <p:extLst>
      <p:ext uri="{BB962C8B-B14F-4D97-AF65-F5344CB8AC3E}">
        <p14:creationId xmlns:p14="http://schemas.microsoft.com/office/powerpoint/2010/main" val="553995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218E6ED-FE00-4697-D08D-5B8109698E2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7925A9D4-DC6E-8D8D-1412-4622DCE09F09}"/>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A025A47-0E01-5BE3-4B16-8BDD8E2604EE}"/>
              </a:ext>
            </a:extLst>
          </p:cNvPr>
          <p:cNvSpPr>
            <a:spLocks noGrp="1"/>
          </p:cNvSpPr>
          <p:nvPr>
            <p:ph type="dt" sz="half" idx="10"/>
          </p:nvPr>
        </p:nvSpPr>
        <p:spPr/>
        <p:txBody>
          <a:bodyPr/>
          <a:lstStyle/>
          <a:p>
            <a:fld id="{7B7DC341-041B-4185-8C7D-34616406DE67}" type="datetimeFigureOut">
              <a:rPr lang="tr-TR" smtClean="0"/>
              <a:t>7.04.2025</a:t>
            </a:fld>
            <a:endParaRPr lang="tr-TR"/>
          </a:p>
        </p:txBody>
      </p:sp>
      <p:sp>
        <p:nvSpPr>
          <p:cNvPr id="5" name="Alt Bilgi Yer Tutucusu 4">
            <a:extLst>
              <a:ext uri="{FF2B5EF4-FFF2-40B4-BE49-F238E27FC236}">
                <a16:creationId xmlns:a16="http://schemas.microsoft.com/office/drawing/2014/main" id="{A4850F2B-9568-078A-FA18-FA454338F48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B125BCF-5899-CB94-D453-3CE6A8408A97}"/>
              </a:ext>
            </a:extLst>
          </p:cNvPr>
          <p:cNvSpPr>
            <a:spLocks noGrp="1"/>
          </p:cNvSpPr>
          <p:nvPr>
            <p:ph type="sldNum" sz="quarter" idx="12"/>
          </p:nvPr>
        </p:nvSpPr>
        <p:spPr/>
        <p:txBody>
          <a:bodyPr/>
          <a:lstStyle/>
          <a:p>
            <a:fld id="{D1B3532C-05F8-478D-9AE1-F77323F2E37A}" type="slidenum">
              <a:rPr lang="tr-TR" smtClean="0"/>
              <a:t>‹#›</a:t>
            </a:fld>
            <a:endParaRPr lang="tr-TR"/>
          </a:p>
        </p:txBody>
      </p:sp>
    </p:spTree>
    <p:extLst>
      <p:ext uri="{BB962C8B-B14F-4D97-AF65-F5344CB8AC3E}">
        <p14:creationId xmlns:p14="http://schemas.microsoft.com/office/powerpoint/2010/main" val="2506111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597D01-E477-BC0D-1011-198F57A13A2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844D269-8BBF-E306-BCC4-0ACFE4EED911}"/>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063213D-4D5A-B4AA-696E-DB9D50E9735E}"/>
              </a:ext>
            </a:extLst>
          </p:cNvPr>
          <p:cNvSpPr>
            <a:spLocks noGrp="1"/>
          </p:cNvSpPr>
          <p:nvPr>
            <p:ph type="dt" sz="half" idx="10"/>
          </p:nvPr>
        </p:nvSpPr>
        <p:spPr/>
        <p:txBody>
          <a:bodyPr/>
          <a:lstStyle/>
          <a:p>
            <a:fld id="{7B7DC341-041B-4185-8C7D-34616406DE67}" type="datetimeFigureOut">
              <a:rPr lang="tr-TR" smtClean="0"/>
              <a:t>7.04.2025</a:t>
            </a:fld>
            <a:endParaRPr lang="tr-TR"/>
          </a:p>
        </p:txBody>
      </p:sp>
      <p:sp>
        <p:nvSpPr>
          <p:cNvPr id="5" name="Alt Bilgi Yer Tutucusu 4">
            <a:extLst>
              <a:ext uri="{FF2B5EF4-FFF2-40B4-BE49-F238E27FC236}">
                <a16:creationId xmlns:a16="http://schemas.microsoft.com/office/drawing/2014/main" id="{B12071B5-9286-E6C2-E295-85CBC6257AF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90C821A-0DCC-F347-FDCB-4841A046E1AC}"/>
              </a:ext>
            </a:extLst>
          </p:cNvPr>
          <p:cNvSpPr>
            <a:spLocks noGrp="1"/>
          </p:cNvSpPr>
          <p:nvPr>
            <p:ph type="sldNum" sz="quarter" idx="12"/>
          </p:nvPr>
        </p:nvSpPr>
        <p:spPr/>
        <p:txBody>
          <a:bodyPr/>
          <a:lstStyle/>
          <a:p>
            <a:fld id="{D1B3532C-05F8-478D-9AE1-F77323F2E37A}" type="slidenum">
              <a:rPr lang="tr-TR" smtClean="0"/>
              <a:t>‹#›</a:t>
            </a:fld>
            <a:endParaRPr lang="tr-TR"/>
          </a:p>
        </p:txBody>
      </p:sp>
    </p:spTree>
    <p:extLst>
      <p:ext uri="{BB962C8B-B14F-4D97-AF65-F5344CB8AC3E}">
        <p14:creationId xmlns:p14="http://schemas.microsoft.com/office/powerpoint/2010/main" val="4293764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A3CF50-766C-E8F7-8735-3EA03964202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6A497D0B-DFCA-886E-A7C4-2A093BE9ED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F72E8AA5-35C3-A555-A1D5-FD5D0176553A}"/>
              </a:ext>
            </a:extLst>
          </p:cNvPr>
          <p:cNvSpPr>
            <a:spLocks noGrp="1"/>
          </p:cNvSpPr>
          <p:nvPr>
            <p:ph type="dt" sz="half" idx="10"/>
          </p:nvPr>
        </p:nvSpPr>
        <p:spPr/>
        <p:txBody>
          <a:bodyPr/>
          <a:lstStyle/>
          <a:p>
            <a:fld id="{7B7DC341-041B-4185-8C7D-34616406DE67}" type="datetimeFigureOut">
              <a:rPr lang="tr-TR" smtClean="0"/>
              <a:t>7.04.2025</a:t>
            </a:fld>
            <a:endParaRPr lang="tr-TR"/>
          </a:p>
        </p:txBody>
      </p:sp>
      <p:sp>
        <p:nvSpPr>
          <p:cNvPr id="5" name="Alt Bilgi Yer Tutucusu 4">
            <a:extLst>
              <a:ext uri="{FF2B5EF4-FFF2-40B4-BE49-F238E27FC236}">
                <a16:creationId xmlns:a16="http://schemas.microsoft.com/office/drawing/2014/main" id="{DEE83CDD-E8C6-5727-EA28-FDDF13EF142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3B87690-09D8-7679-B0BC-580FF248722A}"/>
              </a:ext>
            </a:extLst>
          </p:cNvPr>
          <p:cNvSpPr>
            <a:spLocks noGrp="1"/>
          </p:cNvSpPr>
          <p:nvPr>
            <p:ph type="sldNum" sz="quarter" idx="12"/>
          </p:nvPr>
        </p:nvSpPr>
        <p:spPr/>
        <p:txBody>
          <a:bodyPr/>
          <a:lstStyle/>
          <a:p>
            <a:fld id="{D1B3532C-05F8-478D-9AE1-F77323F2E37A}" type="slidenum">
              <a:rPr lang="tr-TR" smtClean="0"/>
              <a:t>‹#›</a:t>
            </a:fld>
            <a:endParaRPr lang="tr-TR"/>
          </a:p>
        </p:txBody>
      </p:sp>
    </p:spTree>
    <p:extLst>
      <p:ext uri="{BB962C8B-B14F-4D97-AF65-F5344CB8AC3E}">
        <p14:creationId xmlns:p14="http://schemas.microsoft.com/office/powerpoint/2010/main" val="1345298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23FBFE-9DD9-085D-2450-D3FEB31AFB9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95C5B8E-B673-6D4F-354F-F3CE09C44F7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FEE7B1F2-B212-3115-CB26-75A01E9E9534}"/>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3E594ED-0B03-454A-29B2-B72F7DC7FA8B}"/>
              </a:ext>
            </a:extLst>
          </p:cNvPr>
          <p:cNvSpPr>
            <a:spLocks noGrp="1"/>
          </p:cNvSpPr>
          <p:nvPr>
            <p:ph type="dt" sz="half" idx="10"/>
          </p:nvPr>
        </p:nvSpPr>
        <p:spPr/>
        <p:txBody>
          <a:bodyPr/>
          <a:lstStyle/>
          <a:p>
            <a:fld id="{7B7DC341-041B-4185-8C7D-34616406DE67}" type="datetimeFigureOut">
              <a:rPr lang="tr-TR" smtClean="0"/>
              <a:t>7.04.2025</a:t>
            </a:fld>
            <a:endParaRPr lang="tr-TR"/>
          </a:p>
        </p:txBody>
      </p:sp>
      <p:sp>
        <p:nvSpPr>
          <p:cNvPr id="6" name="Alt Bilgi Yer Tutucusu 5">
            <a:extLst>
              <a:ext uri="{FF2B5EF4-FFF2-40B4-BE49-F238E27FC236}">
                <a16:creationId xmlns:a16="http://schemas.microsoft.com/office/drawing/2014/main" id="{B3D10B2C-43CE-DD31-92C8-FC67A3DD678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A9C1490-3C87-6073-1691-4BF3E08F9D61}"/>
              </a:ext>
            </a:extLst>
          </p:cNvPr>
          <p:cNvSpPr>
            <a:spLocks noGrp="1"/>
          </p:cNvSpPr>
          <p:nvPr>
            <p:ph type="sldNum" sz="quarter" idx="12"/>
          </p:nvPr>
        </p:nvSpPr>
        <p:spPr/>
        <p:txBody>
          <a:bodyPr/>
          <a:lstStyle/>
          <a:p>
            <a:fld id="{D1B3532C-05F8-478D-9AE1-F77323F2E37A}" type="slidenum">
              <a:rPr lang="tr-TR" smtClean="0"/>
              <a:t>‹#›</a:t>
            </a:fld>
            <a:endParaRPr lang="tr-TR"/>
          </a:p>
        </p:txBody>
      </p:sp>
    </p:spTree>
    <p:extLst>
      <p:ext uri="{BB962C8B-B14F-4D97-AF65-F5344CB8AC3E}">
        <p14:creationId xmlns:p14="http://schemas.microsoft.com/office/powerpoint/2010/main" val="251255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C587B6-00F6-E2C5-242F-A3988837813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E45A977-850D-7CD9-675B-2F043F708A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A34F1601-1BEC-9E41-EEE1-BAB9755FE05A}"/>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40F38A00-5414-5F62-EF34-22AD6A9BB0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4E58D769-D6E5-1E7E-E052-55A024283E92}"/>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5343D856-3A11-CFDB-3ABA-7E4739A0398C}"/>
              </a:ext>
            </a:extLst>
          </p:cNvPr>
          <p:cNvSpPr>
            <a:spLocks noGrp="1"/>
          </p:cNvSpPr>
          <p:nvPr>
            <p:ph type="dt" sz="half" idx="10"/>
          </p:nvPr>
        </p:nvSpPr>
        <p:spPr/>
        <p:txBody>
          <a:bodyPr/>
          <a:lstStyle/>
          <a:p>
            <a:fld id="{7B7DC341-041B-4185-8C7D-34616406DE67}" type="datetimeFigureOut">
              <a:rPr lang="tr-TR" smtClean="0"/>
              <a:t>7.04.2025</a:t>
            </a:fld>
            <a:endParaRPr lang="tr-TR"/>
          </a:p>
        </p:txBody>
      </p:sp>
      <p:sp>
        <p:nvSpPr>
          <p:cNvPr id="8" name="Alt Bilgi Yer Tutucusu 7">
            <a:extLst>
              <a:ext uri="{FF2B5EF4-FFF2-40B4-BE49-F238E27FC236}">
                <a16:creationId xmlns:a16="http://schemas.microsoft.com/office/drawing/2014/main" id="{AE5F353F-EFA5-52E3-2CB4-DA3BFD4ACC15}"/>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167C6F0-425B-D048-279D-630F02B71355}"/>
              </a:ext>
            </a:extLst>
          </p:cNvPr>
          <p:cNvSpPr>
            <a:spLocks noGrp="1"/>
          </p:cNvSpPr>
          <p:nvPr>
            <p:ph type="sldNum" sz="quarter" idx="12"/>
          </p:nvPr>
        </p:nvSpPr>
        <p:spPr/>
        <p:txBody>
          <a:bodyPr/>
          <a:lstStyle/>
          <a:p>
            <a:fld id="{D1B3532C-05F8-478D-9AE1-F77323F2E37A}" type="slidenum">
              <a:rPr lang="tr-TR" smtClean="0"/>
              <a:t>‹#›</a:t>
            </a:fld>
            <a:endParaRPr lang="tr-TR"/>
          </a:p>
        </p:txBody>
      </p:sp>
    </p:spTree>
    <p:extLst>
      <p:ext uri="{BB962C8B-B14F-4D97-AF65-F5344CB8AC3E}">
        <p14:creationId xmlns:p14="http://schemas.microsoft.com/office/powerpoint/2010/main" val="2771003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8D4E77-D0F9-224E-6898-27A828CC71B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2B3BE767-4FAA-04C2-20EB-157D8C8A16B5}"/>
              </a:ext>
            </a:extLst>
          </p:cNvPr>
          <p:cNvSpPr>
            <a:spLocks noGrp="1"/>
          </p:cNvSpPr>
          <p:nvPr>
            <p:ph type="dt" sz="half" idx="10"/>
          </p:nvPr>
        </p:nvSpPr>
        <p:spPr/>
        <p:txBody>
          <a:bodyPr/>
          <a:lstStyle/>
          <a:p>
            <a:fld id="{7B7DC341-041B-4185-8C7D-34616406DE67}" type="datetimeFigureOut">
              <a:rPr lang="tr-TR" smtClean="0"/>
              <a:t>7.04.2025</a:t>
            </a:fld>
            <a:endParaRPr lang="tr-TR"/>
          </a:p>
        </p:txBody>
      </p:sp>
      <p:sp>
        <p:nvSpPr>
          <p:cNvPr id="4" name="Alt Bilgi Yer Tutucusu 3">
            <a:extLst>
              <a:ext uri="{FF2B5EF4-FFF2-40B4-BE49-F238E27FC236}">
                <a16:creationId xmlns:a16="http://schemas.microsoft.com/office/drawing/2014/main" id="{9F5E2017-34F6-7E2E-DFFD-37B3CD24FD8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13E6DCDC-310D-D468-13C9-F67CD167CD68}"/>
              </a:ext>
            </a:extLst>
          </p:cNvPr>
          <p:cNvSpPr>
            <a:spLocks noGrp="1"/>
          </p:cNvSpPr>
          <p:nvPr>
            <p:ph type="sldNum" sz="quarter" idx="12"/>
          </p:nvPr>
        </p:nvSpPr>
        <p:spPr/>
        <p:txBody>
          <a:bodyPr/>
          <a:lstStyle/>
          <a:p>
            <a:fld id="{D1B3532C-05F8-478D-9AE1-F77323F2E37A}" type="slidenum">
              <a:rPr lang="tr-TR" smtClean="0"/>
              <a:t>‹#›</a:t>
            </a:fld>
            <a:endParaRPr lang="tr-TR"/>
          </a:p>
        </p:txBody>
      </p:sp>
    </p:spTree>
    <p:extLst>
      <p:ext uri="{BB962C8B-B14F-4D97-AF65-F5344CB8AC3E}">
        <p14:creationId xmlns:p14="http://schemas.microsoft.com/office/powerpoint/2010/main" val="2338044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E64CDBC8-D6E5-CBEB-FB8C-CAAC91CF953E}"/>
              </a:ext>
            </a:extLst>
          </p:cNvPr>
          <p:cNvSpPr>
            <a:spLocks noGrp="1"/>
          </p:cNvSpPr>
          <p:nvPr>
            <p:ph type="dt" sz="half" idx="10"/>
          </p:nvPr>
        </p:nvSpPr>
        <p:spPr/>
        <p:txBody>
          <a:bodyPr/>
          <a:lstStyle/>
          <a:p>
            <a:fld id="{7B7DC341-041B-4185-8C7D-34616406DE67}" type="datetimeFigureOut">
              <a:rPr lang="tr-TR" smtClean="0"/>
              <a:t>7.04.2025</a:t>
            </a:fld>
            <a:endParaRPr lang="tr-TR"/>
          </a:p>
        </p:txBody>
      </p:sp>
      <p:sp>
        <p:nvSpPr>
          <p:cNvPr id="3" name="Alt Bilgi Yer Tutucusu 2">
            <a:extLst>
              <a:ext uri="{FF2B5EF4-FFF2-40B4-BE49-F238E27FC236}">
                <a16:creationId xmlns:a16="http://schemas.microsoft.com/office/drawing/2014/main" id="{958F90DD-73DC-1A8F-BB29-878F04EC1080}"/>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DA9AC866-6881-6A13-80CF-876174B60324}"/>
              </a:ext>
            </a:extLst>
          </p:cNvPr>
          <p:cNvSpPr>
            <a:spLocks noGrp="1"/>
          </p:cNvSpPr>
          <p:nvPr>
            <p:ph type="sldNum" sz="quarter" idx="12"/>
          </p:nvPr>
        </p:nvSpPr>
        <p:spPr/>
        <p:txBody>
          <a:bodyPr/>
          <a:lstStyle/>
          <a:p>
            <a:fld id="{D1B3532C-05F8-478D-9AE1-F77323F2E37A}" type="slidenum">
              <a:rPr lang="tr-TR" smtClean="0"/>
              <a:t>‹#›</a:t>
            </a:fld>
            <a:endParaRPr lang="tr-TR"/>
          </a:p>
        </p:txBody>
      </p:sp>
    </p:spTree>
    <p:extLst>
      <p:ext uri="{BB962C8B-B14F-4D97-AF65-F5344CB8AC3E}">
        <p14:creationId xmlns:p14="http://schemas.microsoft.com/office/powerpoint/2010/main" val="2849099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76A780-E84A-DF2B-A63A-1A0E2C5AAF3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CF09E05-31EF-355D-7D10-D17FD74397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C4C397EE-C744-6895-D922-0DA322E53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C1C6B0E-EF29-56E1-2ADC-47C6AF8B6974}"/>
              </a:ext>
            </a:extLst>
          </p:cNvPr>
          <p:cNvSpPr>
            <a:spLocks noGrp="1"/>
          </p:cNvSpPr>
          <p:nvPr>
            <p:ph type="dt" sz="half" idx="10"/>
          </p:nvPr>
        </p:nvSpPr>
        <p:spPr/>
        <p:txBody>
          <a:bodyPr/>
          <a:lstStyle/>
          <a:p>
            <a:fld id="{7B7DC341-041B-4185-8C7D-34616406DE67}" type="datetimeFigureOut">
              <a:rPr lang="tr-TR" smtClean="0"/>
              <a:t>7.04.2025</a:t>
            </a:fld>
            <a:endParaRPr lang="tr-TR"/>
          </a:p>
        </p:txBody>
      </p:sp>
      <p:sp>
        <p:nvSpPr>
          <p:cNvPr id="6" name="Alt Bilgi Yer Tutucusu 5">
            <a:extLst>
              <a:ext uri="{FF2B5EF4-FFF2-40B4-BE49-F238E27FC236}">
                <a16:creationId xmlns:a16="http://schemas.microsoft.com/office/drawing/2014/main" id="{07729F2F-1E91-7DC6-FCB9-990EF7C37EB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AA9EF77-1389-0896-B275-8EAC2274591E}"/>
              </a:ext>
            </a:extLst>
          </p:cNvPr>
          <p:cNvSpPr>
            <a:spLocks noGrp="1"/>
          </p:cNvSpPr>
          <p:nvPr>
            <p:ph type="sldNum" sz="quarter" idx="12"/>
          </p:nvPr>
        </p:nvSpPr>
        <p:spPr/>
        <p:txBody>
          <a:bodyPr/>
          <a:lstStyle/>
          <a:p>
            <a:fld id="{D1B3532C-05F8-478D-9AE1-F77323F2E37A}" type="slidenum">
              <a:rPr lang="tr-TR" smtClean="0"/>
              <a:t>‹#›</a:t>
            </a:fld>
            <a:endParaRPr lang="tr-TR"/>
          </a:p>
        </p:txBody>
      </p:sp>
    </p:spTree>
    <p:extLst>
      <p:ext uri="{BB962C8B-B14F-4D97-AF65-F5344CB8AC3E}">
        <p14:creationId xmlns:p14="http://schemas.microsoft.com/office/powerpoint/2010/main" val="377634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DA4976-3757-814E-1414-1CB950BDDE8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93309B9C-8EA6-5D62-D7D0-B3064F4A52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8A586DAB-4F62-7BA2-A9AB-8B1553DCD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5222D77-024A-EEF7-EE27-2CB600BA2D69}"/>
              </a:ext>
            </a:extLst>
          </p:cNvPr>
          <p:cNvSpPr>
            <a:spLocks noGrp="1"/>
          </p:cNvSpPr>
          <p:nvPr>
            <p:ph type="dt" sz="half" idx="10"/>
          </p:nvPr>
        </p:nvSpPr>
        <p:spPr/>
        <p:txBody>
          <a:bodyPr/>
          <a:lstStyle/>
          <a:p>
            <a:fld id="{7B7DC341-041B-4185-8C7D-34616406DE67}" type="datetimeFigureOut">
              <a:rPr lang="tr-TR" smtClean="0"/>
              <a:t>7.04.2025</a:t>
            </a:fld>
            <a:endParaRPr lang="tr-TR"/>
          </a:p>
        </p:txBody>
      </p:sp>
      <p:sp>
        <p:nvSpPr>
          <p:cNvPr id="6" name="Alt Bilgi Yer Tutucusu 5">
            <a:extLst>
              <a:ext uri="{FF2B5EF4-FFF2-40B4-BE49-F238E27FC236}">
                <a16:creationId xmlns:a16="http://schemas.microsoft.com/office/drawing/2014/main" id="{35008CEC-747D-408F-69C0-30A3AAD5597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DF37696-0A7F-F915-3B49-A9275582AE96}"/>
              </a:ext>
            </a:extLst>
          </p:cNvPr>
          <p:cNvSpPr>
            <a:spLocks noGrp="1"/>
          </p:cNvSpPr>
          <p:nvPr>
            <p:ph type="sldNum" sz="quarter" idx="12"/>
          </p:nvPr>
        </p:nvSpPr>
        <p:spPr/>
        <p:txBody>
          <a:bodyPr/>
          <a:lstStyle/>
          <a:p>
            <a:fld id="{D1B3532C-05F8-478D-9AE1-F77323F2E37A}" type="slidenum">
              <a:rPr lang="tr-TR" smtClean="0"/>
              <a:t>‹#›</a:t>
            </a:fld>
            <a:endParaRPr lang="tr-TR"/>
          </a:p>
        </p:txBody>
      </p:sp>
    </p:spTree>
    <p:extLst>
      <p:ext uri="{BB962C8B-B14F-4D97-AF65-F5344CB8AC3E}">
        <p14:creationId xmlns:p14="http://schemas.microsoft.com/office/powerpoint/2010/main" val="3293088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B24FF574-FBC7-FAB9-E5ED-70C6983CB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0BB7885-B519-8023-AF6F-AB45426A39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8997B36-96FC-C5FD-6296-70F9345BE4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DC341-041B-4185-8C7D-34616406DE67}" type="datetimeFigureOut">
              <a:rPr lang="tr-TR" smtClean="0"/>
              <a:t>7.04.2025</a:t>
            </a:fld>
            <a:endParaRPr lang="tr-TR"/>
          </a:p>
        </p:txBody>
      </p:sp>
      <p:sp>
        <p:nvSpPr>
          <p:cNvPr id="5" name="Alt Bilgi Yer Tutucusu 4">
            <a:extLst>
              <a:ext uri="{FF2B5EF4-FFF2-40B4-BE49-F238E27FC236}">
                <a16:creationId xmlns:a16="http://schemas.microsoft.com/office/drawing/2014/main" id="{342593F5-95B7-8E97-0428-1124654B4B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AD6D6D90-9182-733B-3391-E100619CB9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3532C-05F8-478D-9AE1-F77323F2E37A}" type="slidenum">
              <a:rPr lang="tr-TR" smtClean="0"/>
              <a:t>‹#›</a:t>
            </a:fld>
            <a:endParaRPr lang="tr-TR"/>
          </a:p>
        </p:txBody>
      </p:sp>
    </p:spTree>
    <p:extLst>
      <p:ext uri="{BB962C8B-B14F-4D97-AF65-F5344CB8AC3E}">
        <p14:creationId xmlns:p14="http://schemas.microsoft.com/office/powerpoint/2010/main" val="1040330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4AEAF4-6CB2-DCC6-F69E-A609E0D511DB}"/>
              </a:ext>
            </a:extLst>
          </p:cNvPr>
          <p:cNvSpPr>
            <a:spLocks noGrp="1"/>
          </p:cNvSpPr>
          <p:nvPr>
            <p:ph type="ctrTitle"/>
          </p:nvPr>
        </p:nvSpPr>
        <p:spPr/>
        <p:txBody>
          <a:bodyPr/>
          <a:lstStyle/>
          <a:p>
            <a:r>
              <a:rPr lang="tr-TR" b="1" dirty="0"/>
              <a:t>Grafik Sanatı Nedir?</a:t>
            </a:r>
          </a:p>
        </p:txBody>
      </p:sp>
      <p:sp>
        <p:nvSpPr>
          <p:cNvPr id="3" name="Alt Başlık 2">
            <a:extLst>
              <a:ext uri="{FF2B5EF4-FFF2-40B4-BE49-F238E27FC236}">
                <a16:creationId xmlns:a16="http://schemas.microsoft.com/office/drawing/2014/main" id="{65E941CB-3193-EA72-D34B-083CE0155554}"/>
              </a:ext>
            </a:extLst>
          </p:cNvPr>
          <p:cNvSpPr>
            <a:spLocks noGrp="1"/>
          </p:cNvSpPr>
          <p:nvPr>
            <p:ph type="subTitle" idx="1"/>
          </p:nvPr>
        </p:nvSpPr>
        <p:spPr/>
        <p:txBody>
          <a:bodyPr/>
          <a:lstStyle/>
          <a:p>
            <a:r>
              <a:rPr lang="tr-TR" dirty="0"/>
              <a:t>Hazırlayan: Eray Ege TETİK</a:t>
            </a:r>
          </a:p>
        </p:txBody>
      </p:sp>
    </p:spTree>
    <p:extLst>
      <p:ext uri="{BB962C8B-B14F-4D97-AF65-F5344CB8AC3E}">
        <p14:creationId xmlns:p14="http://schemas.microsoft.com/office/powerpoint/2010/main" val="70822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F6322F-AF8E-1778-7A13-892DAD913E72}"/>
              </a:ext>
            </a:extLst>
          </p:cNvPr>
          <p:cNvSpPr>
            <a:spLocks noGrp="1"/>
          </p:cNvSpPr>
          <p:nvPr>
            <p:ph type="title"/>
          </p:nvPr>
        </p:nvSpPr>
        <p:spPr>
          <a:xfrm>
            <a:off x="838199" y="-205628"/>
            <a:ext cx="10515600" cy="1325563"/>
          </a:xfrm>
        </p:spPr>
        <p:txBody>
          <a:bodyPr/>
          <a:lstStyle/>
          <a:p>
            <a:r>
              <a:rPr lang="tr-TR" b="1" dirty="0"/>
              <a:t>Grafik Sanatında Kompozisyon Kuralları:</a:t>
            </a:r>
          </a:p>
        </p:txBody>
      </p:sp>
      <p:sp>
        <p:nvSpPr>
          <p:cNvPr id="3" name="İçerik Yer Tutucusu 2">
            <a:extLst>
              <a:ext uri="{FF2B5EF4-FFF2-40B4-BE49-F238E27FC236}">
                <a16:creationId xmlns:a16="http://schemas.microsoft.com/office/drawing/2014/main" id="{8E5A1FF1-9001-B194-76DB-A5B68B6A66D8}"/>
              </a:ext>
            </a:extLst>
          </p:cNvPr>
          <p:cNvSpPr>
            <a:spLocks noGrp="1"/>
          </p:cNvSpPr>
          <p:nvPr>
            <p:ph idx="1"/>
          </p:nvPr>
        </p:nvSpPr>
        <p:spPr>
          <a:xfrm>
            <a:off x="838199" y="693038"/>
            <a:ext cx="10515600" cy="4351338"/>
          </a:xfrm>
        </p:spPr>
        <p:txBody>
          <a:bodyPr/>
          <a:lstStyle/>
          <a:p>
            <a:r>
              <a:rPr lang="tr-TR" dirty="0"/>
              <a:t>Grafik sanatta, renk uyumu, görsel hiyerarşi, boşluk kullanımı, denge ve hizalama gibi kurallar bulunur. Bu kurallar tasarımın anlaşılabilirliğini ve estetiğini artırır.</a:t>
            </a:r>
          </a:p>
          <a:p>
            <a:r>
              <a:rPr lang="tr-TR" b="1" dirty="0"/>
              <a:t>Örnek: </a:t>
            </a:r>
            <a:r>
              <a:rPr lang="tr-TR" dirty="0"/>
              <a:t>Bir haber sitesinde önemli haberlerin büyük başlıklarla öne çıkarılması, kompozisyon kurallarına örnektir.</a:t>
            </a:r>
          </a:p>
        </p:txBody>
      </p:sp>
      <p:pic>
        <p:nvPicPr>
          <p:cNvPr id="5" name="Resim 4">
            <a:extLst>
              <a:ext uri="{FF2B5EF4-FFF2-40B4-BE49-F238E27FC236}">
                <a16:creationId xmlns:a16="http://schemas.microsoft.com/office/drawing/2014/main" id="{AF2B2D0A-9502-E39F-BA9D-055091ECDD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3853" y="3154457"/>
            <a:ext cx="4624294" cy="3468220"/>
          </a:xfrm>
          <a:prstGeom prst="rect">
            <a:avLst/>
          </a:prstGeom>
        </p:spPr>
      </p:pic>
    </p:spTree>
    <p:extLst>
      <p:ext uri="{BB962C8B-B14F-4D97-AF65-F5344CB8AC3E}">
        <p14:creationId xmlns:p14="http://schemas.microsoft.com/office/powerpoint/2010/main" val="2901120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DD55B4-73DC-5748-7B6A-C5A25EAFE75B}"/>
              </a:ext>
            </a:extLst>
          </p:cNvPr>
          <p:cNvSpPr>
            <a:spLocks noGrp="1"/>
          </p:cNvSpPr>
          <p:nvPr>
            <p:ph type="title"/>
          </p:nvPr>
        </p:nvSpPr>
        <p:spPr/>
        <p:txBody>
          <a:bodyPr/>
          <a:lstStyle/>
          <a:p>
            <a:r>
              <a:rPr lang="tr-TR" b="1" dirty="0"/>
              <a:t>Grafik Sanatının Topluma Katkıları:</a:t>
            </a:r>
          </a:p>
        </p:txBody>
      </p:sp>
      <p:sp>
        <p:nvSpPr>
          <p:cNvPr id="3" name="İçerik Yer Tutucusu 2">
            <a:extLst>
              <a:ext uri="{FF2B5EF4-FFF2-40B4-BE49-F238E27FC236}">
                <a16:creationId xmlns:a16="http://schemas.microsoft.com/office/drawing/2014/main" id="{CB2B05A4-E032-9262-AE29-51A1C5BC45E8}"/>
              </a:ext>
            </a:extLst>
          </p:cNvPr>
          <p:cNvSpPr>
            <a:spLocks noGrp="1"/>
          </p:cNvSpPr>
          <p:nvPr>
            <p:ph idx="1"/>
          </p:nvPr>
        </p:nvSpPr>
        <p:spPr>
          <a:xfrm>
            <a:off x="838200" y="1359460"/>
            <a:ext cx="10515600" cy="4351338"/>
          </a:xfrm>
        </p:spPr>
        <p:txBody>
          <a:bodyPr/>
          <a:lstStyle/>
          <a:p>
            <a:r>
              <a:rPr lang="tr-TR" dirty="0"/>
              <a:t>Grafik sanat, karmaşık bilgileri sadeleştirerek bilgiye ulaşımı kolaylaştırır. Aynı zamanda sanat yoluyla toplumda farkındalık yaratır ve yönlendirme sağlar.</a:t>
            </a:r>
          </a:p>
          <a:p>
            <a:r>
              <a:rPr lang="tr-TR" b="1" dirty="0"/>
              <a:t>Örnek: </a:t>
            </a:r>
            <a:r>
              <a:rPr lang="tr-TR" dirty="0"/>
              <a:t>Deprem anında nasıl davranılması gerektiğini anlatan görseller, bu katkıya örnektir.</a:t>
            </a:r>
          </a:p>
        </p:txBody>
      </p:sp>
      <p:pic>
        <p:nvPicPr>
          <p:cNvPr id="5" name="Resim 4">
            <a:extLst>
              <a:ext uri="{FF2B5EF4-FFF2-40B4-BE49-F238E27FC236}">
                <a16:creationId xmlns:a16="http://schemas.microsoft.com/office/drawing/2014/main" id="{F8D320AA-7A37-706D-68C2-40A10FD7B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5192" y="3429000"/>
            <a:ext cx="5701616" cy="3157818"/>
          </a:xfrm>
          <a:prstGeom prst="rect">
            <a:avLst/>
          </a:prstGeom>
        </p:spPr>
      </p:pic>
    </p:spTree>
    <p:extLst>
      <p:ext uri="{BB962C8B-B14F-4D97-AF65-F5344CB8AC3E}">
        <p14:creationId xmlns:p14="http://schemas.microsoft.com/office/powerpoint/2010/main" val="1837130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47AE66-DD4D-D11B-7CA4-30C7CE161E75}"/>
              </a:ext>
            </a:extLst>
          </p:cNvPr>
          <p:cNvSpPr>
            <a:spLocks noGrp="1"/>
          </p:cNvSpPr>
          <p:nvPr>
            <p:ph type="title"/>
          </p:nvPr>
        </p:nvSpPr>
        <p:spPr/>
        <p:txBody>
          <a:bodyPr/>
          <a:lstStyle/>
          <a:p>
            <a:r>
              <a:rPr lang="tr-TR" b="1" dirty="0"/>
              <a:t>Grafik Sanatından Örnekler:</a:t>
            </a:r>
          </a:p>
        </p:txBody>
      </p:sp>
      <p:sp>
        <p:nvSpPr>
          <p:cNvPr id="3" name="İçerik Yer Tutucusu 2">
            <a:extLst>
              <a:ext uri="{FF2B5EF4-FFF2-40B4-BE49-F238E27FC236}">
                <a16:creationId xmlns:a16="http://schemas.microsoft.com/office/drawing/2014/main" id="{E55E63EB-3526-48BB-9D50-365DF4440340}"/>
              </a:ext>
            </a:extLst>
          </p:cNvPr>
          <p:cNvSpPr>
            <a:spLocks noGrp="1"/>
          </p:cNvSpPr>
          <p:nvPr>
            <p:ph idx="1"/>
          </p:nvPr>
        </p:nvSpPr>
        <p:spPr/>
        <p:txBody>
          <a:bodyPr/>
          <a:lstStyle/>
          <a:p>
            <a:r>
              <a:rPr lang="tr-TR" dirty="0"/>
              <a:t>Grafik sanatının örnekleri arasında, interaktif afişler, marka logoları, kitap kapakları, uygulama arayüzleri ve web tasarımları yer alır.</a:t>
            </a:r>
          </a:p>
          <a:p>
            <a:r>
              <a:rPr lang="tr-TR" b="1" dirty="0"/>
              <a:t>Örnek: </a:t>
            </a:r>
            <a:r>
              <a:rPr lang="tr-TR" dirty="0" err="1"/>
              <a:t>Hıq</a:t>
            </a:r>
            <a:r>
              <a:rPr lang="tr-TR" dirty="0"/>
              <a:t> </a:t>
            </a:r>
            <a:r>
              <a:rPr lang="tr-TR" dirty="0" err="1"/>
              <a:t>Nutrition</a:t>
            </a:r>
            <a:r>
              <a:rPr lang="tr-TR" dirty="0"/>
              <a:t> sade ve şık logosu, markanın kalitesini yansıtır.</a:t>
            </a:r>
          </a:p>
        </p:txBody>
      </p:sp>
      <p:pic>
        <p:nvPicPr>
          <p:cNvPr id="5" name="Resim 4">
            <a:extLst>
              <a:ext uri="{FF2B5EF4-FFF2-40B4-BE49-F238E27FC236}">
                <a16:creationId xmlns:a16="http://schemas.microsoft.com/office/drawing/2014/main" id="{DC4FAE52-0355-3A68-F584-1F94D54C8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3943" y="3429000"/>
            <a:ext cx="3344114" cy="3344114"/>
          </a:xfrm>
          <a:prstGeom prst="rect">
            <a:avLst/>
          </a:prstGeom>
        </p:spPr>
      </p:pic>
    </p:spTree>
    <p:extLst>
      <p:ext uri="{BB962C8B-B14F-4D97-AF65-F5344CB8AC3E}">
        <p14:creationId xmlns:p14="http://schemas.microsoft.com/office/powerpoint/2010/main" val="2566282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1">
            <a:extLst>
              <a:ext uri="{FF2B5EF4-FFF2-40B4-BE49-F238E27FC236}">
                <a16:creationId xmlns:a16="http://schemas.microsoft.com/office/drawing/2014/main" id="{48C2F87F-D0AF-EAE5-2631-FA3BA145DDBE}"/>
              </a:ext>
            </a:extLst>
          </p:cNvPr>
          <p:cNvSpPr>
            <a:spLocks noGrp="1"/>
          </p:cNvSpPr>
          <p:nvPr>
            <p:ph type="title"/>
          </p:nvPr>
        </p:nvSpPr>
        <p:spPr>
          <a:xfrm>
            <a:off x="457200" y="274637"/>
            <a:ext cx="8343900" cy="1196923"/>
          </a:xfrm>
        </p:spPr>
        <p:txBody>
          <a:bodyPr>
            <a:normAutofit/>
          </a:bodyPr>
          <a:lstStyle/>
          <a:p>
            <a:pPr algn="l"/>
            <a:r>
              <a:rPr lang="tr-TR" sz="3200" b="1" dirty="0"/>
              <a:t>Telif Hakkı ve Kullanım İzinleri:</a:t>
            </a:r>
          </a:p>
        </p:txBody>
      </p:sp>
      <p:sp>
        <p:nvSpPr>
          <p:cNvPr id="9" name="İçerik Yer Tutucusu 2">
            <a:extLst>
              <a:ext uri="{FF2B5EF4-FFF2-40B4-BE49-F238E27FC236}">
                <a16:creationId xmlns:a16="http://schemas.microsoft.com/office/drawing/2014/main" id="{9D9ED3E0-9813-2553-3D23-7F4D7D5C302B}"/>
              </a:ext>
            </a:extLst>
          </p:cNvPr>
          <p:cNvSpPr>
            <a:spLocks noGrp="1"/>
          </p:cNvSpPr>
          <p:nvPr>
            <p:ph idx="1"/>
          </p:nvPr>
        </p:nvSpPr>
        <p:spPr>
          <a:xfrm>
            <a:off x="457200" y="1166018"/>
            <a:ext cx="8343900" cy="4739482"/>
          </a:xfrm>
        </p:spPr>
        <p:txBody>
          <a:bodyPr>
            <a:normAutofit/>
          </a:bodyPr>
          <a:lstStyle/>
          <a:p>
            <a:r>
              <a:rPr lang="tr-TR" sz="1800" dirty="0"/>
              <a:t>Bu sunumda kullanılan tüm görseller, markalar, logolar ve diğer içerikler yalnızca örnek amaçlıdır. Görsellerin telif hakları, ilgili sahiplerine aittir. Sunumda kullanılan görsellerin ticari amaçla kullanılması, çoğaltılması veya dağıtılması yasal ihlallere neden olabilir. Lütfen, bu görselleri yalnızca eğitim ve öğretim amacıyla, kişisel kullanımda sınırlı olarak kullanınız.</a:t>
            </a:r>
          </a:p>
          <a:p>
            <a:endParaRPr lang="tr-TR" sz="1800" dirty="0"/>
          </a:p>
          <a:p>
            <a:r>
              <a:rPr lang="tr-TR" sz="1800" dirty="0"/>
              <a:t>Herhangi bir görseli veya içeriği kullanmadan önce, telif hakkı sahiplerinden izin almanız gerektiğini unutmayın. Aksi takdirde, telif hakları ihlaliyle karşılaşabilirsiniz. Yasal sorumluluklardan kaçınmak için tüm telif haklarına saygı gösteriniz.</a:t>
            </a:r>
          </a:p>
          <a:p>
            <a:endParaRPr lang="tr-TR" sz="1800" dirty="0"/>
          </a:p>
        </p:txBody>
      </p:sp>
    </p:spTree>
    <p:extLst>
      <p:ext uri="{BB962C8B-B14F-4D97-AF65-F5344CB8AC3E}">
        <p14:creationId xmlns:p14="http://schemas.microsoft.com/office/powerpoint/2010/main" val="2300368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9C5F329-25ED-EB86-E3B2-E66310A5BEC2}"/>
              </a:ext>
            </a:extLst>
          </p:cNvPr>
          <p:cNvSpPr>
            <a:spLocks noGrp="1"/>
          </p:cNvSpPr>
          <p:nvPr>
            <p:ph idx="1"/>
          </p:nvPr>
        </p:nvSpPr>
        <p:spPr>
          <a:xfrm>
            <a:off x="838200" y="229908"/>
            <a:ext cx="10515600" cy="2522257"/>
          </a:xfrm>
        </p:spPr>
        <p:txBody>
          <a:bodyPr>
            <a:normAutofit fontScale="92500" lnSpcReduction="20000"/>
          </a:bodyPr>
          <a:lstStyle/>
          <a:p>
            <a:r>
              <a:rPr lang="tr-TR" dirty="0"/>
              <a:t>Grafik sanatı, görsel ögeler aracılığıyla bilgi, duygu ya da mesaj iletmeyi amaçlayan yaratıcı bir iletişim biçimidir. Renkler, yazılar, simgeler ve resimler bir araya getirilerek izleyicinin dikkatini çekecek estetik bir anlatım sunulur.</a:t>
            </a:r>
          </a:p>
          <a:p>
            <a:endParaRPr lang="tr-TR" dirty="0"/>
          </a:p>
          <a:p>
            <a:r>
              <a:rPr lang="tr-TR" b="1" dirty="0"/>
              <a:t>Örnek:</a:t>
            </a:r>
            <a:r>
              <a:rPr lang="tr-TR" dirty="0"/>
              <a:t> Bir sosyal medya paylaşımında kullanılan görsel tasarım, o içeriğin daha fazla kişi tarafından fark edilmesini sağlar.</a:t>
            </a:r>
          </a:p>
        </p:txBody>
      </p:sp>
      <p:pic>
        <p:nvPicPr>
          <p:cNvPr id="5" name="Resim 4">
            <a:extLst>
              <a:ext uri="{FF2B5EF4-FFF2-40B4-BE49-F238E27FC236}">
                <a16:creationId xmlns:a16="http://schemas.microsoft.com/office/drawing/2014/main" id="{F90EB3F9-1E6E-7845-A179-0A518A07C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6525" y="2669976"/>
            <a:ext cx="3218950" cy="3958116"/>
          </a:xfrm>
          <a:prstGeom prst="rect">
            <a:avLst/>
          </a:prstGeom>
        </p:spPr>
      </p:pic>
    </p:spTree>
    <p:extLst>
      <p:ext uri="{BB962C8B-B14F-4D97-AF65-F5344CB8AC3E}">
        <p14:creationId xmlns:p14="http://schemas.microsoft.com/office/powerpoint/2010/main" val="2520700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D23282-DF15-740C-1996-2DD47F7545E8}"/>
              </a:ext>
            </a:extLst>
          </p:cNvPr>
          <p:cNvSpPr>
            <a:spLocks noGrp="1"/>
          </p:cNvSpPr>
          <p:nvPr>
            <p:ph type="title"/>
          </p:nvPr>
        </p:nvSpPr>
        <p:spPr>
          <a:xfrm>
            <a:off x="838200" y="-145864"/>
            <a:ext cx="10515600" cy="1325563"/>
          </a:xfrm>
        </p:spPr>
        <p:txBody>
          <a:bodyPr/>
          <a:lstStyle/>
          <a:p>
            <a:r>
              <a:rPr lang="tr-TR" b="1" dirty="0"/>
              <a:t>Grafik Sanatının Tarihi:</a:t>
            </a:r>
          </a:p>
        </p:txBody>
      </p:sp>
      <p:sp>
        <p:nvSpPr>
          <p:cNvPr id="3" name="İçerik Yer Tutucusu 2">
            <a:extLst>
              <a:ext uri="{FF2B5EF4-FFF2-40B4-BE49-F238E27FC236}">
                <a16:creationId xmlns:a16="http://schemas.microsoft.com/office/drawing/2014/main" id="{33435F2F-B90A-5D90-D06D-A07BB8020B93}"/>
              </a:ext>
            </a:extLst>
          </p:cNvPr>
          <p:cNvSpPr>
            <a:spLocks noGrp="1"/>
          </p:cNvSpPr>
          <p:nvPr>
            <p:ph idx="1"/>
          </p:nvPr>
        </p:nvSpPr>
        <p:spPr>
          <a:xfrm>
            <a:off x="838200" y="821578"/>
            <a:ext cx="10515600" cy="4351338"/>
          </a:xfrm>
        </p:spPr>
        <p:txBody>
          <a:bodyPr/>
          <a:lstStyle/>
          <a:p>
            <a:r>
              <a:rPr lang="tr-TR" dirty="0"/>
              <a:t>Grafik sanatının kökeni çok eski zamanlara dayanır. İlk grafik örnekleri, mağara resimlerinde görülür. Bu resimler, av sahneleri gibi günlük yaşamı betimleyen ilk sanat eserleridir. Matbaanın icadı ile grafik sanat, daha geniş kitlelere ulaşmaya başladı. 20. yüzyılda televizyon ve reklamcılık gibi alanlarda grafik sanat çok daha geniş bir etki alanı kazandı.</a:t>
            </a:r>
          </a:p>
          <a:p>
            <a:endParaRPr lang="tr-TR" dirty="0"/>
          </a:p>
          <a:p>
            <a:r>
              <a:rPr lang="tr-TR" b="1" dirty="0"/>
              <a:t>Örnek: </a:t>
            </a:r>
            <a:r>
              <a:rPr lang="tr-TR" dirty="0"/>
              <a:t>Eski kitaplarda ve el ilanlarında kullanılan çizimli süslemeler, tarihsel grafik sanatına örnektir.</a:t>
            </a:r>
          </a:p>
        </p:txBody>
      </p:sp>
    </p:spTree>
    <p:extLst>
      <p:ext uri="{BB962C8B-B14F-4D97-AF65-F5344CB8AC3E}">
        <p14:creationId xmlns:p14="http://schemas.microsoft.com/office/powerpoint/2010/main" val="1045262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F8C3443E-F4DB-1C90-A4E9-F34C617EE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609" y="0"/>
            <a:ext cx="6092908" cy="6544235"/>
          </a:xfrm>
          <a:prstGeom prst="rect">
            <a:avLst/>
          </a:prstGeom>
        </p:spPr>
      </p:pic>
    </p:spTree>
    <p:extLst>
      <p:ext uri="{BB962C8B-B14F-4D97-AF65-F5344CB8AC3E}">
        <p14:creationId xmlns:p14="http://schemas.microsoft.com/office/powerpoint/2010/main" val="208679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591FDC-B8D8-19A5-5E00-B962BB577904}"/>
              </a:ext>
            </a:extLst>
          </p:cNvPr>
          <p:cNvSpPr>
            <a:spLocks noGrp="1"/>
          </p:cNvSpPr>
          <p:nvPr>
            <p:ph type="title"/>
          </p:nvPr>
        </p:nvSpPr>
        <p:spPr/>
        <p:txBody>
          <a:bodyPr/>
          <a:lstStyle/>
          <a:p>
            <a:r>
              <a:rPr lang="tr-TR" b="1" dirty="0"/>
              <a:t>Grafik Sanatının Temel Özellikleri:</a:t>
            </a:r>
          </a:p>
        </p:txBody>
      </p:sp>
      <p:sp>
        <p:nvSpPr>
          <p:cNvPr id="3" name="İçerik Yer Tutucusu 2">
            <a:extLst>
              <a:ext uri="{FF2B5EF4-FFF2-40B4-BE49-F238E27FC236}">
                <a16:creationId xmlns:a16="http://schemas.microsoft.com/office/drawing/2014/main" id="{CDFAE60B-32E8-4F34-AEE9-4515EAB0A737}"/>
              </a:ext>
            </a:extLst>
          </p:cNvPr>
          <p:cNvSpPr>
            <a:spLocks noGrp="1"/>
          </p:cNvSpPr>
          <p:nvPr>
            <p:ph idx="1"/>
          </p:nvPr>
        </p:nvSpPr>
        <p:spPr/>
        <p:txBody>
          <a:bodyPr/>
          <a:lstStyle/>
          <a:p>
            <a:r>
              <a:rPr lang="tr-TR" dirty="0"/>
              <a:t>Grafik sanat, hem estetik kaygılar hem de iletişim ihtiyaçları doğrultusunda şekillenir. Bu sanat dalı, anlatılmak istenen bilgiyi açık, dikkat çekici ve anlaşılır hale getirir. Grafik sanat, dijital ekranlardan basılı kitaplara kadar çok geniş alanlarda kullanılır.</a:t>
            </a:r>
          </a:p>
          <a:p>
            <a:r>
              <a:rPr lang="tr-TR" b="1" dirty="0"/>
              <a:t>Örnek: </a:t>
            </a:r>
            <a:r>
              <a:rPr lang="tr-TR" dirty="0"/>
              <a:t>Bir trafik işareti, basit bir grafik ile çok önemli bir mesaj verir.</a:t>
            </a:r>
          </a:p>
        </p:txBody>
      </p:sp>
      <p:pic>
        <p:nvPicPr>
          <p:cNvPr id="5" name="Resim 4">
            <a:extLst>
              <a:ext uri="{FF2B5EF4-FFF2-40B4-BE49-F238E27FC236}">
                <a16:creationId xmlns:a16="http://schemas.microsoft.com/office/drawing/2014/main" id="{09E79B08-0C6C-D86D-53FD-A668C07E7A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3023" y="3957918"/>
            <a:ext cx="2805953" cy="2805953"/>
          </a:xfrm>
          <a:prstGeom prst="rect">
            <a:avLst/>
          </a:prstGeom>
        </p:spPr>
      </p:pic>
    </p:spTree>
    <p:extLst>
      <p:ext uri="{BB962C8B-B14F-4D97-AF65-F5344CB8AC3E}">
        <p14:creationId xmlns:p14="http://schemas.microsoft.com/office/powerpoint/2010/main" val="48669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E44D55-194D-84DB-49EC-3C1F2D767BBE}"/>
              </a:ext>
            </a:extLst>
          </p:cNvPr>
          <p:cNvSpPr>
            <a:spLocks noGrp="1"/>
          </p:cNvSpPr>
          <p:nvPr>
            <p:ph type="title"/>
          </p:nvPr>
        </p:nvSpPr>
        <p:spPr>
          <a:xfrm>
            <a:off x="838200" y="250031"/>
            <a:ext cx="10515600" cy="1325563"/>
          </a:xfrm>
        </p:spPr>
        <p:txBody>
          <a:bodyPr/>
          <a:lstStyle/>
          <a:p>
            <a:r>
              <a:rPr lang="tr-TR" b="1" dirty="0"/>
              <a:t>Grafik Sanatının Alt Dalları: İllüstrasyon (Resimleme)</a:t>
            </a:r>
          </a:p>
        </p:txBody>
      </p:sp>
      <p:sp>
        <p:nvSpPr>
          <p:cNvPr id="3" name="İçerik Yer Tutucusu 2">
            <a:extLst>
              <a:ext uri="{FF2B5EF4-FFF2-40B4-BE49-F238E27FC236}">
                <a16:creationId xmlns:a16="http://schemas.microsoft.com/office/drawing/2014/main" id="{69C7B12A-2108-3CA6-B184-6F5C07EC3019}"/>
              </a:ext>
            </a:extLst>
          </p:cNvPr>
          <p:cNvSpPr>
            <a:spLocks noGrp="1"/>
          </p:cNvSpPr>
          <p:nvPr>
            <p:ph idx="1"/>
          </p:nvPr>
        </p:nvSpPr>
        <p:spPr>
          <a:xfrm>
            <a:off x="3827928" y="1685365"/>
            <a:ext cx="7525871" cy="4491598"/>
          </a:xfrm>
        </p:spPr>
        <p:txBody>
          <a:bodyPr/>
          <a:lstStyle/>
          <a:p>
            <a:r>
              <a:rPr lang="tr-TR" dirty="0"/>
              <a:t>Anlatımı zenginleştirmek amacıyla çizilen görsellerdir. Hikaye kitapları, dergiler ve reklamlar bu yöntemi sıkça kullanır. İllüstrasyonlar, dijital ya da geleneksel yöntemlerle </a:t>
            </a:r>
            <a:r>
              <a:rPr lang="tr-TR" dirty="0" err="1"/>
              <a:t>oluşturulabilir.Quentin</a:t>
            </a:r>
            <a:r>
              <a:rPr lang="tr-TR" dirty="0"/>
              <a:t> Blake – </a:t>
            </a:r>
            <a:r>
              <a:rPr lang="tr-TR" dirty="0" err="1"/>
              <a:t>Roald</a:t>
            </a:r>
            <a:r>
              <a:rPr lang="tr-TR" dirty="0"/>
              <a:t> </a:t>
            </a:r>
            <a:r>
              <a:rPr lang="tr-TR" dirty="0" err="1"/>
              <a:t>Dahl</a:t>
            </a:r>
            <a:r>
              <a:rPr lang="tr-TR" dirty="0"/>
              <a:t> kitaplarındaki illüstrasyonlarıyla bilinir.</a:t>
            </a:r>
          </a:p>
          <a:p>
            <a:endParaRPr lang="tr-TR" dirty="0"/>
          </a:p>
          <a:p>
            <a:r>
              <a:rPr lang="tr-TR" b="1" dirty="0"/>
              <a:t>Örnek: </a:t>
            </a:r>
            <a:r>
              <a:rPr lang="tr-TR" dirty="0"/>
              <a:t>Bir çocuk kitabındaki renkli resimler, hikayeyi çocuklar için daha eğlenceli hale getirir.</a:t>
            </a:r>
          </a:p>
        </p:txBody>
      </p:sp>
      <p:pic>
        <p:nvPicPr>
          <p:cNvPr id="5" name="Resim 4">
            <a:extLst>
              <a:ext uri="{FF2B5EF4-FFF2-40B4-BE49-F238E27FC236}">
                <a16:creationId xmlns:a16="http://schemas.microsoft.com/office/drawing/2014/main" id="{7241CFD7-A8BF-B33A-D4D5-1C88FCD3E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73" y="1575594"/>
            <a:ext cx="3129411" cy="5127812"/>
          </a:xfrm>
          <a:prstGeom prst="rect">
            <a:avLst/>
          </a:prstGeom>
        </p:spPr>
      </p:pic>
    </p:spTree>
    <p:extLst>
      <p:ext uri="{BB962C8B-B14F-4D97-AF65-F5344CB8AC3E}">
        <p14:creationId xmlns:p14="http://schemas.microsoft.com/office/powerpoint/2010/main" val="4238273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D1B589-A2B3-37D0-C045-DE03B46A4763}"/>
              </a:ext>
            </a:extLst>
          </p:cNvPr>
          <p:cNvSpPr>
            <a:spLocks noGrp="1"/>
          </p:cNvSpPr>
          <p:nvPr>
            <p:ph type="title"/>
          </p:nvPr>
        </p:nvSpPr>
        <p:spPr>
          <a:xfrm>
            <a:off x="838200" y="-154828"/>
            <a:ext cx="10515600" cy="1325563"/>
          </a:xfrm>
        </p:spPr>
        <p:txBody>
          <a:bodyPr/>
          <a:lstStyle/>
          <a:p>
            <a:r>
              <a:rPr lang="tr-TR" b="1" dirty="0"/>
              <a:t>Tipografi:</a:t>
            </a:r>
          </a:p>
        </p:txBody>
      </p:sp>
      <p:sp>
        <p:nvSpPr>
          <p:cNvPr id="3" name="İçerik Yer Tutucusu 2">
            <a:extLst>
              <a:ext uri="{FF2B5EF4-FFF2-40B4-BE49-F238E27FC236}">
                <a16:creationId xmlns:a16="http://schemas.microsoft.com/office/drawing/2014/main" id="{C2BCC102-38E3-C071-B2A3-D4B5F05CCAF6}"/>
              </a:ext>
            </a:extLst>
          </p:cNvPr>
          <p:cNvSpPr>
            <a:spLocks noGrp="1"/>
          </p:cNvSpPr>
          <p:nvPr>
            <p:ph idx="1"/>
          </p:nvPr>
        </p:nvSpPr>
        <p:spPr>
          <a:xfrm>
            <a:off x="838200" y="848473"/>
            <a:ext cx="10515600" cy="4351338"/>
          </a:xfrm>
        </p:spPr>
        <p:txBody>
          <a:bodyPr/>
          <a:lstStyle/>
          <a:p>
            <a:r>
              <a:rPr lang="tr-TR" dirty="0"/>
              <a:t>Yazı karakterlerinin sanatsal ve işlevsel biçimde kullanılmasıdır. Yazının biçimi, büyüklüğü ve aralıkları, mesajın etkisini doğrudan </a:t>
            </a:r>
            <a:r>
              <a:rPr lang="tr-TR" dirty="0" err="1"/>
              <a:t>etkiler.Jessica</a:t>
            </a:r>
            <a:r>
              <a:rPr lang="tr-TR" dirty="0"/>
              <a:t> </a:t>
            </a:r>
            <a:r>
              <a:rPr lang="tr-TR" dirty="0" err="1"/>
              <a:t>Hische</a:t>
            </a:r>
            <a:r>
              <a:rPr lang="tr-TR" dirty="0"/>
              <a:t> – El yazısı ve süslemeli tipografi konusunda uzman, birçok kitap ve marka için çalışmıştır.</a:t>
            </a:r>
          </a:p>
          <a:p>
            <a:r>
              <a:rPr lang="tr-TR" b="1" dirty="0"/>
              <a:t>Örnek: </a:t>
            </a:r>
            <a:r>
              <a:rPr lang="tr-TR" dirty="0"/>
              <a:t>Düğün davetiyelerindeki zarif yazı tipleri, etkinliğin şıklığını yansıtır.</a:t>
            </a:r>
          </a:p>
        </p:txBody>
      </p:sp>
      <p:pic>
        <p:nvPicPr>
          <p:cNvPr id="5" name="Resim 4">
            <a:extLst>
              <a:ext uri="{FF2B5EF4-FFF2-40B4-BE49-F238E27FC236}">
                <a16:creationId xmlns:a16="http://schemas.microsoft.com/office/drawing/2014/main" id="{D4ED42D2-7742-E061-9F87-3B6712CBD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078" y="3354078"/>
            <a:ext cx="4801750" cy="3425639"/>
          </a:xfrm>
          <a:prstGeom prst="rect">
            <a:avLst/>
          </a:prstGeom>
        </p:spPr>
      </p:pic>
      <p:pic>
        <p:nvPicPr>
          <p:cNvPr id="9" name="Resim 8">
            <a:extLst>
              <a:ext uri="{FF2B5EF4-FFF2-40B4-BE49-F238E27FC236}">
                <a16:creationId xmlns:a16="http://schemas.microsoft.com/office/drawing/2014/main" id="{8A8797F5-9364-8869-F545-DE985D969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235" y="3314936"/>
            <a:ext cx="5253318" cy="3503922"/>
          </a:xfrm>
          <a:prstGeom prst="rect">
            <a:avLst/>
          </a:prstGeom>
        </p:spPr>
      </p:pic>
    </p:spTree>
    <p:extLst>
      <p:ext uri="{BB962C8B-B14F-4D97-AF65-F5344CB8AC3E}">
        <p14:creationId xmlns:p14="http://schemas.microsoft.com/office/powerpoint/2010/main" val="261238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8A2531-394D-E506-47F1-7F7624B28D32}"/>
              </a:ext>
            </a:extLst>
          </p:cNvPr>
          <p:cNvSpPr>
            <a:spLocks noGrp="1"/>
          </p:cNvSpPr>
          <p:nvPr>
            <p:ph type="title"/>
          </p:nvPr>
        </p:nvSpPr>
        <p:spPr>
          <a:xfrm>
            <a:off x="838200" y="-133257"/>
            <a:ext cx="10515600" cy="1325563"/>
          </a:xfrm>
        </p:spPr>
        <p:txBody>
          <a:bodyPr/>
          <a:lstStyle/>
          <a:p>
            <a:r>
              <a:rPr lang="tr-TR" b="1" dirty="0"/>
              <a:t>Afiş ve Poster Tasarımı:</a:t>
            </a:r>
          </a:p>
        </p:txBody>
      </p:sp>
      <p:sp>
        <p:nvSpPr>
          <p:cNvPr id="7" name="İçerik Yer Tutucusu 6">
            <a:extLst>
              <a:ext uri="{FF2B5EF4-FFF2-40B4-BE49-F238E27FC236}">
                <a16:creationId xmlns:a16="http://schemas.microsoft.com/office/drawing/2014/main" id="{B640B230-2FCB-BF88-5971-D814C46E8730}"/>
              </a:ext>
            </a:extLst>
          </p:cNvPr>
          <p:cNvSpPr>
            <a:spLocks noGrp="1"/>
          </p:cNvSpPr>
          <p:nvPr>
            <p:ph idx="1"/>
          </p:nvPr>
        </p:nvSpPr>
        <p:spPr>
          <a:xfrm>
            <a:off x="3532094" y="1825625"/>
            <a:ext cx="7821706" cy="4351338"/>
          </a:xfrm>
        </p:spPr>
        <p:txBody>
          <a:bodyPr/>
          <a:lstStyle/>
          <a:p>
            <a:r>
              <a:rPr lang="tr-TR" dirty="0"/>
              <a:t>Etkinlik, film veya kampanyaları duyurmak için görsel ve metinlerin birleştiği tasarımlardır. Dikkat çekici başlıklar ve görsellerle mesaj hızla </a:t>
            </a:r>
            <a:r>
              <a:rPr lang="tr-TR" dirty="0" err="1"/>
              <a:t>iletilir.Milton</a:t>
            </a:r>
            <a:r>
              <a:rPr lang="tr-TR" dirty="0"/>
              <a:t> </a:t>
            </a:r>
            <a:r>
              <a:rPr lang="tr-TR" dirty="0" err="1"/>
              <a:t>Glaser</a:t>
            </a:r>
            <a:r>
              <a:rPr lang="tr-TR" dirty="0"/>
              <a:t> – “I ♥ NY” logosunun ve Dylan afişinin tasarımcısı.</a:t>
            </a:r>
          </a:p>
          <a:p>
            <a:endParaRPr lang="tr-TR" dirty="0"/>
          </a:p>
          <a:p>
            <a:r>
              <a:rPr lang="tr-TR" b="1" dirty="0"/>
              <a:t>Örnek: </a:t>
            </a:r>
            <a:r>
              <a:rPr lang="tr-TR" dirty="0"/>
              <a:t>Bir konser afişi, sanatçının kimliğini ve konserin enerjisini yansıtır.</a:t>
            </a:r>
          </a:p>
        </p:txBody>
      </p:sp>
      <p:pic>
        <p:nvPicPr>
          <p:cNvPr id="9" name="Resim 8">
            <a:extLst>
              <a:ext uri="{FF2B5EF4-FFF2-40B4-BE49-F238E27FC236}">
                <a16:creationId xmlns:a16="http://schemas.microsoft.com/office/drawing/2014/main" id="{53ECB0DF-9D30-D93B-5A7C-E25A3D37C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095" y="1192306"/>
            <a:ext cx="3194990" cy="5679982"/>
          </a:xfrm>
          <a:prstGeom prst="rect">
            <a:avLst/>
          </a:prstGeom>
        </p:spPr>
      </p:pic>
    </p:spTree>
    <p:extLst>
      <p:ext uri="{BB962C8B-B14F-4D97-AF65-F5344CB8AC3E}">
        <p14:creationId xmlns:p14="http://schemas.microsoft.com/office/powerpoint/2010/main" val="2018517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13E4E9-6B59-8B3E-B735-F1AC84DDBE9F}"/>
              </a:ext>
            </a:extLst>
          </p:cNvPr>
          <p:cNvSpPr>
            <a:spLocks noGrp="1"/>
          </p:cNvSpPr>
          <p:nvPr>
            <p:ph type="title"/>
          </p:nvPr>
        </p:nvSpPr>
        <p:spPr/>
        <p:txBody>
          <a:bodyPr/>
          <a:lstStyle/>
          <a:p>
            <a:r>
              <a:rPr lang="tr-TR" b="1" dirty="0"/>
              <a:t>Grafik Sanatçısı Kimdir?</a:t>
            </a:r>
          </a:p>
        </p:txBody>
      </p:sp>
      <p:sp>
        <p:nvSpPr>
          <p:cNvPr id="3" name="İçerik Yer Tutucusu 2">
            <a:extLst>
              <a:ext uri="{FF2B5EF4-FFF2-40B4-BE49-F238E27FC236}">
                <a16:creationId xmlns:a16="http://schemas.microsoft.com/office/drawing/2014/main" id="{329D0399-9E04-DB23-44C0-93080000442E}"/>
              </a:ext>
            </a:extLst>
          </p:cNvPr>
          <p:cNvSpPr>
            <a:spLocks noGrp="1"/>
          </p:cNvSpPr>
          <p:nvPr>
            <p:ph idx="1"/>
          </p:nvPr>
        </p:nvSpPr>
        <p:spPr/>
        <p:txBody>
          <a:bodyPr/>
          <a:lstStyle/>
          <a:p>
            <a:r>
              <a:rPr lang="tr-TR" dirty="0"/>
              <a:t>Grafik sanatçısı, mesajları görsel yollarla ileten ve teknik ve sanatsal becerilere sahip kişidir. Tasarım sürecinde hem estetik hem de işlevselliği gözetir.</a:t>
            </a:r>
          </a:p>
          <a:p>
            <a:endParaRPr lang="tr-TR" dirty="0"/>
          </a:p>
          <a:p>
            <a:r>
              <a:rPr lang="tr-TR" b="1" dirty="0"/>
              <a:t>Örnek: </a:t>
            </a:r>
            <a:r>
              <a:rPr lang="tr-TR" dirty="0"/>
              <a:t>Bir dergi kapağını tasarlayan kişi, grafik sanatçısıdır.</a:t>
            </a:r>
          </a:p>
          <a:p>
            <a:r>
              <a:rPr lang="tr-TR" dirty="0"/>
              <a:t>Rob </a:t>
            </a:r>
            <a:r>
              <a:rPr lang="tr-TR" dirty="0" err="1"/>
              <a:t>Janoff</a:t>
            </a:r>
            <a:endParaRPr lang="tr-TR" dirty="0"/>
          </a:p>
          <a:p>
            <a:r>
              <a:rPr lang="tr-TR" dirty="0"/>
              <a:t>Michael </a:t>
            </a:r>
            <a:r>
              <a:rPr lang="tr-TR" dirty="0" err="1"/>
              <a:t>Bierut</a:t>
            </a:r>
            <a:endParaRPr lang="tr-TR" dirty="0"/>
          </a:p>
          <a:p>
            <a:r>
              <a:rPr lang="tr-TR" dirty="0"/>
              <a:t>Massimo </a:t>
            </a:r>
            <a:r>
              <a:rPr lang="tr-TR" dirty="0" err="1"/>
              <a:t>Vignelli</a:t>
            </a:r>
            <a:endParaRPr lang="tr-TR" dirty="0"/>
          </a:p>
        </p:txBody>
      </p:sp>
    </p:spTree>
    <p:extLst>
      <p:ext uri="{BB962C8B-B14F-4D97-AF65-F5344CB8AC3E}">
        <p14:creationId xmlns:p14="http://schemas.microsoft.com/office/powerpoint/2010/main" val="317265302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641</Words>
  <Application>Microsoft Office PowerPoint</Application>
  <PresentationFormat>Geniş ekran</PresentationFormat>
  <Paragraphs>43</Paragraphs>
  <Slides>13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13</vt:i4>
      </vt:variant>
    </vt:vector>
  </HeadingPairs>
  <TitlesOfParts>
    <vt:vector size="17" baseType="lpstr">
      <vt:lpstr>Arial</vt:lpstr>
      <vt:lpstr>Calibri</vt:lpstr>
      <vt:lpstr>Calibri Light</vt:lpstr>
      <vt:lpstr>Office Teması</vt:lpstr>
      <vt:lpstr>Grafik Sanatı Nedir?</vt:lpstr>
      <vt:lpstr>PowerPoint Sunusu</vt:lpstr>
      <vt:lpstr>Grafik Sanatının Tarihi:</vt:lpstr>
      <vt:lpstr>PowerPoint Sunusu</vt:lpstr>
      <vt:lpstr>Grafik Sanatının Temel Özellikleri:</vt:lpstr>
      <vt:lpstr>Grafik Sanatının Alt Dalları: İllüstrasyon (Resimleme)</vt:lpstr>
      <vt:lpstr>Tipografi:</vt:lpstr>
      <vt:lpstr>Afiş ve Poster Tasarımı:</vt:lpstr>
      <vt:lpstr>Grafik Sanatçısı Kimdir?</vt:lpstr>
      <vt:lpstr>Grafik Sanatında Kompozisyon Kuralları:</vt:lpstr>
      <vt:lpstr>Grafik Sanatının Topluma Katkıları:</vt:lpstr>
      <vt:lpstr>Grafik Sanatından Örnekler:</vt:lpstr>
      <vt:lpstr>Telif Hakkı ve Kullanım İzinleri: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Ö.FIRAT ŞAHİN</dc:creator>
  <cp:lastModifiedBy>Ö.FIRAT ŞAHİN</cp:lastModifiedBy>
  <cp:revision>3</cp:revision>
  <dcterms:created xsi:type="dcterms:W3CDTF">2025-04-06T20:41:37Z</dcterms:created>
  <dcterms:modified xsi:type="dcterms:W3CDTF">2025-04-06T21:46:42Z</dcterms:modified>
</cp:coreProperties>
</file>