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C295AB-B6F7-8F3D-0BFA-4CA2E7783DCA}"/>
              </a:ext>
            </a:extLst>
          </p:cNvPr>
          <p:cNvSpPr>
            <a:spLocks noGrp="1"/>
          </p:cNvSpPr>
          <p:nvPr>
            <p:ph type="ctrTitle"/>
          </p:nvPr>
        </p:nvSpPr>
        <p:spPr/>
        <p:txBody>
          <a:bodyPr/>
          <a:lstStyle/>
          <a:p>
            <a:r>
              <a:rPr lang="tr-TR" b="1" dirty="0"/>
              <a:t>Kurumsal Kimlik Nedir?</a:t>
            </a:r>
            <a:endParaRPr lang="tr-TR" dirty="0"/>
          </a:p>
        </p:txBody>
      </p:sp>
      <p:sp>
        <p:nvSpPr>
          <p:cNvPr id="3" name="Alt Başlık 2">
            <a:extLst>
              <a:ext uri="{FF2B5EF4-FFF2-40B4-BE49-F238E27FC236}">
                <a16:creationId xmlns:a16="http://schemas.microsoft.com/office/drawing/2014/main" id="{97D6B734-FF03-63DA-BDCB-64864B1F0D79}"/>
              </a:ext>
            </a:extLst>
          </p:cNvPr>
          <p:cNvSpPr>
            <a:spLocks noGrp="1"/>
          </p:cNvSpPr>
          <p:nvPr>
            <p:ph type="subTitle" idx="1"/>
          </p:nvPr>
        </p:nvSpPr>
        <p:spPr/>
        <p:txBody>
          <a:bodyPr/>
          <a:lstStyle/>
          <a:p>
            <a:r>
              <a:rPr lang="tr-TR" dirty="0">
                <a:solidFill>
                  <a:schemeClr val="tx1"/>
                </a:solidFill>
              </a:rPr>
              <a:t>Hazırlayan: Musa Arda ŞAHİN</a:t>
            </a:r>
          </a:p>
        </p:txBody>
      </p:sp>
    </p:spTree>
    <p:extLst>
      <p:ext uri="{BB962C8B-B14F-4D97-AF65-F5344CB8AC3E}">
        <p14:creationId xmlns:p14="http://schemas.microsoft.com/office/powerpoint/2010/main" val="32730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992F-E6CC-7E11-9FA9-EBAF5FE6234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A160EC8-A235-874C-C433-74DAE8BC002A}"/>
              </a:ext>
            </a:extLst>
          </p:cNvPr>
          <p:cNvSpPr>
            <a:spLocks noGrp="1"/>
          </p:cNvSpPr>
          <p:nvPr>
            <p:ph type="title"/>
          </p:nvPr>
        </p:nvSpPr>
        <p:spPr/>
        <p:txBody>
          <a:bodyPr>
            <a:normAutofit/>
          </a:bodyPr>
          <a:lstStyle/>
          <a:p>
            <a:r>
              <a:rPr lang="tr-TR" b="1" dirty="0"/>
              <a:t>Dikkat Edilmesi Gerekenler</a:t>
            </a:r>
          </a:p>
        </p:txBody>
      </p:sp>
      <p:sp>
        <p:nvSpPr>
          <p:cNvPr id="3" name="İçerik Yer Tutucusu 2">
            <a:extLst>
              <a:ext uri="{FF2B5EF4-FFF2-40B4-BE49-F238E27FC236}">
                <a16:creationId xmlns:a16="http://schemas.microsoft.com/office/drawing/2014/main" id="{A9DE7843-2BC6-6553-2C3B-4091E44045F8}"/>
              </a:ext>
            </a:extLst>
          </p:cNvPr>
          <p:cNvSpPr>
            <a:spLocks noGrp="1"/>
          </p:cNvSpPr>
          <p:nvPr>
            <p:ph idx="1"/>
          </p:nvPr>
        </p:nvSpPr>
        <p:spPr>
          <a:xfrm>
            <a:off x="457200" y="1429865"/>
            <a:ext cx="8229600" cy="4525963"/>
          </a:xfrm>
        </p:spPr>
        <p:txBody>
          <a:bodyPr>
            <a:normAutofit/>
          </a:bodyPr>
          <a:lstStyle/>
          <a:p>
            <a:r>
              <a:rPr lang="tr-TR" sz="1800" dirty="0"/>
              <a:t>Kurumsal kimlik oluşturulurken, markanın hedef kitlesine uygun, özgün, sade ve etkileyici bir kimlik oluşturulmalıdır. Ayrıca, dijital platformlarda da bu kimlik tutarlı bir şekilde temsil edilmelidir.</a:t>
            </a:r>
          </a:p>
          <a:p>
            <a:endParaRPr lang="tr-TR" sz="1800" dirty="0"/>
          </a:p>
          <a:p>
            <a:pPr marL="0" indent="0">
              <a:buNone/>
            </a:pPr>
            <a:r>
              <a:rPr lang="tr-TR" sz="1800" b="1" dirty="0"/>
              <a:t>- </a:t>
            </a:r>
            <a:r>
              <a:rPr lang="tr-TR" sz="1800" dirty="0"/>
              <a:t>Kurumsal kimlik özgün ve sade olmalı, markanın kişiliğini net bir şekilde yansıtmalıdır.</a:t>
            </a:r>
          </a:p>
          <a:p>
            <a:pPr marL="0" indent="0">
              <a:buNone/>
            </a:pPr>
            <a:r>
              <a:rPr lang="tr-TR" sz="1800" b="1" dirty="0"/>
              <a:t>-</a:t>
            </a:r>
            <a:r>
              <a:rPr lang="tr-TR" sz="1800" dirty="0"/>
              <a:t> Dijital platformlarda ve sosyal medyada tutarlı bir kimlik sunulmalıdır.</a:t>
            </a:r>
          </a:p>
          <a:p>
            <a:pPr marL="0" indent="0">
              <a:buNone/>
            </a:pPr>
            <a:endParaRPr lang="tr-TR" sz="1800" dirty="0"/>
          </a:p>
          <a:p>
            <a:pPr marL="0" indent="0">
              <a:buNone/>
            </a:pPr>
            <a:r>
              <a:rPr lang="tr-TR" sz="1800" dirty="0">
                <a:latin typeface="Arial"/>
              </a:rPr>
              <a:t>📌 </a:t>
            </a:r>
            <a:r>
              <a:rPr lang="tr-TR" sz="1800" b="1" dirty="0">
                <a:latin typeface="Arial"/>
              </a:rPr>
              <a:t>Örnek:</a:t>
            </a:r>
            <a:r>
              <a:rPr lang="tr-TR" sz="1800" dirty="0">
                <a:latin typeface="Arial"/>
              </a:rPr>
              <a:t> Google – Sade logo, her platformda aynı görünüm.</a:t>
            </a:r>
          </a:p>
        </p:txBody>
      </p:sp>
      <p:pic>
        <p:nvPicPr>
          <p:cNvPr id="19458" name="Picture 2" descr="Google logo stok fotoğraflar, telifsiz resimler, görseller | Depositphotos">
            <a:extLst>
              <a:ext uri="{FF2B5EF4-FFF2-40B4-BE49-F238E27FC236}">
                <a16:creationId xmlns:a16="http://schemas.microsoft.com/office/drawing/2014/main" id="{2BB22AC3-C793-4625-F5B7-8EBA3C71C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297" y="4144894"/>
            <a:ext cx="3135406" cy="256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68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37C63-B1BF-3073-4F6D-F17F1988A95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30E85B6-E6D2-3521-6A22-828715A80757}"/>
              </a:ext>
            </a:extLst>
          </p:cNvPr>
          <p:cNvSpPr>
            <a:spLocks noGrp="1"/>
          </p:cNvSpPr>
          <p:nvPr>
            <p:ph type="title"/>
          </p:nvPr>
        </p:nvSpPr>
        <p:spPr/>
        <p:txBody>
          <a:bodyPr>
            <a:normAutofit/>
          </a:bodyPr>
          <a:lstStyle/>
          <a:p>
            <a:r>
              <a:rPr lang="tr-TR" b="1" dirty="0"/>
              <a:t>Kurumsal Kimlik ve Dijitalleşme</a:t>
            </a:r>
          </a:p>
        </p:txBody>
      </p:sp>
      <p:sp>
        <p:nvSpPr>
          <p:cNvPr id="3" name="İçerik Yer Tutucusu 2">
            <a:extLst>
              <a:ext uri="{FF2B5EF4-FFF2-40B4-BE49-F238E27FC236}">
                <a16:creationId xmlns:a16="http://schemas.microsoft.com/office/drawing/2014/main" id="{881E6FE5-2726-F9A0-0F8B-EFEE40029A7D}"/>
              </a:ext>
            </a:extLst>
          </p:cNvPr>
          <p:cNvSpPr>
            <a:spLocks noGrp="1"/>
          </p:cNvSpPr>
          <p:nvPr>
            <p:ph idx="1"/>
          </p:nvPr>
        </p:nvSpPr>
        <p:spPr>
          <a:xfrm>
            <a:off x="457200" y="1420900"/>
            <a:ext cx="8229600" cy="4525963"/>
          </a:xfrm>
        </p:spPr>
        <p:txBody>
          <a:bodyPr>
            <a:normAutofit/>
          </a:bodyPr>
          <a:lstStyle/>
          <a:p>
            <a:r>
              <a:rPr lang="tr-TR" sz="1800" dirty="0"/>
              <a:t>Kurumsal kimlik, dijitalleşen dünyada markaların online platformlardaki varlıklarını da etkiler. Web siteleri, sosyal medya hesapları ve mobil uygulamalar da kurumsal kimlik çerçevesinde tasarlanmalıdır.</a:t>
            </a:r>
          </a:p>
          <a:p>
            <a:endParaRPr lang="tr-TR" sz="1800" dirty="0"/>
          </a:p>
          <a:p>
            <a:pPr marL="0" indent="0">
              <a:buNone/>
            </a:pPr>
            <a:r>
              <a:rPr lang="tr-TR" sz="1800" b="1" dirty="0"/>
              <a:t>- </a:t>
            </a:r>
            <a:r>
              <a:rPr lang="tr-TR" sz="1800" dirty="0"/>
              <a:t>Sosyal medya içerikleri kimliğe uygun olmalı ve markanın diliyle uyumlu olmalıdır. </a:t>
            </a:r>
          </a:p>
          <a:p>
            <a:pPr marL="0" indent="0">
              <a:buNone/>
            </a:pPr>
            <a:r>
              <a:rPr lang="tr-TR" sz="1800" b="1" dirty="0"/>
              <a:t>-</a:t>
            </a:r>
            <a:r>
              <a:rPr lang="tr-TR" sz="1800" dirty="0"/>
              <a:t> Web ve uygulama tasarımı, kurumsal kimlik ile uyumlu </a:t>
            </a:r>
            <a:r>
              <a:rPr lang="tr-TR" sz="1800" dirty="0" err="1"/>
              <a:t>responsive</a:t>
            </a:r>
            <a:r>
              <a:rPr lang="tr-TR" sz="1800" dirty="0"/>
              <a:t> (duyarlı) olmalıdır.</a:t>
            </a:r>
          </a:p>
          <a:p>
            <a:pPr>
              <a:buFontTx/>
              <a:buChar char="-"/>
            </a:pPr>
            <a:endParaRPr lang="tr-TR" sz="1800" dirty="0"/>
          </a:p>
          <a:p>
            <a:pPr marL="0" indent="0">
              <a:buNone/>
            </a:pPr>
            <a:r>
              <a:rPr lang="tr-TR" sz="1800" dirty="0">
                <a:latin typeface="Arial"/>
              </a:rPr>
              <a:t>📌 </a:t>
            </a:r>
            <a:r>
              <a:rPr lang="tr-TR" sz="1800" b="1" dirty="0">
                <a:latin typeface="Arial"/>
              </a:rPr>
              <a:t>Örnek:</a:t>
            </a:r>
            <a:r>
              <a:rPr lang="tr-TR" sz="1800" dirty="0">
                <a:latin typeface="Arial"/>
              </a:rPr>
              <a:t> Instagram – Logo ve arayüz ile dijitalde güçlü kimlik sunar.</a:t>
            </a:r>
          </a:p>
        </p:txBody>
      </p:sp>
      <p:pic>
        <p:nvPicPr>
          <p:cNvPr id="20484" name="Picture 4" descr="Instagram - Vikipedi">
            <a:extLst>
              <a:ext uri="{FF2B5EF4-FFF2-40B4-BE49-F238E27FC236}">
                <a16:creationId xmlns:a16="http://schemas.microsoft.com/office/drawing/2014/main" id="{25370468-C798-C70F-6436-AA566CBBA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459" y="4562761"/>
            <a:ext cx="1748678" cy="1748678"/>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Instagram, Türkiye'de yeniden erişime açıldı | Euronews">
            <a:extLst>
              <a:ext uri="{FF2B5EF4-FFF2-40B4-BE49-F238E27FC236}">
                <a16:creationId xmlns:a16="http://schemas.microsoft.com/office/drawing/2014/main" id="{F3F9902C-3174-B71E-6368-3388B9ABF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76889"/>
            <a:ext cx="3786467" cy="212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5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56556-9132-7D37-AAF3-DA3763538B87}"/>
              </a:ext>
            </a:extLst>
          </p:cNvPr>
          <p:cNvSpPr>
            <a:spLocks noGrp="1"/>
          </p:cNvSpPr>
          <p:nvPr>
            <p:ph type="title"/>
          </p:nvPr>
        </p:nvSpPr>
        <p:spPr>
          <a:xfrm>
            <a:off x="457200" y="2114036"/>
            <a:ext cx="8229600" cy="2629927"/>
          </a:xfrm>
        </p:spPr>
        <p:txBody>
          <a:bodyPr>
            <a:normAutofit fontScale="90000"/>
          </a:bodyPr>
          <a:lstStyle/>
          <a:p>
            <a:r>
              <a:rPr lang="tr-TR" b="1" dirty="0"/>
              <a:t>Kurumsal Kimlik Oluşturma Sürecinde Kullanılan Birkaç Popüler Program ve Araç Bulunmaktadır</a:t>
            </a:r>
          </a:p>
        </p:txBody>
      </p:sp>
    </p:spTree>
    <p:extLst>
      <p:ext uri="{BB962C8B-B14F-4D97-AF65-F5344CB8AC3E}">
        <p14:creationId xmlns:p14="http://schemas.microsoft.com/office/powerpoint/2010/main" val="163997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15B77-5E7F-30D5-C994-A467B0E09C0B}"/>
              </a:ext>
            </a:extLst>
          </p:cNvPr>
          <p:cNvSpPr>
            <a:spLocks noGrp="1"/>
          </p:cNvSpPr>
          <p:nvPr>
            <p:ph type="title"/>
          </p:nvPr>
        </p:nvSpPr>
        <p:spPr/>
        <p:txBody>
          <a:bodyPr/>
          <a:lstStyle/>
          <a:p>
            <a:pPr algn="l"/>
            <a:r>
              <a:rPr lang="tr-TR" b="1" dirty="0"/>
              <a:t>Adobe </a:t>
            </a:r>
            <a:r>
              <a:rPr lang="tr-TR" b="1" dirty="0" err="1"/>
              <a:t>Illustrator</a:t>
            </a:r>
            <a:endParaRPr lang="tr-TR" dirty="0"/>
          </a:p>
        </p:txBody>
      </p:sp>
      <p:sp>
        <p:nvSpPr>
          <p:cNvPr id="4" name="Rectangle 1">
            <a:extLst>
              <a:ext uri="{FF2B5EF4-FFF2-40B4-BE49-F238E27FC236}">
                <a16:creationId xmlns:a16="http://schemas.microsoft.com/office/drawing/2014/main" id="{8786E0DA-ECA3-A8C7-4AAF-9C40A5392575}"/>
              </a:ext>
            </a:extLst>
          </p:cNvPr>
          <p:cNvSpPr>
            <a:spLocks noGrp="1" noChangeArrowheads="1"/>
          </p:cNvSpPr>
          <p:nvPr>
            <p:ph idx="1"/>
          </p:nvPr>
        </p:nvSpPr>
        <p:spPr bwMode="auto">
          <a:xfrm>
            <a:off x="457200" y="1997839"/>
            <a:ext cx="78530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 Kullanım Alanı:</a:t>
            </a:r>
            <a:r>
              <a:rPr kumimoji="0" lang="tr-TR" altLang="tr-TR" sz="1800" b="0" i="0" u="none" strike="noStrike" cap="none" normalizeH="0" baseline="0" dirty="0">
                <a:ln>
                  <a:noFill/>
                </a:ln>
                <a:solidFill>
                  <a:schemeClr val="tx1"/>
                </a:solidFill>
                <a:effectLst/>
                <a:latin typeface="Arial" panose="020B0604020202020204" pitchFamily="34" charset="0"/>
              </a:rPr>
              <a:t> Logo tasarımı, vektörel çizimler, grafik tasarım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 Açıklama:</a:t>
            </a:r>
            <a:r>
              <a:rPr kumimoji="0" lang="tr-TR" altLang="tr-TR" sz="1800" b="0" i="0" u="none" strike="noStrike" cap="none" normalizeH="0" baseline="0" dirty="0">
                <a:ln>
                  <a:noFill/>
                </a:ln>
                <a:solidFill>
                  <a:schemeClr val="tx1"/>
                </a:solidFill>
                <a:effectLst/>
                <a:latin typeface="Arial" panose="020B0604020202020204" pitchFamily="34" charset="0"/>
              </a:rPr>
              <a:t> Adobe </a:t>
            </a:r>
            <a:r>
              <a:rPr kumimoji="0" lang="tr-TR" altLang="tr-TR" sz="1800" b="0" i="0" u="none" strike="noStrike" cap="none" normalizeH="0" baseline="0" dirty="0" err="1">
                <a:ln>
                  <a:noFill/>
                </a:ln>
                <a:solidFill>
                  <a:schemeClr val="tx1"/>
                </a:solidFill>
                <a:effectLst/>
                <a:latin typeface="Arial" panose="020B0604020202020204" pitchFamily="34" charset="0"/>
              </a:rPr>
              <a:t>Illustrator</a:t>
            </a:r>
            <a:r>
              <a:rPr kumimoji="0" lang="tr-TR" altLang="tr-TR" sz="1800" b="0" i="0" u="none" strike="noStrike" cap="none" normalizeH="0" baseline="0" dirty="0">
                <a:ln>
                  <a:noFill/>
                </a:ln>
                <a:solidFill>
                  <a:schemeClr val="tx1"/>
                </a:solidFill>
                <a:effectLst/>
                <a:latin typeface="Arial" panose="020B0604020202020204" pitchFamily="34" charset="0"/>
              </a:rPr>
              <a:t>, profesyonel grafik tasarımcılarının tercih ettiği bir yazılımdır. </a:t>
            </a: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Logo, ikon, afiş ve kurumsal kimlik ögelerinin tasarımında yaygın olarak kullanılır.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Vektörel tabanlı olduğu için ölçeklenebilir grafikler oluşturulmasına olanak sağlar.</a:t>
            </a:r>
          </a:p>
        </p:txBody>
      </p:sp>
      <p:pic>
        <p:nvPicPr>
          <p:cNvPr id="1027" name="Picture 3" descr="Adobe Illustrator - Vikipedi">
            <a:extLst>
              <a:ext uri="{FF2B5EF4-FFF2-40B4-BE49-F238E27FC236}">
                <a16:creationId xmlns:a16="http://schemas.microsoft.com/office/drawing/2014/main" id="{01377288-ADFE-61A1-3136-DBD12501B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798" y="274638"/>
            <a:ext cx="1654002" cy="1617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69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00D4-5E39-0BBA-53CC-160BEF68764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663F293-214D-C58A-0921-9A376EF3E265}"/>
              </a:ext>
            </a:extLst>
          </p:cNvPr>
          <p:cNvSpPr>
            <a:spLocks noGrp="1"/>
          </p:cNvSpPr>
          <p:nvPr>
            <p:ph type="title"/>
          </p:nvPr>
        </p:nvSpPr>
        <p:spPr/>
        <p:txBody>
          <a:bodyPr/>
          <a:lstStyle/>
          <a:p>
            <a:pPr algn="l"/>
            <a:r>
              <a:rPr lang="tr-TR" b="1" dirty="0"/>
              <a:t>Adobe Photoshop</a:t>
            </a:r>
            <a:endParaRPr lang="tr-TR" dirty="0"/>
          </a:p>
        </p:txBody>
      </p:sp>
      <p:sp>
        <p:nvSpPr>
          <p:cNvPr id="6" name="Rectangle 3">
            <a:extLst>
              <a:ext uri="{FF2B5EF4-FFF2-40B4-BE49-F238E27FC236}">
                <a16:creationId xmlns:a16="http://schemas.microsoft.com/office/drawing/2014/main" id="{DDDE7E77-21CE-3C68-1ED0-09D4D391D819}"/>
              </a:ext>
            </a:extLst>
          </p:cNvPr>
          <p:cNvSpPr>
            <a:spLocks noGrp="1" noChangeArrowheads="1"/>
          </p:cNvSpPr>
          <p:nvPr>
            <p:ph idx="1"/>
          </p:nvPr>
        </p:nvSpPr>
        <p:spPr bwMode="auto">
          <a:xfrm>
            <a:off x="457200" y="2274838"/>
            <a:ext cx="82295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Görsel düzenleme, fotoğraf manipülasyonu, sosyal medya görselleri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Photoshop, fotoğraf düzenlemelerinden sosyal medya içerikleri oluşturulmasına kadar geniş bir kullanım alanına sahiptir.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Kurumsal kimlik oluşturulurken, renk düzenlemeleri ve görsel içerikler için tercih edilir.</a:t>
            </a:r>
          </a:p>
        </p:txBody>
      </p:sp>
      <p:pic>
        <p:nvPicPr>
          <p:cNvPr id="7" name="Picture 5" descr="Adobe Photoshop - Vikipedi">
            <a:extLst>
              <a:ext uri="{FF2B5EF4-FFF2-40B4-BE49-F238E27FC236}">
                <a16:creationId xmlns:a16="http://schemas.microsoft.com/office/drawing/2014/main" id="{747129BE-9DB7-9F84-1E72-32ABF653D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798" y="274638"/>
            <a:ext cx="1654002" cy="1617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35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8B081-C325-0194-9683-CB0EDF221EC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9DCBDDC5-E508-E718-0337-AEE232E16EB5}"/>
              </a:ext>
            </a:extLst>
          </p:cNvPr>
          <p:cNvSpPr>
            <a:spLocks noGrp="1" noChangeArrowheads="1"/>
          </p:cNvSpPr>
          <p:nvPr>
            <p:ph idx="1"/>
          </p:nvPr>
        </p:nvSpPr>
        <p:spPr bwMode="auto">
          <a:xfrm>
            <a:off x="457200" y="2413337"/>
            <a:ext cx="77845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Logo tasarımı, vektörel çizimler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CorelDRAW</a:t>
            </a:r>
            <a:r>
              <a:rPr kumimoji="0" lang="tr-TR" altLang="tr-TR" sz="1800" b="0" i="0" u="none" strike="noStrike" cap="none" normalizeH="0" baseline="0" dirty="0">
                <a:ln>
                  <a:noFill/>
                </a:ln>
                <a:solidFill>
                  <a:schemeClr val="tx1"/>
                </a:solidFill>
                <a:effectLst/>
                <a:latin typeface="Arial" panose="020B0604020202020204" pitchFamily="34" charset="0"/>
              </a:rPr>
              <a:t>, vektörel grafik tasarım konusunda Adobe </a:t>
            </a:r>
            <a:r>
              <a:rPr kumimoji="0" lang="tr-TR" altLang="tr-TR" sz="1800" b="0" i="0" u="none" strike="noStrike" cap="none" normalizeH="0" baseline="0" dirty="0" err="1">
                <a:ln>
                  <a:noFill/>
                </a:ln>
                <a:solidFill>
                  <a:schemeClr val="tx1"/>
                </a:solidFill>
                <a:effectLst/>
                <a:latin typeface="Arial" panose="020B0604020202020204" pitchFamily="34" charset="0"/>
              </a:rPr>
              <a:t>Illustrator’a</a:t>
            </a:r>
            <a:r>
              <a:rPr kumimoji="0" lang="tr-TR" altLang="tr-TR" sz="1800" b="0" i="0" u="none" strike="noStrike" cap="none" normalizeH="0" baseline="0" dirty="0">
                <a:ln>
                  <a:noFill/>
                </a:ln>
                <a:solidFill>
                  <a:schemeClr val="tx1"/>
                </a:solidFill>
                <a:effectLst/>
                <a:latin typeface="Arial" panose="020B0604020202020204" pitchFamily="34" charset="0"/>
              </a:rPr>
              <a:t> rakip bir yazılımdır.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Yine logo, kartvizit, afiş tasarımları gibi kurumsal kimlik unsurlarını oluşturmak için kullanılır.</a:t>
            </a:r>
          </a:p>
        </p:txBody>
      </p:sp>
      <p:sp>
        <p:nvSpPr>
          <p:cNvPr id="5" name="Başlık 4">
            <a:extLst>
              <a:ext uri="{FF2B5EF4-FFF2-40B4-BE49-F238E27FC236}">
                <a16:creationId xmlns:a16="http://schemas.microsoft.com/office/drawing/2014/main" id="{712C8A3B-4563-DCD9-9597-7A1E560D9A51}"/>
              </a:ext>
            </a:extLst>
          </p:cNvPr>
          <p:cNvSpPr>
            <a:spLocks noGrp="1"/>
          </p:cNvSpPr>
          <p:nvPr>
            <p:ph type="title"/>
          </p:nvPr>
        </p:nvSpPr>
        <p:spPr/>
        <p:txBody>
          <a:bodyPr/>
          <a:lstStyle/>
          <a:p>
            <a:pPr algn="l"/>
            <a:r>
              <a:rPr lang="tr-TR" b="1" dirty="0" err="1"/>
              <a:t>CorelDRAW</a:t>
            </a:r>
            <a:endParaRPr lang="tr-TR" b="1" dirty="0"/>
          </a:p>
        </p:txBody>
      </p:sp>
      <p:pic>
        <p:nvPicPr>
          <p:cNvPr id="7" name="Picture 4" descr="Coreldraw Logo PNG Vectors Free Download">
            <a:extLst>
              <a:ext uri="{FF2B5EF4-FFF2-40B4-BE49-F238E27FC236}">
                <a16:creationId xmlns:a16="http://schemas.microsoft.com/office/drawing/2014/main" id="{1DA11A04-E3D8-342E-92AA-D57AF9F1A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089" y="238778"/>
            <a:ext cx="1793501" cy="179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6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9F597-5211-3CC5-0A93-B4592FD4D63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3F4ECD1-65AC-5027-32C0-99D2F9376831}"/>
              </a:ext>
            </a:extLst>
          </p:cNvPr>
          <p:cNvSpPr>
            <a:spLocks noGrp="1"/>
          </p:cNvSpPr>
          <p:nvPr>
            <p:ph type="title"/>
          </p:nvPr>
        </p:nvSpPr>
        <p:spPr/>
        <p:txBody>
          <a:bodyPr/>
          <a:lstStyle/>
          <a:p>
            <a:pPr algn="l"/>
            <a:r>
              <a:rPr lang="tr-TR" dirty="0" err="1"/>
              <a:t>InDesign</a:t>
            </a:r>
            <a:endParaRPr lang="tr-TR" b="1" dirty="0"/>
          </a:p>
        </p:txBody>
      </p:sp>
      <p:sp>
        <p:nvSpPr>
          <p:cNvPr id="5" name="Rectangle 2">
            <a:extLst>
              <a:ext uri="{FF2B5EF4-FFF2-40B4-BE49-F238E27FC236}">
                <a16:creationId xmlns:a16="http://schemas.microsoft.com/office/drawing/2014/main" id="{80B9DFC5-E75A-D4B1-53F0-C7552B07382D}"/>
              </a:ext>
            </a:extLst>
          </p:cNvPr>
          <p:cNvSpPr>
            <a:spLocks noGrp="1" noChangeArrowheads="1"/>
          </p:cNvSpPr>
          <p:nvPr>
            <p:ph idx="1"/>
          </p:nvPr>
        </p:nvSpPr>
        <p:spPr bwMode="auto">
          <a:xfrm>
            <a:off x="457200" y="2413337"/>
            <a:ext cx="76992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Basılı materyaller, broşürler, kataloglar, kitaplar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InDesign</a:t>
            </a:r>
            <a:r>
              <a:rPr kumimoji="0" lang="tr-TR" altLang="tr-TR" sz="1800" b="0" i="0" u="none" strike="noStrike" cap="none" normalizeH="0" baseline="0" dirty="0">
                <a:ln>
                  <a:noFill/>
                </a:ln>
                <a:solidFill>
                  <a:schemeClr val="tx1"/>
                </a:solidFill>
                <a:effectLst/>
                <a:latin typeface="Arial" panose="020B0604020202020204" pitchFamily="34" charset="0"/>
              </a:rPr>
              <a:t>, özellikle basılı materyallerin hazırlanmasında kullanılır.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Kurumsal kimlik içinde el ilanları, broşürler, kataloglar ve diğer basılı belgelerin tasarımı için idealdir.</a:t>
            </a:r>
          </a:p>
        </p:txBody>
      </p:sp>
      <p:pic>
        <p:nvPicPr>
          <p:cNvPr id="6" name="Picture 4">
            <a:extLst>
              <a:ext uri="{FF2B5EF4-FFF2-40B4-BE49-F238E27FC236}">
                <a16:creationId xmlns:a16="http://schemas.microsoft.com/office/drawing/2014/main" id="{98D9132B-9571-9E65-7E2E-5B4519806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798" y="274638"/>
            <a:ext cx="1671858" cy="163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2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4B361-6348-666F-E844-B897A904D12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B5D5BA9-466C-0B5D-FCF3-F827208939B4}"/>
              </a:ext>
            </a:extLst>
          </p:cNvPr>
          <p:cNvSpPr>
            <a:spLocks noGrp="1"/>
          </p:cNvSpPr>
          <p:nvPr>
            <p:ph type="title"/>
          </p:nvPr>
        </p:nvSpPr>
        <p:spPr/>
        <p:txBody>
          <a:bodyPr/>
          <a:lstStyle/>
          <a:p>
            <a:pPr algn="l"/>
            <a:r>
              <a:rPr lang="tr-TR" dirty="0" err="1"/>
              <a:t>Canva</a:t>
            </a:r>
            <a:endParaRPr lang="tr-TR" b="1" dirty="0"/>
          </a:p>
        </p:txBody>
      </p:sp>
      <p:sp>
        <p:nvSpPr>
          <p:cNvPr id="3" name="Rectangle 1">
            <a:extLst>
              <a:ext uri="{FF2B5EF4-FFF2-40B4-BE49-F238E27FC236}">
                <a16:creationId xmlns:a16="http://schemas.microsoft.com/office/drawing/2014/main" id="{A7BF398B-D6B6-8336-EED5-6E78087894BD}"/>
              </a:ext>
            </a:extLst>
          </p:cNvPr>
          <p:cNvSpPr>
            <a:spLocks noGrp="1" noChangeArrowheads="1"/>
          </p:cNvSpPr>
          <p:nvPr>
            <p:ph idx="1"/>
          </p:nvPr>
        </p:nvSpPr>
        <p:spPr bwMode="auto">
          <a:xfrm>
            <a:off x="457200" y="2274839"/>
            <a:ext cx="7601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Kolay grafik tasarım, sosyal medya görselleri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Canva</a:t>
            </a:r>
            <a:r>
              <a:rPr kumimoji="0" lang="tr-TR" altLang="tr-TR" sz="1800" b="0" i="0" u="none" strike="noStrike" cap="none" normalizeH="0" baseline="0" dirty="0">
                <a:ln>
                  <a:noFill/>
                </a:ln>
                <a:solidFill>
                  <a:schemeClr val="tx1"/>
                </a:solidFill>
                <a:effectLst/>
                <a:latin typeface="Arial" panose="020B0604020202020204" pitchFamily="34" charset="0"/>
              </a:rPr>
              <a:t>, kullanıcı dostu bir arayüze sahip olup, özellikle küçük işletmeler ve hızlı kurumsal kimlik materyalleri hazırlamak isteyenler için uygun bir platformdur.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Logo, afiş, sosyal medya gönderileri gibi birçok görsel içerik kolayca oluşturulabilir.</a:t>
            </a:r>
          </a:p>
        </p:txBody>
      </p:sp>
      <p:pic>
        <p:nvPicPr>
          <p:cNvPr id="4" name="Picture 3" descr="Canva Brand Hub - Logo">
            <a:extLst>
              <a:ext uri="{FF2B5EF4-FFF2-40B4-BE49-F238E27FC236}">
                <a16:creationId xmlns:a16="http://schemas.microsoft.com/office/drawing/2014/main" id="{17D6D02C-E97C-8F94-F5E1-76E7EDA93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766" y="274638"/>
            <a:ext cx="1635034" cy="163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71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03DB8-6DD4-C46C-EF9B-E85D5665714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0C26097-0A7C-CCC0-F31F-F914542E1E2C}"/>
              </a:ext>
            </a:extLst>
          </p:cNvPr>
          <p:cNvSpPr>
            <a:spLocks noGrp="1"/>
          </p:cNvSpPr>
          <p:nvPr>
            <p:ph type="title"/>
          </p:nvPr>
        </p:nvSpPr>
        <p:spPr/>
        <p:txBody>
          <a:bodyPr/>
          <a:lstStyle/>
          <a:p>
            <a:pPr algn="l"/>
            <a:r>
              <a:rPr lang="tr-TR" dirty="0" err="1"/>
              <a:t>Figma</a:t>
            </a:r>
            <a:endParaRPr lang="tr-TR" b="1" dirty="0"/>
          </a:p>
        </p:txBody>
      </p:sp>
      <p:sp>
        <p:nvSpPr>
          <p:cNvPr id="4" name="Rectangle 1">
            <a:extLst>
              <a:ext uri="{FF2B5EF4-FFF2-40B4-BE49-F238E27FC236}">
                <a16:creationId xmlns:a16="http://schemas.microsoft.com/office/drawing/2014/main" id="{0CAB5045-1083-8C86-012E-7C72FA8D0596}"/>
              </a:ext>
            </a:extLst>
          </p:cNvPr>
          <p:cNvSpPr>
            <a:spLocks noGrp="1" noChangeArrowheads="1"/>
          </p:cNvSpPr>
          <p:nvPr>
            <p:ph idx="1"/>
          </p:nvPr>
        </p:nvSpPr>
        <p:spPr bwMode="auto">
          <a:xfrm>
            <a:off x="457200" y="2274838"/>
            <a:ext cx="71993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UI/UX tasarımı, web ve mobil uygulama tasarımı, prototipleme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Figma</a:t>
            </a:r>
            <a:r>
              <a:rPr kumimoji="0" lang="tr-TR" altLang="tr-TR" sz="1800" b="0" i="0" u="none" strike="noStrike" cap="none" normalizeH="0" baseline="0" dirty="0">
                <a:ln>
                  <a:noFill/>
                </a:ln>
                <a:solidFill>
                  <a:schemeClr val="tx1"/>
                </a:solidFill>
                <a:effectLst/>
                <a:latin typeface="Arial" panose="020B0604020202020204" pitchFamily="34" charset="0"/>
              </a:rPr>
              <a:t>, özellikle dijital platformlarda kullanılacak kurumsal kimlik ögeleri (web tasarımları, mobil uygulama arayüzleri vb.) için oldukça etkilidir.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Bulut tabanlı olması, takım çalışması için de avantaj sağlar.</a:t>
            </a:r>
          </a:p>
        </p:txBody>
      </p:sp>
      <p:pic>
        <p:nvPicPr>
          <p:cNvPr id="7" name="Picture 3" descr="Figma 2025 için Ücretsiz VPN – Hızlı ve Güvenli Erişim | FineVPN">
            <a:extLst>
              <a:ext uri="{FF2B5EF4-FFF2-40B4-BE49-F238E27FC236}">
                <a16:creationId xmlns:a16="http://schemas.microsoft.com/office/drawing/2014/main" id="{F388A7BE-2F5E-228C-ED94-CE75EBD13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766" y="274638"/>
            <a:ext cx="1635034" cy="163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2AD6-EF66-BF4F-A921-D59B63DEE4A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3F582E4-6ADC-C2F0-32F0-CCED72305E72}"/>
              </a:ext>
            </a:extLst>
          </p:cNvPr>
          <p:cNvSpPr>
            <a:spLocks noGrp="1"/>
          </p:cNvSpPr>
          <p:nvPr>
            <p:ph type="title"/>
          </p:nvPr>
        </p:nvSpPr>
        <p:spPr/>
        <p:txBody>
          <a:bodyPr/>
          <a:lstStyle/>
          <a:p>
            <a:pPr algn="l"/>
            <a:r>
              <a:rPr lang="tr-TR" dirty="0"/>
              <a:t>Microsoft PowerPoint</a:t>
            </a:r>
            <a:endParaRPr lang="tr-TR" b="1" dirty="0"/>
          </a:p>
        </p:txBody>
      </p:sp>
      <p:sp>
        <p:nvSpPr>
          <p:cNvPr id="3" name="Rectangle 1">
            <a:extLst>
              <a:ext uri="{FF2B5EF4-FFF2-40B4-BE49-F238E27FC236}">
                <a16:creationId xmlns:a16="http://schemas.microsoft.com/office/drawing/2014/main" id="{8FF39258-6B55-F63E-9210-FC7BC55771DD}"/>
              </a:ext>
            </a:extLst>
          </p:cNvPr>
          <p:cNvSpPr>
            <a:spLocks noGrp="1" noChangeArrowheads="1"/>
          </p:cNvSpPr>
          <p:nvPr>
            <p:ph idx="1"/>
          </p:nvPr>
        </p:nvSpPr>
        <p:spPr bwMode="auto">
          <a:xfrm>
            <a:off x="457200" y="2413337"/>
            <a:ext cx="70286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Sunumlar, kurumsal iletişim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Kurumsal kimlik sunumları ve şirket içi tanıtımlar için PowerPoint yaygın olarak kullanılır.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Özellikle görsel içerikleri düzenlemek ve etkili sunumlar hazırlamak için ideal bir araçtır.</a:t>
            </a:r>
          </a:p>
        </p:txBody>
      </p:sp>
      <p:pic>
        <p:nvPicPr>
          <p:cNvPr id="5" name="Picture 3">
            <a:extLst>
              <a:ext uri="{FF2B5EF4-FFF2-40B4-BE49-F238E27FC236}">
                <a16:creationId xmlns:a16="http://schemas.microsoft.com/office/drawing/2014/main" id="{0AA43576-F583-0014-E029-F097917E7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767" y="274638"/>
            <a:ext cx="1635034" cy="152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5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4430"/>
            <a:ext cx="8229600" cy="4525963"/>
          </a:xfrm>
        </p:spPr>
        <p:txBody>
          <a:bodyPr>
            <a:normAutofit/>
          </a:bodyPr>
          <a:lstStyle/>
          <a:p>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bir</a:t>
            </a:r>
            <a:r>
              <a:rPr sz="1800" dirty="0">
                <a:latin typeface="Arial"/>
              </a:rPr>
              <a:t> </a:t>
            </a:r>
            <a:r>
              <a:rPr sz="1800" dirty="0" err="1">
                <a:latin typeface="Arial"/>
              </a:rPr>
              <a:t>markanın</a:t>
            </a:r>
            <a:r>
              <a:rPr sz="1800" dirty="0">
                <a:latin typeface="Arial"/>
              </a:rPr>
              <a:t> </a:t>
            </a:r>
            <a:r>
              <a:rPr sz="1800" dirty="0" err="1">
                <a:latin typeface="Arial"/>
              </a:rPr>
              <a:t>kendisini</a:t>
            </a:r>
            <a:r>
              <a:rPr sz="1800" dirty="0">
                <a:latin typeface="Arial"/>
              </a:rPr>
              <a:t> </a:t>
            </a:r>
            <a:r>
              <a:rPr sz="1800" dirty="0" err="1">
                <a:latin typeface="Arial"/>
              </a:rPr>
              <a:t>dış</a:t>
            </a:r>
            <a:r>
              <a:rPr sz="1800" dirty="0">
                <a:latin typeface="Arial"/>
              </a:rPr>
              <a:t> </a:t>
            </a:r>
            <a:r>
              <a:rPr sz="1800" dirty="0" err="1">
                <a:latin typeface="Arial"/>
              </a:rPr>
              <a:t>dünyaya</a:t>
            </a:r>
            <a:r>
              <a:rPr sz="1800" dirty="0">
                <a:latin typeface="Arial"/>
              </a:rPr>
              <a:t> </a:t>
            </a:r>
            <a:r>
              <a:rPr sz="1800" dirty="0" err="1">
                <a:latin typeface="Arial"/>
              </a:rPr>
              <a:t>nasıl</a:t>
            </a:r>
            <a:r>
              <a:rPr sz="1800" dirty="0">
                <a:latin typeface="Arial"/>
              </a:rPr>
              <a:t> </a:t>
            </a:r>
            <a:r>
              <a:rPr sz="1800" dirty="0" err="1">
                <a:latin typeface="Arial"/>
              </a:rPr>
              <a:t>sunduğunu</a:t>
            </a:r>
            <a:r>
              <a:rPr sz="1800" dirty="0">
                <a:latin typeface="Arial"/>
              </a:rPr>
              <a:t> </a:t>
            </a:r>
            <a:r>
              <a:rPr sz="1800" dirty="0" err="1">
                <a:latin typeface="Arial"/>
              </a:rPr>
              <a:t>gösteren</a:t>
            </a:r>
            <a:r>
              <a:rPr sz="1800" dirty="0">
                <a:latin typeface="Arial"/>
              </a:rPr>
              <a:t> </a:t>
            </a:r>
            <a:r>
              <a:rPr sz="1800" dirty="0" err="1">
                <a:latin typeface="Arial"/>
              </a:rPr>
              <a:t>görsel</a:t>
            </a:r>
            <a:r>
              <a:rPr sz="1800" dirty="0">
                <a:latin typeface="Arial"/>
              </a:rPr>
              <a:t> </a:t>
            </a:r>
            <a:r>
              <a:rPr sz="1800" dirty="0" err="1">
                <a:latin typeface="Arial"/>
              </a:rPr>
              <a:t>ve</a:t>
            </a:r>
            <a:r>
              <a:rPr sz="1800" dirty="0">
                <a:latin typeface="Arial"/>
              </a:rPr>
              <a:t> </a:t>
            </a:r>
            <a:r>
              <a:rPr sz="1800" dirty="0" err="1">
                <a:latin typeface="Arial"/>
              </a:rPr>
              <a:t>kavramsal</a:t>
            </a:r>
            <a:r>
              <a:rPr sz="1800" dirty="0">
                <a:latin typeface="Arial"/>
              </a:rPr>
              <a:t> </a:t>
            </a:r>
            <a:r>
              <a:rPr sz="1800" dirty="0" err="1">
                <a:latin typeface="Arial"/>
              </a:rPr>
              <a:t>bir</a:t>
            </a:r>
            <a:r>
              <a:rPr sz="1800" dirty="0">
                <a:latin typeface="Arial"/>
              </a:rPr>
              <a:t> </a:t>
            </a:r>
            <a:r>
              <a:rPr sz="1800" dirty="0" err="1">
                <a:latin typeface="Arial"/>
              </a:rPr>
              <a:t>sistemdir</a:t>
            </a:r>
            <a:r>
              <a:rPr sz="1800" dirty="0">
                <a:latin typeface="Arial"/>
              </a:rPr>
              <a:t>. </a:t>
            </a:r>
            <a:r>
              <a:rPr sz="1800" dirty="0" err="1">
                <a:latin typeface="Arial"/>
              </a:rPr>
              <a:t>Şirketin</a:t>
            </a:r>
            <a:r>
              <a:rPr sz="1800" dirty="0">
                <a:latin typeface="Arial"/>
              </a:rPr>
              <a:t> </a:t>
            </a:r>
            <a:r>
              <a:rPr sz="1800" dirty="0" err="1">
                <a:latin typeface="Arial"/>
              </a:rPr>
              <a:t>duruşunu</a:t>
            </a:r>
            <a:r>
              <a:rPr sz="1800" dirty="0">
                <a:latin typeface="Arial"/>
              </a:rPr>
              <a:t>, </a:t>
            </a:r>
            <a:r>
              <a:rPr sz="1800" dirty="0" err="1">
                <a:latin typeface="Arial"/>
              </a:rPr>
              <a:t>değerlerini</a:t>
            </a:r>
            <a:r>
              <a:rPr sz="1800" dirty="0">
                <a:latin typeface="Arial"/>
              </a:rPr>
              <a:t> </a:t>
            </a:r>
            <a:r>
              <a:rPr sz="1800" dirty="0" err="1">
                <a:latin typeface="Arial"/>
              </a:rPr>
              <a:t>ve</a:t>
            </a:r>
            <a:r>
              <a:rPr sz="1800" dirty="0">
                <a:latin typeface="Arial"/>
              </a:rPr>
              <a:t> </a:t>
            </a:r>
            <a:r>
              <a:rPr sz="1800" dirty="0" err="1">
                <a:latin typeface="Arial"/>
              </a:rPr>
              <a:t>vizyonunu</a:t>
            </a:r>
            <a:r>
              <a:rPr sz="1800" dirty="0">
                <a:latin typeface="Arial"/>
              </a:rPr>
              <a:t> </a:t>
            </a:r>
            <a:r>
              <a:rPr sz="1800" dirty="0" err="1">
                <a:latin typeface="Arial"/>
              </a:rPr>
              <a:t>temsil</a:t>
            </a:r>
            <a:r>
              <a:rPr sz="1800" dirty="0">
                <a:latin typeface="Arial"/>
              </a:rPr>
              <a:t> </a:t>
            </a:r>
            <a:r>
              <a:rPr sz="1800" dirty="0" err="1">
                <a:latin typeface="Arial"/>
              </a:rPr>
              <a:t>eder</a:t>
            </a:r>
            <a:r>
              <a:rPr sz="1800" dirty="0">
                <a:latin typeface="Arial"/>
              </a:rPr>
              <a:t>. Bu </a:t>
            </a:r>
            <a:r>
              <a:rPr sz="1800" dirty="0" err="1">
                <a:latin typeface="Arial"/>
              </a:rPr>
              <a:t>kimlik</a:t>
            </a:r>
            <a:r>
              <a:rPr sz="1800" dirty="0">
                <a:latin typeface="Arial"/>
              </a:rPr>
              <a:t>, </a:t>
            </a:r>
            <a:r>
              <a:rPr sz="1800" dirty="0" err="1">
                <a:latin typeface="Arial"/>
              </a:rPr>
              <a:t>markanın</a:t>
            </a:r>
            <a:r>
              <a:rPr sz="1800" dirty="0">
                <a:latin typeface="Arial"/>
              </a:rPr>
              <a:t> </a:t>
            </a:r>
            <a:r>
              <a:rPr sz="1800" dirty="0" err="1">
                <a:latin typeface="Arial"/>
              </a:rPr>
              <a:t>tanınmasını</a:t>
            </a:r>
            <a:r>
              <a:rPr sz="1800" dirty="0">
                <a:latin typeface="Arial"/>
              </a:rPr>
              <a:t> </a:t>
            </a:r>
            <a:r>
              <a:rPr sz="1800" dirty="0" err="1">
                <a:latin typeface="Arial"/>
              </a:rPr>
              <a:t>kolaylaştırır</a:t>
            </a:r>
            <a:r>
              <a:rPr sz="1800" dirty="0">
                <a:latin typeface="Arial"/>
              </a:rPr>
              <a:t> </a:t>
            </a:r>
            <a:r>
              <a:rPr sz="1800" dirty="0" err="1">
                <a:latin typeface="Arial"/>
              </a:rPr>
              <a:t>ve</a:t>
            </a:r>
            <a:r>
              <a:rPr sz="1800" dirty="0">
                <a:latin typeface="Arial"/>
              </a:rPr>
              <a:t> </a:t>
            </a:r>
            <a:r>
              <a:rPr sz="1800" dirty="0" err="1">
                <a:latin typeface="Arial"/>
              </a:rPr>
              <a:t>güven</a:t>
            </a:r>
            <a:r>
              <a:rPr sz="1800" dirty="0">
                <a:latin typeface="Arial"/>
              </a:rPr>
              <a:t> </a:t>
            </a:r>
            <a:r>
              <a:rPr sz="1800" dirty="0" err="1">
                <a:latin typeface="Arial"/>
              </a:rPr>
              <a:t>oluşturur</a:t>
            </a:r>
            <a:r>
              <a:rPr sz="1800" dirty="0">
                <a:latin typeface="Arial"/>
              </a:rPr>
              <a:t>.</a:t>
            </a:r>
            <a:endParaRPr lang="tr-TR" sz="1800" dirty="0">
              <a:latin typeface="Arial"/>
            </a:endParaRPr>
          </a:p>
          <a:p>
            <a:pPr marL="0" indent="0">
              <a:buNone/>
            </a:pPr>
            <a:r>
              <a:rPr sz="1800" dirty="0">
                <a:latin typeface="Arial"/>
              </a:rPr>
              <a:t>
</a:t>
            </a:r>
            <a:r>
              <a:rPr sz="1800" b="1" dirty="0">
                <a:latin typeface="Arial"/>
              </a:rPr>
              <a:t>- </a:t>
            </a:r>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markanın</a:t>
            </a:r>
            <a:r>
              <a:rPr sz="1800" dirty="0">
                <a:latin typeface="Arial"/>
              </a:rPr>
              <a:t> </a:t>
            </a:r>
            <a:r>
              <a:rPr sz="1800" dirty="0" err="1">
                <a:latin typeface="Arial"/>
              </a:rPr>
              <a:t>içsel</a:t>
            </a:r>
            <a:r>
              <a:rPr sz="1800" dirty="0">
                <a:latin typeface="Arial"/>
              </a:rPr>
              <a:t> </a:t>
            </a:r>
            <a:r>
              <a:rPr sz="1800" dirty="0" err="1">
                <a:latin typeface="Arial"/>
              </a:rPr>
              <a:t>değerlerini</a:t>
            </a:r>
            <a:r>
              <a:rPr sz="1800" dirty="0">
                <a:latin typeface="Arial"/>
              </a:rPr>
              <a:t> </a:t>
            </a:r>
            <a:r>
              <a:rPr sz="1800" dirty="0" err="1">
                <a:latin typeface="Arial"/>
              </a:rPr>
              <a:t>dış</a:t>
            </a:r>
            <a:r>
              <a:rPr sz="1800" dirty="0">
                <a:latin typeface="Arial"/>
              </a:rPr>
              <a:t> </a:t>
            </a:r>
            <a:r>
              <a:rPr sz="1800" dirty="0" err="1">
                <a:latin typeface="Arial"/>
              </a:rPr>
              <a:t>dünyaya</a:t>
            </a:r>
            <a:r>
              <a:rPr sz="1800" dirty="0">
                <a:latin typeface="Arial"/>
              </a:rPr>
              <a:t> </a:t>
            </a:r>
            <a:r>
              <a:rPr sz="1800" dirty="0" err="1">
                <a:latin typeface="Arial"/>
              </a:rPr>
              <a:t>aktaran</a:t>
            </a:r>
            <a:r>
              <a:rPr sz="1800" dirty="0">
                <a:latin typeface="Arial"/>
              </a:rPr>
              <a:t> </a:t>
            </a:r>
            <a:r>
              <a:rPr sz="1800" dirty="0" err="1">
                <a:latin typeface="Arial"/>
              </a:rPr>
              <a:t>bir</a:t>
            </a:r>
            <a:r>
              <a:rPr sz="1800" dirty="0">
                <a:latin typeface="Arial"/>
              </a:rPr>
              <a:t> </a:t>
            </a:r>
            <a:r>
              <a:rPr sz="1800" dirty="0" err="1">
                <a:latin typeface="Arial"/>
              </a:rPr>
              <a:t>araçtır</a:t>
            </a:r>
            <a:r>
              <a:rPr sz="1800" dirty="0">
                <a:latin typeface="Arial"/>
              </a:rPr>
              <a:t>.
</a:t>
            </a:r>
            <a:r>
              <a:rPr sz="1800" b="1" dirty="0">
                <a:latin typeface="Arial"/>
              </a:rPr>
              <a:t>-</a:t>
            </a:r>
            <a:r>
              <a:rPr sz="1800" dirty="0">
                <a:latin typeface="Arial"/>
              </a:rPr>
              <a:t> </a:t>
            </a:r>
            <a:r>
              <a:rPr sz="1800" dirty="0" err="1">
                <a:latin typeface="Arial"/>
              </a:rPr>
              <a:t>Müşterilerle</a:t>
            </a:r>
            <a:r>
              <a:rPr sz="1800" dirty="0">
                <a:latin typeface="Arial"/>
              </a:rPr>
              <a:t> </a:t>
            </a:r>
            <a:r>
              <a:rPr sz="1800" dirty="0" err="1">
                <a:latin typeface="Arial"/>
              </a:rPr>
              <a:t>sağlıklı</a:t>
            </a:r>
            <a:r>
              <a:rPr sz="1800" dirty="0">
                <a:latin typeface="Arial"/>
              </a:rPr>
              <a:t> </a:t>
            </a:r>
            <a:r>
              <a:rPr sz="1800" dirty="0" err="1">
                <a:latin typeface="Arial"/>
              </a:rPr>
              <a:t>bir</a:t>
            </a:r>
            <a:r>
              <a:rPr sz="1800" dirty="0">
                <a:latin typeface="Arial"/>
              </a:rPr>
              <a:t> </a:t>
            </a:r>
            <a:r>
              <a:rPr sz="1800" dirty="0" err="1">
                <a:latin typeface="Arial"/>
              </a:rPr>
              <a:t>iletişim</a:t>
            </a:r>
            <a:r>
              <a:rPr sz="1800" dirty="0">
                <a:latin typeface="Arial"/>
              </a:rPr>
              <a:t> </a:t>
            </a:r>
            <a:r>
              <a:rPr sz="1800" dirty="0" err="1">
                <a:latin typeface="Arial"/>
              </a:rPr>
              <a:t>kurulmasını</a:t>
            </a:r>
            <a:r>
              <a:rPr sz="1800" dirty="0">
                <a:latin typeface="Arial"/>
              </a:rPr>
              <a:t> </a:t>
            </a:r>
            <a:r>
              <a:rPr sz="1800" dirty="0" err="1">
                <a:latin typeface="Arial"/>
              </a:rPr>
              <a:t>sağlar</a:t>
            </a:r>
            <a:r>
              <a:rPr sz="1800" dirty="0">
                <a:latin typeface="Arial"/>
              </a:rPr>
              <a:t> </a:t>
            </a:r>
            <a:r>
              <a:rPr sz="1800" dirty="0" err="1">
                <a:latin typeface="Arial"/>
              </a:rPr>
              <a:t>ve</a:t>
            </a:r>
            <a:r>
              <a:rPr sz="1800" dirty="0">
                <a:latin typeface="Arial"/>
              </a:rPr>
              <a:t> </a:t>
            </a:r>
            <a:r>
              <a:rPr sz="1800" dirty="0" err="1">
                <a:latin typeface="Arial"/>
              </a:rPr>
              <a:t>algıda</a:t>
            </a:r>
            <a:r>
              <a:rPr sz="1800" dirty="0">
                <a:latin typeface="Arial"/>
              </a:rPr>
              <a:t> </a:t>
            </a:r>
            <a:r>
              <a:rPr sz="1800" dirty="0" err="1">
                <a:latin typeface="Arial"/>
              </a:rPr>
              <a:t>bütünlük</a:t>
            </a:r>
            <a:r>
              <a:rPr sz="1800" dirty="0">
                <a:latin typeface="Arial"/>
              </a:rPr>
              <a:t> </a:t>
            </a:r>
            <a:r>
              <a:rPr sz="1800" dirty="0" err="1">
                <a:latin typeface="Arial"/>
              </a:rPr>
              <a:t>oluşturur</a:t>
            </a:r>
            <a:r>
              <a:rPr lang="tr-TR" sz="1800" dirty="0">
                <a:latin typeface="Arial"/>
              </a:rPr>
              <a:t>.
</a:t>
            </a:r>
            <a:r>
              <a:rPr sz="1800" dirty="0">
                <a:latin typeface="Arial"/>
              </a:rPr>
              <a:t>📌 </a:t>
            </a:r>
            <a:r>
              <a:rPr sz="1800" b="1" dirty="0">
                <a:latin typeface="Arial"/>
              </a:rPr>
              <a:t>Örnek:</a:t>
            </a:r>
            <a:r>
              <a:rPr sz="1800" dirty="0">
                <a:latin typeface="Arial"/>
              </a:rPr>
              <a:t> Apple – Elma </a:t>
            </a:r>
            <a:r>
              <a:rPr sz="1800" dirty="0" err="1">
                <a:latin typeface="Arial"/>
              </a:rPr>
              <a:t>logosu</a:t>
            </a:r>
            <a:r>
              <a:rPr sz="1800" dirty="0">
                <a:latin typeface="Arial"/>
              </a:rPr>
              <a:t> </a:t>
            </a:r>
            <a:r>
              <a:rPr sz="1800" dirty="0" err="1">
                <a:latin typeface="Arial"/>
              </a:rPr>
              <a:t>sadeliği</a:t>
            </a:r>
            <a:r>
              <a:rPr sz="1800" dirty="0">
                <a:latin typeface="Arial"/>
              </a:rPr>
              <a:t> </a:t>
            </a:r>
            <a:r>
              <a:rPr sz="1800" dirty="0" err="1">
                <a:latin typeface="Arial"/>
              </a:rPr>
              <a:t>ve</a:t>
            </a:r>
            <a:r>
              <a:rPr sz="1800" dirty="0">
                <a:latin typeface="Arial"/>
              </a:rPr>
              <a:t> </a:t>
            </a:r>
            <a:r>
              <a:rPr sz="1800" dirty="0" err="1">
                <a:latin typeface="Arial"/>
              </a:rPr>
              <a:t>inovasyonu</a:t>
            </a:r>
            <a:r>
              <a:rPr sz="1800" dirty="0">
                <a:latin typeface="Arial"/>
              </a:rPr>
              <a:t> </a:t>
            </a:r>
            <a:r>
              <a:rPr sz="1800" dirty="0" err="1">
                <a:latin typeface="Arial"/>
              </a:rPr>
              <a:t>temsil</a:t>
            </a:r>
            <a:r>
              <a:rPr sz="1800" dirty="0">
                <a:latin typeface="Arial"/>
              </a:rPr>
              <a:t> </a:t>
            </a:r>
            <a:r>
              <a:rPr sz="1800" dirty="0" err="1">
                <a:latin typeface="Arial"/>
              </a:rPr>
              <a:t>eder</a:t>
            </a:r>
            <a:r>
              <a:rPr sz="1800" dirty="0">
                <a:latin typeface="Arial"/>
              </a:rPr>
              <a:t>.
</a:t>
            </a:r>
          </a:p>
        </p:txBody>
      </p:sp>
      <p:pic>
        <p:nvPicPr>
          <p:cNvPr id="11266" name="Picture 2" descr="3.600+ Apple Store Stok Fotoğrafları, Resimler ve Royalty-Free Görseller -  iStock">
            <a:extLst>
              <a:ext uri="{FF2B5EF4-FFF2-40B4-BE49-F238E27FC236}">
                <a16:creationId xmlns:a16="http://schemas.microsoft.com/office/drawing/2014/main" id="{3C621FE6-8272-04F0-052A-8A29A9E97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68053"/>
            <a:ext cx="4142534" cy="2756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C57C-2509-BFA7-A36A-2C187D0D10B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DCAB13A-21DE-0B17-9853-746244A582EE}"/>
              </a:ext>
            </a:extLst>
          </p:cNvPr>
          <p:cNvSpPr>
            <a:spLocks noGrp="1"/>
          </p:cNvSpPr>
          <p:nvPr>
            <p:ph type="title"/>
          </p:nvPr>
        </p:nvSpPr>
        <p:spPr/>
        <p:txBody>
          <a:bodyPr/>
          <a:lstStyle/>
          <a:p>
            <a:pPr algn="l"/>
            <a:r>
              <a:rPr lang="tr-TR" dirty="0" err="1"/>
              <a:t>Sketch</a:t>
            </a:r>
            <a:endParaRPr lang="tr-TR" b="1" dirty="0"/>
          </a:p>
        </p:txBody>
      </p:sp>
      <p:sp>
        <p:nvSpPr>
          <p:cNvPr id="4" name="Rectangle 1">
            <a:extLst>
              <a:ext uri="{FF2B5EF4-FFF2-40B4-BE49-F238E27FC236}">
                <a16:creationId xmlns:a16="http://schemas.microsoft.com/office/drawing/2014/main" id="{31B614E4-D4D6-E619-1325-778CCFAAD49E}"/>
              </a:ext>
            </a:extLst>
          </p:cNvPr>
          <p:cNvSpPr>
            <a:spLocks noGrp="1" noChangeArrowheads="1"/>
          </p:cNvSpPr>
          <p:nvPr>
            <p:ph idx="1"/>
          </p:nvPr>
        </p:nvSpPr>
        <p:spPr bwMode="auto">
          <a:xfrm>
            <a:off x="484094" y="2413338"/>
            <a:ext cx="66995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Web tasarımı, mobil uygulama tasarımı</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Sketch</a:t>
            </a:r>
            <a:r>
              <a:rPr kumimoji="0" lang="tr-TR" altLang="tr-TR" sz="1800" b="0" i="0" u="none" strike="noStrike" cap="none" normalizeH="0" baseline="0" dirty="0">
                <a:ln>
                  <a:noFill/>
                </a:ln>
                <a:solidFill>
                  <a:schemeClr val="tx1"/>
                </a:solidFill>
                <a:effectLst/>
                <a:latin typeface="Arial" panose="020B0604020202020204" pitchFamily="34" charset="0"/>
              </a:rPr>
              <a:t>, özellikle dijital ürün tasarımı ve web/mobil uygulama arayüzlerinin oluşturulmasında tercih edilir.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Kurumsal kimliğin dijital alanda nasıl görüneceğini planlamak için kullanılır.</a:t>
            </a:r>
          </a:p>
        </p:txBody>
      </p:sp>
      <p:pic>
        <p:nvPicPr>
          <p:cNvPr id="5" name="Picture 3">
            <a:extLst>
              <a:ext uri="{FF2B5EF4-FFF2-40B4-BE49-F238E27FC236}">
                <a16:creationId xmlns:a16="http://schemas.microsoft.com/office/drawing/2014/main" id="{95288ED2-9055-4709-C243-7080A23DF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381" y="274638"/>
            <a:ext cx="1699419" cy="153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7D82B-EE10-53D7-2E0C-E2426B60470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C1081AD-CB8F-0697-E006-95D546717F0C}"/>
              </a:ext>
            </a:extLst>
          </p:cNvPr>
          <p:cNvSpPr>
            <a:spLocks noGrp="1"/>
          </p:cNvSpPr>
          <p:nvPr>
            <p:ph type="title"/>
          </p:nvPr>
        </p:nvSpPr>
        <p:spPr/>
        <p:txBody>
          <a:bodyPr/>
          <a:lstStyle/>
          <a:p>
            <a:pPr algn="l"/>
            <a:r>
              <a:rPr lang="tr-TR" dirty="0" err="1"/>
              <a:t>Affinity</a:t>
            </a:r>
            <a:r>
              <a:rPr lang="tr-TR" dirty="0"/>
              <a:t> Designer</a:t>
            </a:r>
            <a:endParaRPr lang="tr-TR" b="1" dirty="0"/>
          </a:p>
        </p:txBody>
      </p:sp>
      <p:sp>
        <p:nvSpPr>
          <p:cNvPr id="5" name="Rectangle 2">
            <a:extLst>
              <a:ext uri="{FF2B5EF4-FFF2-40B4-BE49-F238E27FC236}">
                <a16:creationId xmlns:a16="http://schemas.microsoft.com/office/drawing/2014/main" id="{A7E4EF9C-46EB-6439-4FE7-F47667457C85}"/>
              </a:ext>
            </a:extLst>
          </p:cNvPr>
          <p:cNvSpPr>
            <a:spLocks noGrp="1" noChangeArrowheads="1"/>
          </p:cNvSpPr>
          <p:nvPr>
            <p:ph idx="1"/>
          </p:nvPr>
        </p:nvSpPr>
        <p:spPr bwMode="auto">
          <a:xfrm>
            <a:off x="457200" y="2551837"/>
            <a:ext cx="64980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Grafik tasarım, logo ve vektörel çizimler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Affinity</a:t>
            </a:r>
            <a:r>
              <a:rPr kumimoji="0" lang="tr-TR" altLang="tr-TR" sz="1800" b="0" i="0" u="none" strike="noStrike" cap="none" normalizeH="0" baseline="0" dirty="0">
                <a:ln>
                  <a:noFill/>
                </a:ln>
                <a:solidFill>
                  <a:schemeClr val="tx1"/>
                </a:solidFill>
                <a:effectLst/>
                <a:latin typeface="Arial" panose="020B0604020202020204" pitchFamily="34" charset="0"/>
              </a:rPr>
              <a:t> Designer, Adobe </a:t>
            </a:r>
            <a:r>
              <a:rPr kumimoji="0" lang="tr-TR" altLang="tr-TR" sz="1800" b="0" i="0" u="none" strike="noStrike" cap="none" normalizeH="0" baseline="0" dirty="0" err="1">
                <a:ln>
                  <a:noFill/>
                </a:ln>
                <a:solidFill>
                  <a:schemeClr val="tx1"/>
                </a:solidFill>
                <a:effectLst/>
                <a:latin typeface="Arial" panose="020B0604020202020204" pitchFamily="34" charset="0"/>
              </a:rPr>
              <a:t>Illustrator’a</a:t>
            </a:r>
            <a:r>
              <a:rPr kumimoji="0" lang="tr-TR" altLang="tr-TR" sz="1800" b="0" i="0" u="none" strike="noStrike" cap="none" normalizeH="0" baseline="0" dirty="0">
                <a:ln>
                  <a:noFill/>
                </a:ln>
                <a:solidFill>
                  <a:schemeClr val="tx1"/>
                </a:solidFill>
                <a:effectLst/>
                <a:latin typeface="Arial" panose="020B0604020202020204" pitchFamily="34" charset="0"/>
              </a:rPr>
              <a:t> alternatif olarak kullanılan güçlü bir tasarım aracıdır. </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a:ln>
                  <a:noFill/>
                </a:ln>
                <a:solidFill>
                  <a:schemeClr val="tx1"/>
                </a:solidFill>
                <a:effectLst/>
                <a:latin typeface="Arial" panose="020B0604020202020204" pitchFamily="34" charset="0"/>
              </a:rPr>
              <a:t>Özellikle vektörel grafikler ve logolar için tercih edilir.</a:t>
            </a:r>
          </a:p>
        </p:txBody>
      </p:sp>
      <p:pic>
        <p:nvPicPr>
          <p:cNvPr id="7" name="Picture 4">
            <a:extLst>
              <a:ext uri="{FF2B5EF4-FFF2-40B4-BE49-F238E27FC236}">
                <a16:creationId xmlns:a16="http://schemas.microsoft.com/office/drawing/2014/main" id="{748E5E83-4C2E-0594-59C3-038DE66E7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623" y="274638"/>
            <a:ext cx="1635033" cy="163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6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0B3F-D436-B87F-474A-C3C57AA3E3E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2436C12-989E-F691-8AC5-0098CD956567}"/>
              </a:ext>
            </a:extLst>
          </p:cNvPr>
          <p:cNvSpPr>
            <a:spLocks noGrp="1"/>
          </p:cNvSpPr>
          <p:nvPr>
            <p:ph type="title"/>
          </p:nvPr>
        </p:nvSpPr>
        <p:spPr/>
        <p:txBody>
          <a:bodyPr/>
          <a:lstStyle/>
          <a:p>
            <a:pPr algn="l"/>
            <a:r>
              <a:rPr lang="tr-TR" dirty="0" err="1"/>
              <a:t>Autodesk</a:t>
            </a:r>
            <a:r>
              <a:rPr lang="tr-TR" dirty="0"/>
              <a:t> AutoCAD</a:t>
            </a:r>
            <a:endParaRPr lang="tr-TR" b="1" dirty="0"/>
          </a:p>
        </p:txBody>
      </p:sp>
      <p:sp>
        <p:nvSpPr>
          <p:cNvPr id="3" name="Rectangle 1">
            <a:extLst>
              <a:ext uri="{FF2B5EF4-FFF2-40B4-BE49-F238E27FC236}">
                <a16:creationId xmlns:a16="http://schemas.microsoft.com/office/drawing/2014/main" id="{130AD6D0-D9F8-A140-A6D6-66D68F5E7224}"/>
              </a:ext>
            </a:extLst>
          </p:cNvPr>
          <p:cNvSpPr>
            <a:spLocks noGrp="1" noChangeArrowheads="1"/>
          </p:cNvSpPr>
          <p:nvPr>
            <p:ph idx="1"/>
          </p:nvPr>
        </p:nvSpPr>
        <p:spPr bwMode="auto">
          <a:xfrm>
            <a:off x="457200" y="2690336"/>
            <a:ext cx="63761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Kullanım Alanı:</a:t>
            </a:r>
            <a:r>
              <a:rPr kumimoji="0" lang="tr-TR" altLang="tr-TR" sz="1800" b="0" i="0" u="none" strike="noStrike" cap="none" normalizeH="0" baseline="0" dirty="0">
                <a:ln>
                  <a:noFill/>
                </a:ln>
                <a:solidFill>
                  <a:schemeClr val="tx1"/>
                </a:solidFill>
                <a:effectLst/>
                <a:latin typeface="Arial" panose="020B0604020202020204" pitchFamily="34" charset="0"/>
              </a:rPr>
              <a:t> Mimari ve endüstriyel tasarımlar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Açıklama:</a:t>
            </a:r>
            <a:r>
              <a:rPr kumimoji="0" lang="tr-TR" altLang="tr-TR" sz="1800" b="0" i="0" u="none" strike="noStrike" cap="none" normalizeH="0" baseline="0" dirty="0">
                <a:ln>
                  <a:noFill/>
                </a:ln>
                <a:solidFill>
                  <a:schemeClr val="tx1"/>
                </a:solidFill>
                <a:effectLst/>
                <a:latin typeface="Arial" panose="020B0604020202020204" pitchFamily="34" charset="0"/>
              </a:rPr>
              <a:t> Eğer kurumsal kimlik tasarımı ile birlikte ürün tasarımı veya </a:t>
            </a:r>
            <a:r>
              <a:rPr kumimoji="0" lang="tr-TR" altLang="tr-TR" sz="1800" b="0" i="0" u="none" strike="noStrike" cap="none" normalizeH="0" baseline="0" dirty="0" err="1">
                <a:ln>
                  <a:noFill/>
                </a:ln>
                <a:solidFill>
                  <a:schemeClr val="tx1"/>
                </a:solidFill>
                <a:effectLst/>
                <a:latin typeface="Arial" panose="020B0604020202020204" pitchFamily="34" charset="0"/>
              </a:rPr>
              <a:t>mekansal</a:t>
            </a:r>
            <a:r>
              <a:rPr kumimoji="0" lang="tr-TR" altLang="tr-TR" sz="1800" b="0" i="0" u="none" strike="noStrike" cap="none" normalizeH="0" baseline="0" dirty="0">
                <a:ln>
                  <a:noFill/>
                </a:ln>
                <a:solidFill>
                  <a:schemeClr val="tx1"/>
                </a:solidFill>
                <a:effectLst/>
                <a:latin typeface="Arial" panose="020B0604020202020204" pitchFamily="34" charset="0"/>
              </a:rPr>
              <a:t> planlamalar yapılıyorsa, AutoCAD gibi teknik çizim programları da kullanılabilir.</a:t>
            </a:r>
          </a:p>
        </p:txBody>
      </p:sp>
      <p:pic>
        <p:nvPicPr>
          <p:cNvPr id="4" name="Picture 3" descr="Autocad Logo PNG Vector (PDF) Free Download">
            <a:extLst>
              <a:ext uri="{FF2B5EF4-FFF2-40B4-BE49-F238E27FC236}">
                <a16:creationId xmlns:a16="http://schemas.microsoft.com/office/drawing/2014/main" id="{B7AC464B-E5AA-AE4B-D06F-247259F4A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082" y="274638"/>
            <a:ext cx="1733718" cy="173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18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50A733-C67B-AF35-4C36-668AA4C3D2DC}"/>
              </a:ext>
            </a:extLst>
          </p:cNvPr>
          <p:cNvSpPr>
            <a:spLocks noGrp="1"/>
          </p:cNvSpPr>
          <p:nvPr>
            <p:ph idx="1"/>
          </p:nvPr>
        </p:nvSpPr>
        <p:spPr>
          <a:xfrm>
            <a:off x="457200" y="1600201"/>
            <a:ext cx="8229600" cy="2557272"/>
          </a:xfrm>
        </p:spPr>
        <p:txBody>
          <a:bodyPr>
            <a:normAutofit/>
          </a:bodyPr>
          <a:lstStyle/>
          <a:p>
            <a:r>
              <a:rPr lang="tr-TR" sz="2800" dirty="0"/>
              <a:t>Bu araçlar, kurumsal kimlik tasarım sürecinde kullanılan en popüler yazılımlardan bazılarıdır. İhtiyaçlarınıza göre bir veya birden fazla programı kombinleyerek etkili bir tasarım süreci oluşturabilirsiniz.</a:t>
            </a:r>
          </a:p>
        </p:txBody>
      </p:sp>
    </p:spTree>
    <p:extLst>
      <p:ext uri="{BB962C8B-B14F-4D97-AF65-F5344CB8AC3E}">
        <p14:creationId xmlns:p14="http://schemas.microsoft.com/office/powerpoint/2010/main" val="360462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8EAC1-3A35-F074-102A-6DD7CF1F92D6}"/>
              </a:ext>
            </a:extLst>
          </p:cNvPr>
          <p:cNvSpPr>
            <a:spLocks noGrp="1"/>
          </p:cNvSpPr>
          <p:nvPr>
            <p:ph type="title"/>
          </p:nvPr>
        </p:nvSpPr>
        <p:spPr/>
        <p:txBody>
          <a:bodyPr>
            <a:normAutofit/>
          </a:bodyPr>
          <a:lstStyle/>
          <a:p>
            <a:pPr algn="l"/>
            <a:r>
              <a:rPr lang="tr-TR" sz="3200" b="1" dirty="0"/>
              <a:t>Telif Hakkı ve Kullanım İzinleri:</a:t>
            </a:r>
          </a:p>
        </p:txBody>
      </p:sp>
      <p:sp>
        <p:nvSpPr>
          <p:cNvPr id="3" name="İçerik Yer Tutucusu 2">
            <a:extLst>
              <a:ext uri="{FF2B5EF4-FFF2-40B4-BE49-F238E27FC236}">
                <a16:creationId xmlns:a16="http://schemas.microsoft.com/office/drawing/2014/main" id="{1FAB1B97-C417-0254-A399-9B7686825A85}"/>
              </a:ext>
            </a:extLst>
          </p:cNvPr>
          <p:cNvSpPr>
            <a:spLocks noGrp="1"/>
          </p:cNvSpPr>
          <p:nvPr>
            <p:ph idx="1"/>
          </p:nvPr>
        </p:nvSpPr>
        <p:spPr>
          <a:xfrm>
            <a:off x="457200" y="1166018"/>
            <a:ext cx="8229600" cy="4525963"/>
          </a:xfrm>
        </p:spPr>
        <p:txBody>
          <a:bodyPr>
            <a:normAutofit/>
          </a:bodyPr>
          <a:lstStyle/>
          <a:p>
            <a:r>
              <a:rPr lang="tr-TR" sz="1800" dirty="0"/>
              <a:t>Bu sunumda kullanılan tüm görseller, markalar, logolar ve diğer içerikler yalnızca örnek amaçlıdır. Görsellerin telif hakları, ilgili sahiplerine aittir. Sunumda kullanılan görsellerin ticari amaçla kullanılması, çoğaltılması veya dağıtılması yasal ihlallere neden olabilir. Lütfen, bu görselleri yalnızca eğitim ve öğretim amacıyla, kişisel kullanımda sınırlı olarak kullanınız.</a:t>
            </a:r>
          </a:p>
          <a:p>
            <a:endParaRPr lang="tr-TR" sz="1800" dirty="0"/>
          </a:p>
          <a:p>
            <a:r>
              <a:rPr lang="tr-TR" sz="1800" dirty="0"/>
              <a:t>Herhangi bir görseli veya içeriği kullanmadan önce, telif hakkı sahiplerinden izin almanız gerektiğini unutmayın. Aksi takdirde, telif hakları ihlaliyle karşılaşabilirsiniz. Yasal sorumluluklardan kaçınmak için tüm telif haklarına saygı gösteriniz.</a:t>
            </a:r>
          </a:p>
          <a:p>
            <a:endParaRPr lang="tr-TR" sz="1800" dirty="0"/>
          </a:p>
        </p:txBody>
      </p:sp>
    </p:spTree>
    <p:extLst>
      <p:ext uri="{BB962C8B-B14F-4D97-AF65-F5344CB8AC3E}">
        <p14:creationId xmlns:p14="http://schemas.microsoft.com/office/powerpoint/2010/main" val="111878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Kurumsal</a:t>
            </a:r>
            <a:r>
              <a:rPr b="1" dirty="0"/>
              <a:t> </a:t>
            </a:r>
            <a:r>
              <a:rPr b="1" dirty="0" err="1"/>
              <a:t>Kimliğin</a:t>
            </a:r>
            <a:r>
              <a:rPr b="1" dirty="0"/>
              <a:t> </a:t>
            </a:r>
            <a:r>
              <a:rPr b="1" dirty="0" err="1"/>
              <a:t>Unsurları</a:t>
            </a:r>
            <a:endParaRPr b="1" dirty="0"/>
          </a:p>
        </p:txBody>
      </p:sp>
      <p:sp>
        <p:nvSpPr>
          <p:cNvPr id="3" name="Content Placeholder 2"/>
          <p:cNvSpPr>
            <a:spLocks noGrp="1"/>
          </p:cNvSpPr>
          <p:nvPr>
            <p:ph idx="1"/>
          </p:nvPr>
        </p:nvSpPr>
        <p:spPr>
          <a:xfrm>
            <a:off x="457200" y="1429865"/>
            <a:ext cx="8229600" cy="4525963"/>
          </a:xfrm>
        </p:spPr>
        <p:txBody>
          <a:bodyPr>
            <a:normAutofit/>
          </a:bodyPr>
          <a:lstStyle/>
          <a:p>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birden</a:t>
            </a:r>
            <a:r>
              <a:rPr sz="1800" dirty="0">
                <a:latin typeface="Arial"/>
              </a:rPr>
              <a:t> </a:t>
            </a:r>
            <a:r>
              <a:rPr sz="1800" dirty="0" err="1">
                <a:latin typeface="Arial"/>
              </a:rPr>
              <a:t>fazla</a:t>
            </a:r>
            <a:r>
              <a:rPr sz="1800" dirty="0">
                <a:latin typeface="Arial"/>
              </a:rPr>
              <a:t> </a:t>
            </a:r>
            <a:r>
              <a:rPr sz="1800" dirty="0" err="1">
                <a:latin typeface="Arial"/>
              </a:rPr>
              <a:t>ögeden</a:t>
            </a:r>
            <a:r>
              <a:rPr sz="1800" dirty="0">
                <a:latin typeface="Arial"/>
              </a:rPr>
              <a:t> </a:t>
            </a:r>
            <a:r>
              <a:rPr sz="1800" dirty="0" err="1">
                <a:latin typeface="Arial"/>
              </a:rPr>
              <a:t>oluşur</a:t>
            </a:r>
            <a:r>
              <a:rPr sz="1800" dirty="0">
                <a:latin typeface="Arial"/>
              </a:rPr>
              <a:t>. Logo, </a:t>
            </a:r>
            <a:r>
              <a:rPr sz="1800" dirty="0" err="1">
                <a:latin typeface="Arial"/>
              </a:rPr>
              <a:t>renk</a:t>
            </a:r>
            <a:r>
              <a:rPr sz="1800" dirty="0">
                <a:latin typeface="Arial"/>
              </a:rPr>
              <a:t> </a:t>
            </a:r>
            <a:r>
              <a:rPr sz="1800" dirty="0" err="1">
                <a:latin typeface="Arial"/>
              </a:rPr>
              <a:t>paletleri</a:t>
            </a:r>
            <a:r>
              <a:rPr sz="1800" dirty="0">
                <a:latin typeface="Arial"/>
              </a:rPr>
              <a:t>, </a:t>
            </a:r>
            <a:r>
              <a:rPr sz="1800" dirty="0" err="1">
                <a:latin typeface="Arial"/>
              </a:rPr>
              <a:t>yazı</a:t>
            </a:r>
            <a:r>
              <a:rPr sz="1800" dirty="0">
                <a:latin typeface="Arial"/>
              </a:rPr>
              <a:t> </a:t>
            </a:r>
            <a:r>
              <a:rPr sz="1800" dirty="0" err="1">
                <a:latin typeface="Arial"/>
              </a:rPr>
              <a:t>karakterleri</a:t>
            </a:r>
            <a:r>
              <a:rPr sz="1800" dirty="0">
                <a:latin typeface="Arial"/>
              </a:rPr>
              <a:t>, </a:t>
            </a:r>
            <a:r>
              <a:rPr sz="1800" dirty="0" err="1">
                <a:latin typeface="Arial"/>
              </a:rPr>
              <a:t>sloganlar</a:t>
            </a:r>
            <a:r>
              <a:rPr sz="1800" dirty="0">
                <a:latin typeface="Arial"/>
              </a:rPr>
              <a:t>, </a:t>
            </a:r>
            <a:r>
              <a:rPr sz="1800" dirty="0" err="1">
                <a:latin typeface="Arial"/>
              </a:rPr>
              <a:t>kurumsal</a:t>
            </a:r>
            <a:r>
              <a:rPr sz="1800" dirty="0">
                <a:latin typeface="Arial"/>
              </a:rPr>
              <a:t> </a:t>
            </a:r>
            <a:r>
              <a:rPr sz="1800" dirty="0" err="1">
                <a:latin typeface="Arial"/>
              </a:rPr>
              <a:t>dil</a:t>
            </a:r>
            <a:r>
              <a:rPr sz="1800" dirty="0">
                <a:latin typeface="Arial"/>
              </a:rPr>
              <a:t>, </a:t>
            </a:r>
            <a:r>
              <a:rPr sz="1800" dirty="0" err="1">
                <a:latin typeface="Arial"/>
              </a:rPr>
              <a:t>kartvizitler</a:t>
            </a:r>
            <a:r>
              <a:rPr sz="1800" dirty="0">
                <a:latin typeface="Arial"/>
              </a:rPr>
              <a:t> </a:t>
            </a:r>
            <a:r>
              <a:rPr sz="1800" dirty="0" err="1">
                <a:latin typeface="Arial"/>
              </a:rPr>
              <a:t>ve</a:t>
            </a:r>
            <a:r>
              <a:rPr sz="1800" dirty="0">
                <a:latin typeface="Arial"/>
              </a:rPr>
              <a:t> </a:t>
            </a:r>
            <a:r>
              <a:rPr sz="1800" dirty="0" err="1">
                <a:latin typeface="Arial"/>
              </a:rPr>
              <a:t>ambalaj</a:t>
            </a:r>
            <a:r>
              <a:rPr sz="1800" dirty="0">
                <a:latin typeface="Arial"/>
              </a:rPr>
              <a:t> </a:t>
            </a:r>
            <a:r>
              <a:rPr sz="1800" dirty="0" err="1">
                <a:latin typeface="Arial"/>
              </a:rPr>
              <a:t>tasarımları</a:t>
            </a:r>
            <a:r>
              <a:rPr sz="1800" dirty="0">
                <a:latin typeface="Arial"/>
              </a:rPr>
              <a:t> </a:t>
            </a:r>
            <a:r>
              <a:rPr sz="1800" dirty="0" err="1">
                <a:latin typeface="Arial"/>
              </a:rPr>
              <a:t>gibi</a:t>
            </a:r>
            <a:r>
              <a:rPr sz="1800" dirty="0">
                <a:latin typeface="Arial"/>
              </a:rPr>
              <a:t> </a:t>
            </a:r>
            <a:r>
              <a:rPr sz="1800" dirty="0" err="1">
                <a:latin typeface="Arial"/>
              </a:rPr>
              <a:t>unsurlar</a:t>
            </a:r>
            <a:r>
              <a:rPr sz="1800" dirty="0">
                <a:latin typeface="Arial"/>
              </a:rPr>
              <a:t> </a:t>
            </a:r>
            <a:r>
              <a:rPr sz="1800" dirty="0" err="1">
                <a:latin typeface="Arial"/>
              </a:rPr>
              <a:t>kurumsal</a:t>
            </a:r>
            <a:r>
              <a:rPr sz="1800" dirty="0">
                <a:latin typeface="Arial"/>
              </a:rPr>
              <a:t> </a:t>
            </a:r>
            <a:r>
              <a:rPr sz="1800" dirty="0" err="1">
                <a:latin typeface="Arial"/>
              </a:rPr>
              <a:t>kimliğin</a:t>
            </a:r>
            <a:r>
              <a:rPr sz="1800" dirty="0">
                <a:latin typeface="Arial"/>
              </a:rPr>
              <a:t> </a:t>
            </a:r>
            <a:r>
              <a:rPr sz="1800" dirty="0" err="1">
                <a:latin typeface="Arial"/>
              </a:rPr>
              <a:t>parçalarıdır</a:t>
            </a:r>
            <a:r>
              <a:rPr sz="1800" dirty="0">
                <a:latin typeface="Arial"/>
              </a:rPr>
              <a:t>. Bu </a:t>
            </a:r>
            <a:r>
              <a:rPr sz="1800" dirty="0" err="1">
                <a:latin typeface="Arial"/>
              </a:rPr>
              <a:t>unsurlar</a:t>
            </a:r>
            <a:r>
              <a:rPr sz="1800" dirty="0">
                <a:latin typeface="Arial"/>
              </a:rPr>
              <a:t> </a:t>
            </a:r>
            <a:r>
              <a:rPr sz="1800" dirty="0" err="1">
                <a:latin typeface="Arial"/>
              </a:rPr>
              <a:t>tutarlı</a:t>
            </a:r>
            <a:r>
              <a:rPr sz="1800" dirty="0">
                <a:latin typeface="Arial"/>
              </a:rPr>
              <a:t> </a:t>
            </a:r>
            <a:r>
              <a:rPr sz="1800" dirty="0" err="1">
                <a:latin typeface="Arial"/>
              </a:rPr>
              <a:t>kullanıldığında</a:t>
            </a:r>
            <a:r>
              <a:rPr sz="1800" dirty="0">
                <a:latin typeface="Arial"/>
              </a:rPr>
              <a:t> </a:t>
            </a:r>
            <a:r>
              <a:rPr sz="1800" dirty="0" err="1">
                <a:latin typeface="Arial"/>
              </a:rPr>
              <a:t>markaya</a:t>
            </a:r>
            <a:r>
              <a:rPr sz="1800" dirty="0">
                <a:latin typeface="Arial"/>
              </a:rPr>
              <a:t> </a:t>
            </a:r>
            <a:r>
              <a:rPr sz="1800" dirty="0" err="1">
                <a:latin typeface="Arial"/>
              </a:rPr>
              <a:t>güçlü</a:t>
            </a:r>
            <a:r>
              <a:rPr sz="1800" dirty="0">
                <a:latin typeface="Arial"/>
              </a:rPr>
              <a:t> </a:t>
            </a:r>
            <a:r>
              <a:rPr sz="1800" dirty="0" err="1">
                <a:latin typeface="Arial"/>
              </a:rPr>
              <a:t>bir</a:t>
            </a:r>
            <a:r>
              <a:rPr sz="1800" dirty="0">
                <a:latin typeface="Arial"/>
              </a:rPr>
              <a:t> </a:t>
            </a:r>
            <a:r>
              <a:rPr sz="1800" dirty="0" err="1">
                <a:latin typeface="Arial"/>
              </a:rPr>
              <a:t>imaj</a:t>
            </a:r>
            <a:r>
              <a:rPr sz="1800" dirty="0">
                <a:latin typeface="Arial"/>
              </a:rPr>
              <a:t> </a:t>
            </a:r>
            <a:r>
              <a:rPr sz="1800" dirty="0" err="1">
                <a:latin typeface="Arial"/>
              </a:rPr>
              <a:t>kazandırır</a:t>
            </a:r>
            <a:r>
              <a:rPr sz="1800" dirty="0">
                <a:latin typeface="Arial"/>
              </a:rPr>
              <a:t>.</a:t>
            </a:r>
            <a:endParaRPr lang="tr-TR" sz="1800" dirty="0">
              <a:latin typeface="Arial"/>
            </a:endParaRPr>
          </a:p>
          <a:p>
            <a:pPr marL="0" indent="0">
              <a:buNone/>
            </a:pPr>
            <a:r>
              <a:rPr sz="1800" dirty="0">
                <a:latin typeface="Arial"/>
              </a:rPr>
              <a:t>
</a:t>
            </a:r>
            <a:r>
              <a:rPr sz="1800" b="1" dirty="0">
                <a:latin typeface="Arial"/>
              </a:rPr>
              <a:t>-</a:t>
            </a:r>
            <a:r>
              <a:rPr sz="1800" dirty="0">
                <a:latin typeface="Arial"/>
              </a:rPr>
              <a:t> Logo, </a:t>
            </a:r>
            <a:r>
              <a:rPr sz="1800" dirty="0" err="1">
                <a:latin typeface="Arial"/>
              </a:rPr>
              <a:t>kurumsal</a:t>
            </a:r>
            <a:r>
              <a:rPr sz="1800" dirty="0">
                <a:latin typeface="Arial"/>
              </a:rPr>
              <a:t> </a:t>
            </a:r>
            <a:r>
              <a:rPr sz="1800" dirty="0" err="1">
                <a:latin typeface="Arial"/>
              </a:rPr>
              <a:t>kimliğin</a:t>
            </a:r>
            <a:r>
              <a:rPr sz="1800" dirty="0">
                <a:latin typeface="Arial"/>
              </a:rPr>
              <a:t> </a:t>
            </a:r>
            <a:r>
              <a:rPr sz="1800" dirty="0" err="1">
                <a:latin typeface="Arial"/>
              </a:rPr>
              <a:t>en</a:t>
            </a:r>
            <a:r>
              <a:rPr sz="1800" dirty="0">
                <a:latin typeface="Arial"/>
              </a:rPr>
              <a:t> </a:t>
            </a:r>
            <a:r>
              <a:rPr sz="1800" dirty="0" err="1">
                <a:latin typeface="Arial"/>
              </a:rPr>
              <a:t>çok</a:t>
            </a:r>
            <a:r>
              <a:rPr sz="1800" dirty="0">
                <a:latin typeface="Arial"/>
              </a:rPr>
              <a:t> </a:t>
            </a:r>
            <a:r>
              <a:rPr sz="1800" dirty="0" err="1">
                <a:latin typeface="Arial"/>
              </a:rPr>
              <a:t>tanınan</a:t>
            </a:r>
            <a:r>
              <a:rPr sz="1800" dirty="0">
                <a:latin typeface="Arial"/>
              </a:rPr>
              <a:t> </a:t>
            </a:r>
            <a:r>
              <a:rPr sz="1800" dirty="0" err="1">
                <a:latin typeface="Arial"/>
              </a:rPr>
              <a:t>yüzüdür</a:t>
            </a:r>
            <a:r>
              <a:rPr sz="1800" dirty="0">
                <a:latin typeface="Arial"/>
              </a:rPr>
              <a:t> </a:t>
            </a:r>
            <a:r>
              <a:rPr sz="1800" dirty="0" err="1">
                <a:latin typeface="Arial"/>
              </a:rPr>
              <a:t>ve</a:t>
            </a:r>
            <a:r>
              <a:rPr sz="1800" dirty="0">
                <a:latin typeface="Arial"/>
              </a:rPr>
              <a:t> </a:t>
            </a:r>
            <a:r>
              <a:rPr sz="1800" dirty="0" err="1">
                <a:latin typeface="Arial"/>
              </a:rPr>
              <a:t>markanın</a:t>
            </a:r>
            <a:r>
              <a:rPr sz="1800" dirty="0">
                <a:latin typeface="Arial"/>
              </a:rPr>
              <a:t> </a:t>
            </a:r>
            <a:r>
              <a:rPr sz="1800" dirty="0" err="1">
                <a:latin typeface="Arial"/>
              </a:rPr>
              <a:t>özünü</a:t>
            </a:r>
            <a:r>
              <a:rPr sz="1800" dirty="0">
                <a:latin typeface="Arial"/>
              </a:rPr>
              <a:t> </a:t>
            </a:r>
            <a:r>
              <a:rPr sz="1800" dirty="0" err="1">
                <a:latin typeface="Arial"/>
              </a:rPr>
              <a:t>yansıtır</a:t>
            </a:r>
            <a:r>
              <a:rPr sz="1800" dirty="0">
                <a:latin typeface="Arial"/>
              </a:rPr>
              <a:t>.
</a:t>
            </a:r>
            <a:r>
              <a:rPr sz="1800" b="1" dirty="0">
                <a:latin typeface="Arial"/>
              </a:rPr>
              <a:t>-</a:t>
            </a:r>
            <a:r>
              <a:rPr sz="1800" dirty="0">
                <a:latin typeface="Arial"/>
              </a:rPr>
              <a:t> </a:t>
            </a:r>
            <a:r>
              <a:rPr sz="1800" dirty="0" err="1">
                <a:latin typeface="Arial"/>
              </a:rPr>
              <a:t>Kartvizit</a:t>
            </a:r>
            <a:r>
              <a:rPr sz="1800" dirty="0">
                <a:latin typeface="Arial"/>
              </a:rPr>
              <a:t>, </a:t>
            </a:r>
            <a:r>
              <a:rPr sz="1800" dirty="0" err="1">
                <a:latin typeface="Arial"/>
              </a:rPr>
              <a:t>antetli</a:t>
            </a:r>
            <a:r>
              <a:rPr sz="1800" dirty="0">
                <a:latin typeface="Arial"/>
              </a:rPr>
              <a:t> </a:t>
            </a:r>
            <a:r>
              <a:rPr sz="1800" dirty="0" err="1">
                <a:latin typeface="Arial"/>
              </a:rPr>
              <a:t>kağıt</a:t>
            </a:r>
            <a:r>
              <a:rPr sz="1800" dirty="0">
                <a:latin typeface="Arial"/>
              </a:rPr>
              <a:t>, </a:t>
            </a:r>
            <a:r>
              <a:rPr sz="1800" dirty="0" err="1">
                <a:latin typeface="Arial"/>
              </a:rPr>
              <a:t>ambalaj</a:t>
            </a:r>
            <a:r>
              <a:rPr sz="1800" dirty="0">
                <a:latin typeface="Arial"/>
              </a:rPr>
              <a:t> </a:t>
            </a:r>
            <a:r>
              <a:rPr sz="1800" dirty="0" err="1">
                <a:latin typeface="Arial"/>
              </a:rPr>
              <a:t>tasarımı</a:t>
            </a:r>
            <a:r>
              <a:rPr sz="1800" dirty="0">
                <a:latin typeface="Arial"/>
              </a:rPr>
              <a:t> </a:t>
            </a:r>
            <a:r>
              <a:rPr sz="1800" dirty="0" err="1">
                <a:latin typeface="Arial"/>
              </a:rPr>
              <a:t>gibi</a:t>
            </a:r>
            <a:r>
              <a:rPr sz="1800" dirty="0">
                <a:latin typeface="Arial"/>
              </a:rPr>
              <a:t> </a:t>
            </a:r>
            <a:r>
              <a:rPr sz="1800" dirty="0" err="1">
                <a:latin typeface="Arial"/>
              </a:rPr>
              <a:t>materyaller</a:t>
            </a:r>
            <a:r>
              <a:rPr sz="1800" dirty="0">
                <a:latin typeface="Arial"/>
              </a:rPr>
              <a:t> </a:t>
            </a:r>
            <a:r>
              <a:rPr sz="1800" dirty="0" err="1">
                <a:latin typeface="Arial"/>
              </a:rPr>
              <a:t>kimliğin</a:t>
            </a:r>
            <a:r>
              <a:rPr sz="1800" dirty="0">
                <a:latin typeface="Arial"/>
              </a:rPr>
              <a:t> </a:t>
            </a:r>
            <a:r>
              <a:rPr sz="1800" dirty="0" err="1">
                <a:latin typeface="Arial"/>
              </a:rPr>
              <a:t>fiziksel</a:t>
            </a:r>
            <a:r>
              <a:rPr sz="1800" dirty="0">
                <a:latin typeface="Arial"/>
              </a:rPr>
              <a:t> </a:t>
            </a:r>
            <a:r>
              <a:rPr sz="1800" dirty="0" err="1">
                <a:latin typeface="Arial"/>
              </a:rPr>
              <a:t>temsilcileridir</a:t>
            </a:r>
            <a:r>
              <a:rPr sz="1800" dirty="0">
                <a:latin typeface="Arial"/>
              </a:rPr>
              <a:t>.
</a:t>
            </a:r>
            <a:r>
              <a:rPr lang="tr-TR" sz="1800" dirty="0">
                <a:latin typeface="Arial"/>
              </a:rPr>
              <a:t>								         </a:t>
            </a:r>
            <a:r>
              <a:rPr sz="1800" dirty="0">
                <a:latin typeface="Arial"/>
              </a:rPr>
              <a:t>📌 </a:t>
            </a:r>
            <a:r>
              <a:rPr sz="1800" b="1" dirty="0">
                <a:latin typeface="Arial"/>
              </a:rPr>
              <a:t>Örnek:</a:t>
            </a:r>
            <a:r>
              <a:rPr sz="1800" dirty="0">
                <a:latin typeface="Arial"/>
              </a:rPr>
              <a:t> Coca-Cola – </a:t>
            </a:r>
            <a:r>
              <a:rPr sz="1800" dirty="0" err="1">
                <a:latin typeface="Arial"/>
              </a:rPr>
              <a:t>Kırmızı-beyaz</a:t>
            </a:r>
            <a:r>
              <a:rPr sz="1800" dirty="0">
                <a:latin typeface="Arial"/>
              </a:rPr>
              <a:t> </a:t>
            </a:r>
            <a:r>
              <a:rPr lang="tr-TR" sz="1800" dirty="0">
                <a:latin typeface="Arial"/>
              </a:rPr>
              <a:t>							               </a:t>
            </a:r>
            <a:r>
              <a:rPr sz="1800" dirty="0" err="1">
                <a:latin typeface="Arial"/>
              </a:rPr>
              <a:t>renkleriyle</a:t>
            </a:r>
            <a:r>
              <a:rPr sz="1800" dirty="0">
                <a:latin typeface="Arial"/>
              </a:rPr>
              <a:t> </a:t>
            </a:r>
            <a:r>
              <a:rPr sz="1800" dirty="0" err="1">
                <a:latin typeface="Arial"/>
              </a:rPr>
              <a:t>enerjiyi</a:t>
            </a:r>
            <a:r>
              <a:rPr sz="1800" dirty="0">
                <a:latin typeface="Arial"/>
              </a:rPr>
              <a:t> </a:t>
            </a:r>
            <a:r>
              <a:rPr sz="1800" dirty="0" err="1">
                <a:latin typeface="Arial"/>
              </a:rPr>
              <a:t>ve</a:t>
            </a:r>
            <a:r>
              <a:rPr sz="1800" dirty="0">
                <a:latin typeface="Arial"/>
              </a:rPr>
              <a:t> </a:t>
            </a:r>
            <a:r>
              <a:rPr sz="1800" dirty="0" err="1">
                <a:latin typeface="Arial"/>
              </a:rPr>
              <a:t>dinamizmi</a:t>
            </a:r>
            <a:r>
              <a:rPr sz="1800" dirty="0">
                <a:latin typeface="Arial"/>
              </a:rPr>
              <a:t> </a:t>
            </a:r>
            <a:r>
              <a:rPr lang="tr-TR" sz="1800" dirty="0">
                <a:latin typeface="Arial"/>
              </a:rPr>
              <a:t>								               </a:t>
            </a:r>
            <a:r>
              <a:rPr sz="1800" dirty="0" err="1">
                <a:latin typeface="Arial"/>
              </a:rPr>
              <a:t>simgeler</a:t>
            </a:r>
            <a:r>
              <a:rPr sz="1800" dirty="0">
                <a:latin typeface="Arial"/>
              </a:rPr>
              <a:t>.</a:t>
            </a:r>
          </a:p>
        </p:txBody>
      </p:sp>
      <p:pic>
        <p:nvPicPr>
          <p:cNvPr id="12290" name="Picture 2" descr="Coca-Cola'nın Olimpiyat ruhu: İkonik ambalaj tasarımları - Ad Just Brand">
            <a:extLst>
              <a:ext uri="{FF2B5EF4-FFF2-40B4-BE49-F238E27FC236}">
                <a16:creationId xmlns:a16="http://schemas.microsoft.com/office/drawing/2014/main" id="{55356F2B-2CE1-7CA7-886F-8AC5E96AE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 y="4147975"/>
            <a:ext cx="4572000" cy="256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err="1"/>
              <a:t>Kurumsal</a:t>
            </a:r>
            <a:r>
              <a:rPr b="1" dirty="0"/>
              <a:t> </a:t>
            </a:r>
            <a:r>
              <a:rPr b="1" dirty="0" err="1"/>
              <a:t>Kimlik</a:t>
            </a:r>
            <a:r>
              <a:rPr b="1" dirty="0"/>
              <a:t> </a:t>
            </a:r>
            <a:r>
              <a:rPr b="1" dirty="0" err="1"/>
              <a:t>Nerede</a:t>
            </a:r>
            <a:r>
              <a:rPr b="1" dirty="0"/>
              <a:t> </a:t>
            </a:r>
            <a:r>
              <a:rPr b="1" dirty="0" err="1"/>
              <a:t>Kullanılır</a:t>
            </a:r>
            <a:r>
              <a:rPr b="1" dirty="0"/>
              <a:t>?</a:t>
            </a:r>
          </a:p>
        </p:txBody>
      </p:sp>
      <p:sp>
        <p:nvSpPr>
          <p:cNvPr id="3" name="Content Placeholder 2"/>
          <p:cNvSpPr>
            <a:spLocks noGrp="1"/>
          </p:cNvSpPr>
          <p:nvPr>
            <p:ph idx="1"/>
          </p:nvPr>
        </p:nvSpPr>
        <p:spPr>
          <a:xfrm>
            <a:off x="457200" y="1420900"/>
            <a:ext cx="8229600" cy="4525963"/>
          </a:xfrm>
        </p:spPr>
        <p:txBody>
          <a:bodyPr>
            <a:normAutofit/>
          </a:bodyPr>
          <a:lstStyle/>
          <a:p>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sadece</a:t>
            </a:r>
            <a:r>
              <a:rPr sz="1800" dirty="0">
                <a:latin typeface="Arial"/>
              </a:rPr>
              <a:t> </a:t>
            </a:r>
            <a:r>
              <a:rPr sz="1800" dirty="0" err="1">
                <a:latin typeface="Arial"/>
              </a:rPr>
              <a:t>logolarda</a:t>
            </a:r>
            <a:r>
              <a:rPr sz="1800" dirty="0">
                <a:latin typeface="Arial"/>
              </a:rPr>
              <a:t> </a:t>
            </a:r>
            <a:r>
              <a:rPr sz="1800" dirty="0" err="1">
                <a:latin typeface="Arial"/>
              </a:rPr>
              <a:t>ya</a:t>
            </a:r>
            <a:r>
              <a:rPr sz="1800" dirty="0">
                <a:latin typeface="Arial"/>
              </a:rPr>
              <a:t> da </a:t>
            </a:r>
            <a:r>
              <a:rPr sz="1800" dirty="0" err="1">
                <a:latin typeface="Arial"/>
              </a:rPr>
              <a:t>kartvizitlerde</a:t>
            </a:r>
            <a:r>
              <a:rPr sz="1800" dirty="0">
                <a:latin typeface="Arial"/>
              </a:rPr>
              <a:t> </a:t>
            </a:r>
            <a:r>
              <a:rPr sz="1800" dirty="0" err="1">
                <a:latin typeface="Arial"/>
              </a:rPr>
              <a:t>değil</a:t>
            </a:r>
            <a:r>
              <a:rPr sz="1800" dirty="0">
                <a:latin typeface="Arial"/>
              </a:rPr>
              <a:t>, </a:t>
            </a:r>
            <a:r>
              <a:rPr sz="1800" dirty="0" err="1">
                <a:latin typeface="Arial"/>
              </a:rPr>
              <a:t>markanın</a:t>
            </a:r>
            <a:r>
              <a:rPr sz="1800" dirty="0">
                <a:latin typeface="Arial"/>
              </a:rPr>
              <a:t> </a:t>
            </a:r>
            <a:r>
              <a:rPr sz="1800" dirty="0" err="1">
                <a:latin typeface="Arial"/>
              </a:rPr>
              <a:t>göründüğü</a:t>
            </a:r>
            <a:r>
              <a:rPr sz="1800" dirty="0">
                <a:latin typeface="Arial"/>
              </a:rPr>
              <a:t> her </a:t>
            </a:r>
            <a:r>
              <a:rPr sz="1800" dirty="0" err="1">
                <a:latin typeface="Arial"/>
              </a:rPr>
              <a:t>alanda</a:t>
            </a:r>
            <a:r>
              <a:rPr sz="1800" dirty="0">
                <a:latin typeface="Arial"/>
              </a:rPr>
              <a:t> </a:t>
            </a:r>
            <a:r>
              <a:rPr sz="1800" dirty="0" err="1">
                <a:latin typeface="Arial"/>
              </a:rPr>
              <a:t>kullanılır</a:t>
            </a:r>
            <a:r>
              <a:rPr sz="1800" dirty="0">
                <a:latin typeface="Arial"/>
              </a:rPr>
              <a:t>. </a:t>
            </a:r>
            <a:r>
              <a:rPr sz="1800" dirty="0" err="1">
                <a:latin typeface="Arial"/>
              </a:rPr>
              <a:t>Mağaza</a:t>
            </a:r>
            <a:r>
              <a:rPr sz="1800" dirty="0">
                <a:latin typeface="Arial"/>
              </a:rPr>
              <a:t> </a:t>
            </a:r>
            <a:r>
              <a:rPr sz="1800" dirty="0" err="1">
                <a:latin typeface="Arial"/>
              </a:rPr>
              <a:t>tasarımından</a:t>
            </a:r>
            <a:r>
              <a:rPr sz="1800" dirty="0">
                <a:latin typeface="Arial"/>
              </a:rPr>
              <a:t>, </a:t>
            </a:r>
            <a:r>
              <a:rPr sz="1800" dirty="0" err="1">
                <a:latin typeface="Arial"/>
              </a:rPr>
              <a:t>sosyal</a:t>
            </a:r>
            <a:r>
              <a:rPr sz="1800" dirty="0">
                <a:latin typeface="Arial"/>
              </a:rPr>
              <a:t> </a:t>
            </a:r>
            <a:r>
              <a:rPr sz="1800" dirty="0" err="1">
                <a:latin typeface="Arial"/>
              </a:rPr>
              <a:t>medya</a:t>
            </a:r>
            <a:r>
              <a:rPr sz="1800" dirty="0">
                <a:latin typeface="Arial"/>
              </a:rPr>
              <a:t> </a:t>
            </a:r>
            <a:r>
              <a:rPr sz="1800" dirty="0" err="1">
                <a:latin typeface="Arial"/>
              </a:rPr>
              <a:t>görsellerine</a:t>
            </a:r>
            <a:r>
              <a:rPr sz="1800" dirty="0">
                <a:latin typeface="Arial"/>
              </a:rPr>
              <a:t> </a:t>
            </a:r>
            <a:r>
              <a:rPr sz="1800" dirty="0" err="1">
                <a:latin typeface="Arial"/>
              </a:rPr>
              <a:t>kadar</a:t>
            </a:r>
            <a:r>
              <a:rPr sz="1800" dirty="0">
                <a:latin typeface="Arial"/>
              </a:rPr>
              <a:t> her </a:t>
            </a:r>
            <a:r>
              <a:rPr sz="1800" dirty="0" err="1">
                <a:latin typeface="Arial"/>
              </a:rPr>
              <a:t>yerde</a:t>
            </a:r>
            <a:r>
              <a:rPr sz="1800" dirty="0">
                <a:latin typeface="Arial"/>
              </a:rPr>
              <a:t> </a:t>
            </a:r>
            <a:r>
              <a:rPr sz="1800" dirty="0" err="1">
                <a:latin typeface="Arial"/>
              </a:rPr>
              <a:t>aynı</a:t>
            </a:r>
            <a:r>
              <a:rPr sz="1800" dirty="0">
                <a:latin typeface="Arial"/>
              </a:rPr>
              <a:t> </a:t>
            </a:r>
            <a:r>
              <a:rPr sz="1800" dirty="0" err="1">
                <a:latin typeface="Arial"/>
              </a:rPr>
              <a:t>görsel</a:t>
            </a:r>
            <a:r>
              <a:rPr sz="1800" dirty="0">
                <a:latin typeface="Arial"/>
              </a:rPr>
              <a:t> </a:t>
            </a:r>
            <a:r>
              <a:rPr sz="1800" dirty="0" err="1">
                <a:latin typeface="Arial"/>
              </a:rPr>
              <a:t>dili</a:t>
            </a:r>
            <a:r>
              <a:rPr sz="1800" dirty="0">
                <a:latin typeface="Arial"/>
              </a:rPr>
              <a:t> </a:t>
            </a:r>
            <a:r>
              <a:rPr sz="1800" dirty="0" err="1">
                <a:latin typeface="Arial"/>
              </a:rPr>
              <a:t>yansıtmak</a:t>
            </a:r>
            <a:r>
              <a:rPr sz="1800" dirty="0">
                <a:latin typeface="Arial"/>
              </a:rPr>
              <a:t> </a:t>
            </a:r>
            <a:r>
              <a:rPr sz="1800" dirty="0" err="1">
                <a:latin typeface="Arial"/>
              </a:rPr>
              <a:t>gerekir</a:t>
            </a:r>
            <a:r>
              <a:rPr sz="1800" dirty="0">
                <a:latin typeface="Arial"/>
              </a:rPr>
              <a:t>. Bu, </a:t>
            </a:r>
            <a:r>
              <a:rPr sz="1800" dirty="0" err="1">
                <a:latin typeface="Arial"/>
              </a:rPr>
              <a:t>markanın</a:t>
            </a:r>
            <a:r>
              <a:rPr sz="1800" dirty="0">
                <a:latin typeface="Arial"/>
              </a:rPr>
              <a:t> </a:t>
            </a:r>
            <a:r>
              <a:rPr sz="1800" dirty="0" err="1">
                <a:latin typeface="Arial"/>
              </a:rPr>
              <a:t>güvenilirliğini</a:t>
            </a:r>
            <a:r>
              <a:rPr sz="1800" dirty="0">
                <a:latin typeface="Arial"/>
              </a:rPr>
              <a:t> </a:t>
            </a:r>
            <a:r>
              <a:rPr sz="1800" dirty="0" err="1">
                <a:latin typeface="Arial"/>
              </a:rPr>
              <a:t>artırır</a:t>
            </a:r>
            <a:r>
              <a:rPr sz="1800" dirty="0">
                <a:latin typeface="Arial"/>
              </a:rPr>
              <a:t>.</a:t>
            </a:r>
            <a:endParaRPr lang="tr-TR" sz="1800" dirty="0">
              <a:latin typeface="Arial"/>
            </a:endParaRPr>
          </a:p>
          <a:p>
            <a:pPr marL="0" indent="0">
              <a:buNone/>
            </a:pPr>
            <a:r>
              <a:rPr sz="1800" dirty="0">
                <a:latin typeface="Arial"/>
              </a:rPr>
              <a:t>
</a:t>
            </a:r>
            <a:r>
              <a:rPr sz="1800" b="1" dirty="0">
                <a:latin typeface="Arial"/>
              </a:rPr>
              <a:t>- </a:t>
            </a:r>
            <a:r>
              <a:rPr sz="1800" dirty="0" err="1">
                <a:latin typeface="Arial"/>
              </a:rPr>
              <a:t>Sosyal</a:t>
            </a:r>
            <a:r>
              <a:rPr sz="1800" dirty="0">
                <a:latin typeface="Arial"/>
              </a:rPr>
              <a:t> </a:t>
            </a:r>
            <a:r>
              <a:rPr sz="1800" dirty="0" err="1">
                <a:latin typeface="Arial"/>
              </a:rPr>
              <a:t>medya</a:t>
            </a:r>
            <a:r>
              <a:rPr sz="1800" dirty="0">
                <a:latin typeface="Arial"/>
              </a:rPr>
              <a:t> </a:t>
            </a:r>
            <a:r>
              <a:rPr sz="1800" dirty="0" err="1">
                <a:latin typeface="Arial"/>
              </a:rPr>
              <a:t>paylaşımları</a:t>
            </a:r>
            <a:r>
              <a:rPr sz="1800" dirty="0">
                <a:latin typeface="Arial"/>
              </a:rPr>
              <a:t>, </a:t>
            </a:r>
            <a:r>
              <a:rPr sz="1800" dirty="0" err="1">
                <a:latin typeface="Arial"/>
              </a:rPr>
              <a:t>afiş</a:t>
            </a:r>
            <a:r>
              <a:rPr sz="1800" dirty="0">
                <a:latin typeface="Arial"/>
              </a:rPr>
              <a:t> </a:t>
            </a:r>
            <a:r>
              <a:rPr sz="1800" dirty="0" err="1">
                <a:latin typeface="Arial"/>
              </a:rPr>
              <a:t>tasarımları</a:t>
            </a:r>
            <a:r>
              <a:rPr sz="1800" dirty="0">
                <a:latin typeface="Arial"/>
              </a:rPr>
              <a:t>, </a:t>
            </a:r>
            <a:r>
              <a:rPr sz="1800" dirty="0" err="1">
                <a:latin typeface="Arial"/>
              </a:rPr>
              <a:t>sunum</a:t>
            </a:r>
            <a:r>
              <a:rPr sz="1800" dirty="0">
                <a:latin typeface="Arial"/>
              </a:rPr>
              <a:t> </a:t>
            </a:r>
            <a:r>
              <a:rPr sz="1800" dirty="0" err="1">
                <a:latin typeface="Arial"/>
              </a:rPr>
              <a:t>şablonları</a:t>
            </a:r>
            <a:r>
              <a:rPr sz="1800" dirty="0">
                <a:latin typeface="Arial"/>
              </a:rPr>
              <a:t> </a:t>
            </a:r>
            <a:r>
              <a:rPr sz="1800" dirty="0" err="1">
                <a:latin typeface="Arial"/>
              </a:rPr>
              <a:t>kurumsal</a:t>
            </a:r>
            <a:r>
              <a:rPr sz="1800" dirty="0">
                <a:latin typeface="Arial"/>
              </a:rPr>
              <a:t> </a:t>
            </a:r>
            <a:r>
              <a:rPr sz="1800" dirty="0" err="1">
                <a:latin typeface="Arial"/>
              </a:rPr>
              <a:t>kimlikle</a:t>
            </a:r>
            <a:r>
              <a:rPr sz="1800" dirty="0">
                <a:latin typeface="Arial"/>
              </a:rPr>
              <a:t> </a:t>
            </a:r>
            <a:r>
              <a:rPr sz="1800" dirty="0" err="1">
                <a:latin typeface="Arial"/>
              </a:rPr>
              <a:t>uyumlu</a:t>
            </a:r>
            <a:r>
              <a:rPr sz="1800" dirty="0">
                <a:latin typeface="Arial"/>
              </a:rPr>
              <a:t> </a:t>
            </a:r>
            <a:r>
              <a:rPr sz="1800" dirty="0" err="1">
                <a:latin typeface="Arial"/>
              </a:rPr>
              <a:t>olmalıdır</a:t>
            </a:r>
            <a:r>
              <a:rPr sz="1800" dirty="0">
                <a:latin typeface="Arial"/>
              </a:rPr>
              <a:t>.
</a:t>
            </a:r>
            <a:r>
              <a:rPr sz="1800" b="1" dirty="0">
                <a:latin typeface="Arial"/>
              </a:rPr>
              <a:t>-</a:t>
            </a:r>
            <a:r>
              <a:rPr sz="1800" dirty="0">
                <a:latin typeface="Arial"/>
              </a:rPr>
              <a:t> </a:t>
            </a:r>
            <a:r>
              <a:rPr sz="1800" dirty="0" err="1">
                <a:latin typeface="Arial"/>
              </a:rPr>
              <a:t>Kurum</a:t>
            </a:r>
            <a:r>
              <a:rPr sz="1800" dirty="0">
                <a:latin typeface="Arial"/>
              </a:rPr>
              <a:t> </a:t>
            </a:r>
            <a:r>
              <a:rPr sz="1800" dirty="0" err="1">
                <a:latin typeface="Arial"/>
              </a:rPr>
              <a:t>içi</a:t>
            </a:r>
            <a:r>
              <a:rPr sz="1800" dirty="0">
                <a:latin typeface="Arial"/>
              </a:rPr>
              <a:t> </a:t>
            </a:r>
            <a:r>
              <a:rPr sz="1800" dirty="0" err="1">
                <a:latin typeface="Arial"/>
              </a:rPr>
              <a:t>yazışmalar</a:t>
            </a:r>
            <a:r>
              <a:rPr sz="1800" dirty="0">
                <a:latin typeface="Arial"/>
              </a:rPr>
              <a:t>, </a:t>
            </a:r>
            <a:r>
              <a:rPr sz="1800" dirty="0" err="1">
                <a:latin typeface="Arial"/>
              </a:rPr>
              <a:t>araç</a:t>
            </a:r>
            <a:r>
              <a:rPr sz="1800" dirty="0">
                <a:latin typeface="Arial"/>
              </a:rPr>
              <a:t> </a:t>
            </a:r>
            <a:r>
              <a:rPr sz="1800" dirty="0" err="1">
                <a:latin typeface="Arial"/>
              </a:rPr>
              <a:t>giydirme</a:t>
            </a:r>
            <a:r>
              <a:rPr sz="1800" dirty="0">
                <a:latin typeface="Arial"/>
              </a:rPr>
              <a:t>, </a:t>
            </a:r>
            <a:r>
              <a:rPr sz="1800" dirty="0" err="1">
                <a:latin typeface="Arial"/>
              </a:rPr>
              <a:t>personel</a:t>
            </a:r>
            <a:r>
              <a:rPr sz="1800" dirty="0">
                <a:latin typeface="Arial"/>
              </a:rPr>
              <a:t> </a:t>
            </a:r>
            <a:r>
              <a:rPr sz="1800" dirty="0" err="1">
                <a:latin typeface="Arial"/>
              </a:rPr>
              <a:t>kıyafetleri</a:t>
            </a:r>
            <a:r>
              <a:rPr sz="1800" dirty="0">
                <a:latin typeface="Arial"/>
              </a:rPr>
              <a:t> </a:t>
            </a:r>
            <a:r>
              <a:rPr sz="1800" dirty="0" err="1">
                <a:latin typeface="Arial"/>
              </a:rPr>
              <a:t>gibi</a:t>
            </a:r>
            <a:r>
              <a:rPr sz="1800" dirty="0">
                <a:latin typeface="Arial"/>
              </a:rPr>
              <a:t> </a:t>
            </a:r>
            <a:r>
              <a:rPr sz="1800" dirty="0" err="1">
                <a:latin typeface="Arial"/>
              </a:rPr>
              <a:t>alanlarda</a:t>
            </a:r>
            <a:r>
              <a:rPr sz="1800" dirty="0">
                <a:latin typeface="Arial"/>
              </a:rPr>
              <a:t> da </a:t>
            </a:r>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hissedilmelidir</a:t>
            </a:r>
            <a:r>
              <a:rPr sz="1800" dirty="0">
                <a:latin typeface="Arial"/>
              </a:rPr>
              <a:t>.
</a:t>
            </a:r>
            <a:r>
              <a:rPr lang="tr-TR" sz="1800" dirty="0">
                <a:latin typeface="Arial"/>
              </a:rPr>
              <a:t>						    </a:t>
            </a:r>
            <a:r>
              <a:rPr sz="1800" dirty="0">
                <a:latin typeface="Arial"/>
              </a:rPr>
              <a:t>📌 </a:t>
            </a:r>
            <a:r>
              <a:rPr sz="1800" b="1" dirty="0">
                <a:latin typeface="Arial"/>
              </a:rPr>
              <a:t>Örnek: </a:t>
            </a:r>
            <a:r>
              <a:rPr sz="1800" dirty="0">
                <a:latin typeface="Arial"/>
              </a:rPr>
              <a:t>FedEx – </a:t>
            </a:r>
            <a:r>
              <a:rPr sz="1800" dirty="0" err="1">
                <a:latin typeface="Arial"/>
              </a:rPr>
              <a:t>Araç</a:t>
            </a:r>
            <a:r>
              <a:rPr sz="1800" dirty="0">
                <a:latin typeface="Arial"/>
              </a:rPr>
              <a:t> </a:t>
            </a:r>
            <a:r>
              <a:rPr sz="1800" dirty="0" err="1">
                <a:latin typeface="Arial"/>
              </a:rPr>
              <a:t>üzerindeki</a:t>
            </a:r>
            <a:r>
              <a:rPr sz="1800" dirty="0">
                <a:latin typeface="Arial"/>
              </a:rPr>
              <a:t> logo </a:t>
            </a:r>
            <a:r>
              <a:rPr sz="1800" dirty="0" err="1">
                <a:latin typeface="Arial"/>
              </a:rPr>
              <a:t>ve</a:t>
            </a:r>
            <a:r>
              <a:rPr sz="1800" dirty="0">
                <a:latin typeface="Arial"/>
              </a:rPr>
              <a:t> </a:t>
            </a:r>
            <a:r>
              <a:rPr lang="tr-TR" sz="1800" dirty="0">
                <a:latin typeface="Arial"/>
              </a:rPr>
              <a:t>								   </a:t>
            </a:r>
            <a:r>
              <a:rPr sz="1800" dirty="0" err="1">
                <a:latin typeface="Arial"/>
              </a:rPr>
              <a:t>çalışan</a:t>
            </a:r>
            <a:r>
              <a:rPr sz="1800" dirty="0">
                <a:latin typeface="Arial"/>
              </a:rPr>
              <a:t> </a:t>
            </a:r>
            <a:r>
              <a:rPr sz="1800" dirty="0" err="1">
                <a:latin typeface="Arial"/>
              </a:rPr>
              <a:t>üniformalarında</a:t>
            </a:r>
            <a:r>
              <a:rPr sz="1800" dirty="0">
                <a:latin typeface="Arial"/>
              </a:rPr>
              <a:t> </a:t>
            </a:r>
            <a:r>
              <a:rPr sz="1800" dirty="0" err="1">
                <a:latin typeface="Arial"/>
              </a:rPr>
              <a:t>tutarlılık</a:t>
            </a:r>
            <a:r>
              <a:rPr sz="1800" dirty="0">
                <a:latin typeface="Arial"/>
              </a:rPr>
              <a:t> </a:t>
            </a:r>
            <a:r>
              <a:rPr sz="1800" dirty="0" err="1">
                <a:latin typeface="Arial"/>
              </a:rPr>
              <a:t>vardır</a:t>
            </a:r>
            <a:r>
              <a:rPr sz="1800" dirty="0">
                <a:latin typeface="Arial"/>
              </a:rPr>
              <a:t>.
</a:t>
            </a:r>
          </a:p>
        </p:txBody>
      </p:sp>
      <p:pic>
        <p:nvPicPr>
          <p:cNvPr id="13314" name="Picture 2" descr="Fedex express stok fotoğraflar, telifsiz resimler, görseller | Depositphotos">
            <a:extLst>
              <a:ext uri="{FF2B5EF4-FFF2-40B4-BE49-F238E27FC236}">
                <a16:creationId xmlns:a16="http://schemas.microsoft.com/office/drawing/2014/main" id="{287D6004-6242-B111-2016-A59C6A380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 y="4258235"/>
            <a:ext cx="3324635" cy="2490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err="1"/>
              <a:t>Kurumsal</a:t>
            </a:r>
            <a:r>
              <a:rPr b="1" dirty="0"/>
              <a:t> </a:t>
            </a:r>
            <a:r>
              <a:rPr b="1" dirty="0" err="1"/>
              <a:t>Kimlik</a:t>
            </a:r>
            <a:r>
              <a:rPr b="1" dirty="0"/>
              <a:t> </a:t>
            </a:r>
            <a:r>
              <a:rPr b="1" dirty="0" err="1"/>
              <a:t>Oluşturma</a:t>
            </a:r>
            <a:r>
              <a:rPr b="1" dirty="0"/>
              <a:t> </a:t>
            </a:r>
            <a:r>
              <a:rPr b="1" dirty="0" err="1"/>
              <a:t>Süreci</a:t>
            </a:r>
            <a:endParaRPr b="1" dirty="0"/>
          </a:p>
        </p:txBody>
      </p:sp>
      <p:sp>
        <p:nvSpPr>
          <p:cNvPr id="3" name="Content Placeholder 2"/>
          <p:cNvSpPr>
            <a:spLocks noGrp="1"/>
          </p:cNvSpPr>
          <p:nvPr>
            <p:ph idx="1"/>
          </p:nvPr>
        </p:nvSpPr>
        <p:spPr>
          <a:xfrm>
            <a:off x="457200" y="1420900"/>
            <a:ext cx="8229600" cy="4525963"/>
          </a:xfrm>
        </p:spPr>
        <p:txBody>
          <a:bodyPr>
            <a:normAutofit/>
          </a:bodyPr>
          <a:lstStyle/>
          <a:p>
            <a:r>
              <a:rPr sz="1800" dirty="0" err="1">
                <a:latin typeface="Arial"/>
              </a:rPr>
              <a:t>Kurumsal</a:t>
            </a:r>
            <a:r>
              <a:rPr sz="1800" dirty="0">
                <a:latin typeface="Arial"/>
              </a:rPr>
              <a:t> </a:t>
            </a:r>
            <a:r>
              <a:rPr sz="1800" dirty="0" err="1">
                <a:latin typeface="Arial"/>
              </a:rPr>
              <a:t>kimlik</a:t>
            </a:r>
            <a:r>
              <a:rPr sz="1800" dirty="0">
                <a:latin typeface="Arial"/>
              </a:rPr>
              <a:t> </a:t>
            </a:r>
            <a:r>
              <a:rPr sz="1800" dirty="0" err="1">
                <a:latin typeface="Arial"/>
              </a:rPr>
              <a:t>oluşturma</a:t>
            </a:r>
            <a:r>
              <a:rPr sz="1800" dirty="0">
                <a:latin typeface="Arial"/>
              </a:rPr>
              <a:t> </a:t>
            </a:r>
            <a:r>
              <a:rPr sz="1800" dirty="0" err="1">
                <a:latin typeface="Arial"/>
              </a:rPr>
              <a:t>süreci</a:t>
            </a:r>
            <a:r>
              <a:rPr sz="1800" dirty="0">
                <a:latin typeface="Arial"/>
              </a:rPr>
              <a:t>, </a:t>
            </a:r>
            <a:r>
              <a:rPr sz="1800" dirty="0" err="1">
                <a:latin typeface="Arial"/>
              </a:rPr>
              <a:t>markanın</a:t>
            </a:r>
            <a:r>
              <a:rPr sz="1800" dirty="0">
                <a:latin typeface="Arial"/>
              </a:rPr>
              <a:t> </a:t>
            </a:r>
            <a:r>
              <a:rPr sz="1800" dirty="0" err="1">
                <a:latin typeface="Arial"/>
              </a:rPr>
              <a:t>hikayesini</a:t>
            </a:r>
            <a:r>
              <a:rPr sz="1800" dirty="0">
                <a:latin typeface="Arial"/>
              </a:rPr>
              <a:t> </a:t>
            </a:r>
            <a:r>
              <a:rPr sz="1800" dirty="0" err="1">
                <a:latin typeface="Arial"/>
              </a:rPr>
              <a:t>anlamakla</a:t>
            </a:r>
            <a:r>
              <a:rPr sz="1800" dirty="0">
                <a:latin typeface="Arial"/>
              </a:rPr>
              <a:t> </a:t>
            </a:r>
            <a:r>
              <a:rPr sz="1800" dirty="0" err="1">
                <a:latin typeface="Arial"/>
              </a:rPr>
              <a:t>başlar</a:t>
            </a:r>
            <a:r>
              <a:rPr sz="1800" dirty="0">
                <a:latin typeface="Arial"/>
              </a:rPr>
              <a:t>. </a:t>
            </a:r>
            <a:r>
              <a:rPr sz="1800" dirty="0" err="1">
                <a:latin typeface="Arial"/>
              </a:rPr>
              <a:t>Hedef</a:t>
            </a:r>
            <a:r>
              <a:rPr sz="1800" dirty="0">
                <a:latin typeface="Arial"/>
              </a:rPr>
              <a:t> </a:t>
            </a:r>
            <a:r>
              <a:rPr sz="1800" dirty="0" err="1">
                <a:latin typeface="Arial"/>
              </a:rPr>
              <a:t>kitle</a:t>
            </a:r>
            <a:r>
              <a:rPr sz="1800" dirty="0">
                <a:latin typeface="Arial"/>
              </a:rPr>
              <a:t>, </a:t>
            </a:r>
            <a:r>
              <a:rPr sz="1800" dirty="0" err="1">
                <a:latin typeface="Arial"/>
              </a:rPr>
              <a:t>sektör</a:t>
            </a:r>
            <a:r>
              <a:rPr sz="1800" dirty="0">
                <a:latin typeface="Arial"/>
              </a:rPr>
              <a:t> </a:t>
            </a:r>
            <a:r>
              <a:rPr sz="1800" dirty="0" err="1">
                <a:latin typeface="Arial"/>
              </a:rPr>
              <a:t>analizi</a:t>
            </a:r>
            <a:r>
              <a:rPr sz="1800" dirty="0">
                <a:latin typeface="Arial"/>
              </a:rPr>
              <a:t> </a:t>
            </a:r>
            <a:r>
              <a:rPr sz="1800" dirty="0" err="1">
                <a:latin typeface="Arial"/>
              </a:rPr>
              <a:t>ve</a:t>
            </a:r>
            <a:r>
              <a:rPr sz="1800" dirty="0">
                <a:latin typeface="Arial"/>
              </a:rPr>
              <a:t> </a:t>
            </a:r>
            <a:r>
              <a:rPr sz="1800" dirty="0" err="1">
                <a:latin typeface="Arial"/>
              </a:rPr>
              <a:t>marka</a:t>
            </a:r>
            <a:r>
              <a:rPr sz="1800" dirty="0">
                <a:latin typeface="Arial"/>
              </a:rPr>
              <a:t> </a:t>
            </a:r>
            <a:r>
              <a:rPr sz="1800" dirty="0" err="1">
                <a:latin typeface="Arial"/>
              </a:rPr>
              <a:t>değerleri</a:t>
            </a:r>
            <a:r>
              <a:rPr sz="1800" dirty="0">
                <a:latin typeface="Arial"/>
              </a:rPr>
              <a:t> </a:t>
            </a:r>
            <a:r>
              <a:rPr sz="1800" dirty="0" err="1">
                <a:latin typeface="Arial"/>
              </a:rPr>
              <a:t>belirlendikten</a:t>
            </a:r>
            <a:r>
              <a:rPr sz="1800" dirty="0">
                <a:latin typeface="Arial"/>
              </a:rPr>
              <a:t> </a:t>
            </a:r>
            <a:r>
              <a:rPr sz="1800" dirty="0" err="1">
                <a:latin typeface="Arial"/>
              </a:rPr>
              <a:t>sonra</a:t>
            </a:r>
            <a:r>
              <a:rPr sz="1800" dirty="0">
                <a:latin typeface="Arial"/>
              </a:rPr>
              <a:t> </a:t>
            </a:r>
            <a:r>
              <a:rPr sz="1800" dirty="0" err="1">
                <a:latin typeface="Arial"/>
              </a:rPr>
              <a:t>profesyonel</a:t>
            </a:r>
            <a:r>
              <a:rPr sz="1800" dirty="0">
                <a:latin typeface="Arial"/>
              </a:rPr>
              <a:t> </a:t>
            </a:r>
            <a:r>
              <a:rPr sz="1800" dirty="0" err="1">
                <a:latin typeface="Arial"/>
              </a:rPr>
              <a:t>bir</a:t>
            </a:r>
            <a:r>
              <a:rPr sz="1800" dirty="0">
                <a:latin typeface="Arial"/>
              </a:rPr>
              <a:t> </a:t>
            </a:r>
            <a:r>
              <a:rPr sz="1800" dirty="0" err="1">
                <a:latin typeface="Arial"/>
              </a:rPr>
              <a:t>tasarım</a:t>
            </a:r>
            <a:r>
              <a:rPr sz="1800" dirty="0">
                <a:latin typeface="Arial"/>
              </a:rPr>
              <a:t> </a:t>
            </a:r>
            <a:r>
              <a:rPr sz="1800" dirty="0" err="1">
                <a:latin typeface="Arial"/>
              </a:rPr>
              <a:t>süreci</a:t>
            </a:r>
            <a:r>
              <a:rPr sz="1800" dirty="0">
                <a:latin typeface="Arial"/>
              </a:rPr>
              <a:t> </a:t>
            </a:r>
            <a:r>
              <a:rPr sz="1800" dirty="0" err="1">
                <a:latin typeface="Arial"/>
              </a:rPr>
              <a:t>başlar</a:t>
            </a:r>
            <a:r>
              <a:rPr sz="1800" dirty="0">
                <a:latin typeface="Arial"/>
              </a:rPr>
              <a:t>. Logo, </a:t>
            </a:r>
            <a:r>
              <a:rPr sz="1800" dirty="0" err="1">
                <a:latin typeface="Arial"/>
              </a:rPr>
              <a:t>renk</a:t>
            </a:r>
            <a:r>
              <a:rPr sz="1800" dirty="0">
                <a:latin typeface="Arial"/>
              </a:rPr>
              <a:t> </a:t>
            </a:r>
            <a:r>
              <a:rPr sz="1800" dirty="0" err="1">
                <a:latin typeface="Arial"/>
              </a:rPr>
              <a:t>ve</a:t>
            </a:r>
            <a:r>
              <a:rPr sz="1800" dirty="0">
                <a:latin typeface="Arial"/>
              </a:rPr>
              <a:t> </a:t>
            </a:r>
            <a:r>
              <a:rPr sz="1800" dirty="0" err="1">
                <a:latin typeface="Arial"/>
              </a:rPr>
              <a:t>yazı</a:t>
            </a:r>
            <a:r>
              <a:rPr sz="1800" dirty="0">
                <a:latin typeface="Arial"/>
              </a:rPr>
              <a:t> tipi </a:t>
            </a:r>
            <a:r>
              <a:rPr sz="1800" dirty="0" err="1">
                <a:latin typeface="Arial"/>
              </a:rPr>
              <a:t>seçimleri</a:t>
            </a:r>
            <a:r>
              <a:rPr sz="1800" dirty="0">
                <a:latin typeface="Arial"/>
              </a:rPr>
              <a:t>, </a:t>
            </a:r>
            <a:r>
              <a:rPr sz="1800" dirty="0" err="1">
                <a:latin typeface="Arial"/>
              </a:rPr>
              <a:t>markanın</a:t>
            </a:r>
            <a:r>
              <a:rPr sz="1800" dirty="0">
                <a:latin typeface="Arial"/>
              </a:rPr>
              <a:t> </a:t>
            </a:r>
            <a:r>
              <a:rPr sz="1800" dirty="0" err="1">
                <a:latin typeface="Arial"/>
              </a:rPr>
              <a:t>ruhuna</a:t>
            </a:r>
            <a:r>
              <a:rPr sz="1800" dirty="0">
                <a:latin typeface="Arial"/>
              </a:rPr>
              <a:t> </a:t>
            </a:r>
            <a:r>
              <a:rPr sz="1800" dirty="0" err="1">
                <a:latin typeface="Arial"/>
              </a:rPr>
              <a:t>uygun</a:t>
            </a:r>
            <a:r>
              <a:rPr sz="1800" dirty="0">
                <a:latin typeface="Arial"/>
              </a:rPr>
              <a:t> </a:t>
            </a:r>
            <a:r>
              <a:rPr sz="1800" dirty="0" err="1">
                <a:latin typeface="Arial"/>
              </a:rPr>
              <a:t>olarak</a:t>
            </a:r>
            <a:r>
              <a:rPr sz="1800" dirty="0">
                <a:latin typeface="Arial"/>
              </a:rPr>
              <a:t> </a:t>
            </a:r>
            <a:r>
              <a:rPr sz="1800" dirty="0" err="1">
                <a:latin typeface="Arial"/>
              </a:rPr>
              <a:t>yapılır</a:t>
            </a:r>
            <a:r>
              <a:rPr sz="1800" dirty="0">
                <a:latin typeface="Arial"/>
              </a:rPr>
              <a:t>.</a:t>
            </a:r>
            <a:endParaRPr lang="tr-TR" sz="1800" dirty="0">
              <a:latin typeface="Arial"/>
            </a:endParaRPr>
          </a:p>
          <a:p>
            <a:pPr marL="0" indent="0">
              <a:buNone/>
            </a:pPr>
            <a:r>
              <a:rPr sz="1800" dirty="0">
                <a:latin typeface="Arial"/>
              </a:rPr>
              <a:t>
</a:t>
            </a:r>
            <a:r>
              <a:rPr sz="1800" b="1" dirty="0">
                <a:latin typeface="Arial"/>
              </a:rPr>
              <a:t>-</a:t>
            </a:r>
            <a:r>
              <a:rPr sz="1800" dirty="0">
                <a:latin typeface="Arial"/>
              </a:rPr>
              <a:t> </a:t>
            </a:r>
            <a:r>
              <a:rPr sz="1800" dirty="0" err="1">
                <a:latin typeface="Arial"/>
              </a:rPr>
              <a:t>Öncelikle</a:t>
            </a:r>
            <a:r>
              <a:rPr sz="1800" dirty="0">
                <a:latin typeface="Arial"/>
              </a:rPr>
              <a:t> </a:t>
            </a:r>
            <a:r>
              <a:rPr sz="1800" dirty="0" err="1">
                <a:latin typeface="Arial"/>
              </a:rPr>
              <a:t>hedef</a:t>
            </a:r>
            <a:r>
              <a:rPr sz="1800" dirty="0">
                <a:latin typeface="Arial"/>
              </a:rPr>
              <a:t> </a:t>
            </a:r>
            <a:r>
              <a:rPr sz="1800" dirty="0" err="1">
                <a:latin typeface="Arial"/>
              </a:rPr>
              <a:t>kitle</a:t>
            </a:r>
            <a:r>
              <a:rPr sz="1800" dirty="0">
                <a:latin typeface="Arial"/>
              </a:rPr>
              <a:t> </a:t>
            </a:r>
            <a:r>
              <a:rPr sz="1800" dirty="0" err="1">
                <a:latin typeface="Arial"/>
              </a:rPr>
              <a:t>ve</a:t>
            </a:r>
            <a:r>
              <a:rPr sz="1800" dirty="0">
                <a:latin typeface="Arial"/>
              </a:rPr>
              <a:t> </a:t>
            </a:r>
            <a:r>
              <a:rPr sz="1800" dirty="0" err="1">
                <a:latin typeface="Arial"/>
              </a:rPr>
              <a:t>sektörel</a:t>
            </a:r>
            <a:r>
              <a:rPr sz="1800" dirty="0">
                <a:latin typeface="Arial"/>
              </a:rPr>
              <a:t> </a:t>
            </a:r>
            <a:r>
              <a:rPr sz="1800" dirty="0" err="1">
                <a:latin typeface="Arial"/>
              </a:rPr>
              <a:t>analiz</a:t>
            </a:r>
            <a:r>
              <a:rPr sz="1800" dirty="0">
                <a:latin typeface="Arial"/>
              </a:rPr>
              <a:t> </a:t>
            </a:r>
            <a:r>
              <a:rPr sz="1800" dirty="0" err="1">
                <a:latin typeface="Arial"/>
              </a:rPr>
              <a:t>yapılarak</a:t>
            </a:r>
            <a:r>
              <a:rPr sz="1800" dirty="0">
                <a:latin typeface="Arial"/>
              </a:rPr>
              <a:t> </a:t>
            </a:r>
            <a:r>
              <a:rPr sz="1800" dirty="0" err="1">
                <a:latin typeface="Arial"/>
              </a:rPr>
              <a:t>markanın</a:t>
            </a:r>
            <a:r>
              <a:rPr sz="1800" dirty="0">
                <a:latin typeface="Arial"/>
              </a:rPr>
              <a:t> </a:t>
            </a:r>
            <a:r>
              <a:rPr sz="1800" dirty="0" err="1">
                <a:latin typeface="Arial"/>
              </a:rPr>
              <a:t>ihtiyaçları</a:t>
            </a:r>
            <a:r>
              <a:rPr sz="1800" dirty="0">
                <a:latin typeface="Arial"/>
              </a:rPr>
              <a:t> </a:t>
            </a:r>
            <a:r>
              <a:rPr sz="1800" dirty="0" err="1">
                <a:latin typeface="Arial"/>
              </a:rPr>
              <a:t>belirlenir</a:t>
            </a:r>
            <a:r>
              <a:rPr sz="1800" dirty="0">
                <a:latin typeface="Arial"/>
              </a:rPr>
              <a:t>.
</a:t>
            </a:r>
            <a:r>
              <a:rPr sz="1800" b="1" dirty="0">
                <a:latin typeface="Arial"/>
              </a:rPr>
              <a:t>-</a:t>
            </a:r>
            <a:r>
              <a:rPr sz="1800" dirty="0">
                <a:latin typeface="Arial"/>
              </a:rPr>
              <a:t> </a:t>
            </a:r>
            <a:r>
              <a:rPr sz="1800" dirty="0" err="1">
                <a:latin typeface="Arial"/>
              </a:rPr>
              <a:t>Tasarım</a:t>
            </a:r>
            <a:r>
              <a:rPr sz="1800" dirty="0">
                <a:latin typeface="Arial"/>
              </a:rPr>
              <a:t> </a:t>
            </a:r>
            <a:r>
              <a:rPr sz="1800" dirty="0" err="1">
                <a:latin typeface="Arial"/>
              </a:rPr>
              <a:t>süreci</a:t>
            </a:r>
            <a:r>
              <a:rPr sz="1800" dirty="0">
                <a:latin typeface="Arial"/>
              </a:rPr>
              <a:t>, </a:t>
            </a:r>
            <a:r>
              <a:rPr sz="1800" dirty="0" err="1">
                <a:latin typeface="Arial"/>
              </a:rPr>
              <a:t>markanın</a:t>
            </a:r>
            <a:r>
              <a:rPr sz="1800" dirty="0">
                <a:latin typeface="Arial"/>
              </a:rPr>
              <a:t> </a:t>
            </a:r>
            <a:r>
              <a:rPr sz="1800" dirty="0" err="1">
                <a:latin typeface="Arial"/>
              </a:rPr>
              <a:t>ruhuna</a:t>
            </a:r>
            <a:r>
              <a:rPr sz="1800" dirty="0">
                <a:latin typeface="Arial"/>
              </a:rPr>
              <a:t> </a:t>
            </a:r>
            <a:r>
              <a:rPr sz="1800" dirty="0" err="1">
                <a:latin typeface="Arial"/>
              </a:rPr>
              <a:t>uygun</a:t>
            </a:r>
            <a:r>
              <a:rPr sz="1800" dirty="0">
                <a:latin typeface="Arial"/>
              </a:rPr>
              <a:t> </a:t>
            </a:r>
            <a:r>
              <a:rPr sz="1800" dirty="0" err="1">
                <a:latin typeface="Arial"/>
              </a:rPr>
              <a:t>görsel</a:t>
            </a:r>
            <a:r>
              <a:rPr sz="1800" dirty="0">
                <a:latin typeface="Arial"/>
              </a:rPr>
              <a:t> </a:t>
            </a:r>
            <a:r>
              <a:rPr sz="1800" dirty="0" err="1">
                <a:latin typeface="Arial"/>
              </a:rPr>
              <a:t>ögelerin</a:t>
            </a:r>
            <a:r>
              <a:rPr sz="1800" dirty="0">
                <a:latin typeface="Arial"/>
              </a:rPr>
              <a:t> </a:t>
            </a:r>
            <a:r>
              <a:rPr sz="1800" dirty="0" err="1">
                <a:latin typeface="Arial"/>
              </a:rPr>
              <a:t>geliştirilmesiyle</a:t>
            </a:r>
            <a:r>
              <a:rPr sz="1800" dirty="0">
                <a:latin typeface="Arial"/>
              </a:rPr>
              <a:t> </a:t>
            </a:r>
            <a:r>
              <a:rPr sz="1800" dirty="0" err="1">
                <a:latin typeface="Arial"/>
              </a:rPr>
              <a:t>tamamlanır</a:t>
            </a:r>
            <a:r>
              <a:rPr sz="1800" dirty="0">
                <a:latin typeface="Arial"/>
              </a:rPr>
              <a:t>.
📌 </a:t>
            </a:r>
            <a:r>
              <a:rPr sz="1800" b="1" dirty="0">
                <a:latin typeface="Arial"/>
              </a:rPr>
              <a:t>Örnek:</a:t>
            </a:r>
            <a:r>
              <a:rPr sz="1800" dirty="0">
                <a:latin typeface="Arial"/>
              </a:rPr>
              <a:t> Nike – 'Just Do It' </a:t>
            </a:r>
            <a:r>
              <a:rPr sz="1800" dirty="0" err="1">
                <a:latin typeface="Arial"/>
              </a:rPr>
              <a:t>sloganı</a:t>
            </a:r>
            <a:r>
              <a:rPr sz="1800" dirty="0">
                <a:latin typeface="Arial"/>
              </a:rPr>
              <a:t> </a:t>
            </a:r>
            <a:r>
              <a:rPr sz="1800" dirty="0" err="1">
                <a:latin typeface="Arial"/>
              </a:rPr>
              <a:t>ve</a:t>
            </a:r>
            <a:r>
              <a:rPr sz="1800" dirty="0">
                <a:latin typeface="Arial"/>
              </a:rPr>
              <a:t> swoosh </a:t>
            </a:r>
            <a:r>
              <a:rPr sz="1800" dirty="0" err="1">
                <a:latin typeface="Arial"/>
              </a:rPr>
              <a:t>logosuyla</a:t>
            </a:r>
            <a:r>
              <a:rPr sz="1800" dirty="0">
                <a:latin typeface="Arial"/>
              </a:rPr>
              <a:t> </a:t>
            </a:r>
            <a:r>
              <a:rPr sz="1800" dirty="0" err="1">
                <a:latin typeface="Arial"/>
              </a:rPr>
              <a:t>marka</a:t>
            </a:r>
            <a:r>
              <a:rPr sz="1800" dirty="0">
                <a:latin typeface="Arial"/>
              </a:rPr>
              <a:t> </a:t>
            </a:r>
            <a:r>
              <a:rPr sz="1800" dirty="0" err="1">
                <a:latin typeface="Arial"/>
              </a:rPr>
              <a:t>ruhunu</a:t>
            </a:r>
            <a:r>
              <a:rPr sz="1800" dirty="0">
                <a:latin typeface="Arial"/>
              </a:rPr>
              <a:t> </a:t>
            </a:r>
            <a:r>
              <a:rPr sz="1800" dirty="0" err="1">
                <a:latin typeface="Arial"/>
              </a:rPr>
              <a:t>yansıtır</a:t>
            </a:r>
            <a:r>
              <a:rPr sz="1800" dirty="0">
                <a:latin typeface="Arial"/>
              </a:rPr>
              <a:t>.</a:t>
            </a:r>
          </a:p>
        </p:txBody>
      </p:sp>
      <p:pic>
        <p:nvPicPr>
          <p:cNvPr id="14338" name="Picture 2" descr="Nike Logosunun Tarihi Geçmişi ve Değişiklikleri">
            <a:extLst>
              <a:ext uri="{FF2B5EF4-FFF2-40B4-BE49-F238E27FC236}">
                <a16:creationId xmlns:a16="http://schemas.microsoft.com/office/drawing/2014/main" id="{B3564863-F065-3D06-2521-5C53E4C44D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884" b="16677"/>
          <a:stretch/>
        </p:blipFill>
        <p:spPr bwMode="auto">
          <a:xfrm>
            <a:off x="1483659" y="4884053"/>
            <a:ext cx="6176682" cy="1597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Kurumsal</a:t>
            </a:r>
            <a:r>
              <a:rPr b="1" dirty="0"/>
              <a:t> </a:t>
            </a:r>
            <a:r>
              <a:rPr b="1" dirty="0" err="1"/>
              <a:t>Kimliğin</a:t>
            </a:r>
            <a:r>
              <a:rPr b="1" dirty="0"/>
              <a:t> </a:t>
            </a:r>
            <a:r>
              <a:rPr b="1" dirty="0" err="1"/>
              <a:t>Amacı</a:t>
            </a:r>
            <a:endParaRPr b="1" dirty="0"/>
          </a:p>
        </p:txBody>
      </p:sp>
      <p:sp>
        <p:nvSpPr>
          <p:cNvPr id="3" name="Content Placeholder 2"/>
          <p:cNvSpPr>
            <a:spLocks noGrp="1"/>
          </p:cNvSpPr>
          <p:nvPr>
            <p:ph idx="1"/>
          </p:nvPr>
        </p:nvSpPr>
        <p:spPr>
          <a:xfrm>
            <a:off x="457200" y="1420900"/>
            <a:ext cx="8229600" cy="4525963"/>
          </a:xfrm>
        </p:spPr>
        <p:txBody>
          <a:bodyPr>
            <a:normAutofit/>
          </a:bodyPr>
          <a:lstStyle/>
          <a:p>
            <a:r>
              <a:rPr sz="1800" dirty="0" err="1">
                <a:latin typeface="Arial"/>
              </a:rPr>
              <a:t>Kurumsal</a:t>
            </a:r>
            <a:r>
              <a:rPr sz="1800" dirty="0">
                <a:latin typeface="Arial"/>
              </a:rPr>
              <a:t> </a:t>
            </a:r>
            <a:r>
              <a:rPr sz="1800" dirty="0" err="1">
                <a:latin typeface="Arial"/>
              </a:rPr>
              <a:t>kimliğin</a:t>
            </a:r>
            <a:r>
              <a:rPr sz="1800" dirty="0">
                <a:latin typeface="Arial"/>
              </a:rPr>
              <a:t> </a:t>
            </a:r>
            <a:r>
              <a:rPr sz="1800" dirty="0" err="1">
                <a:latin typeface="Arial"/>
              </a:rPr>
              <a:t>temel</a:t>
            </a:r>
            <a:r>
              <a:rPr sz="1800" dirty="0">
                <a:latin typeface="Arial"/>
              </a:rPr>
              <a:t> </a:t>
            </a:r>
            <a:r>
              <a:rPr sz="1800" dirty="0" err="1">
                <a:latin typeface="Arial"/>
              </a:rPr>
              <a:t>amacı</a:t>
            </a:r>
            <a:r>
              <a:rPr sz="1800" dirty="0">
                <a:latin typeface="Arial"/>
              </a:rPr>
              <a:t>, </a:t>
            </a:r>
            <a:r>
              <a:rPr sz="1800" dirty="0" err="1">
                <a:latin typeface="Arial"/>
              </a:rPr>
              <a:t>markanın</a:t>
            </a:r>
            <a:r>
              <a:rPr sz="1800" dirty="0">
                <a:latin typeface="Arial"/>
              </a:rPr>
              <a:t> </a:t>
            </a:r>
            <a:r>
              <a:rPr sz="1800" dirty="0" err="1">
                <a:latin typeface="Arial"/>
              </a:rPr>
              <a:t>hedef</a:t>
            </a:r>
            <a:r>
              <a:rPr sz="1800" dirty="0">
                <a:latin typeface="Arial"/>
              </a:rPr>
              <a:t> </a:t>
            </a:r>
            <a:r>
              <a:rPr sz="1800" dirty="0" err="1">
                <a:latin typeface="Arial"/>
              </a:rPr>
              <a:t>kitlesiyle</a:t>
            </a:r>
            <a:r>
              <a:rPr sz="1800" dirty="0">
                <a:latin typeface="Arial"/>
              </a:rPr>
              <a:t> </a:t>
            </a:r>
            <a:r>
              <a:rPr sz="1800" dirty="0" err="1">
                <a:latin typeface="Arial"/>
              </a:rPr>
              <a:t>etkili</a:t>
            </a:r>
            <a:r>
              <a:rPr sz="1800" dirty="0">
                <a:latin typeface="Arial"/>
              </a:rPr>
              <a:t> </a:t>
            </a:r>
            <a:r>
              <a:rPr sz="1800" dirty="0" err="1">
                <a:latin typeface="Arial"/>
              </a:rPr>
              <a:t>ve</a:t>
            </a:r>
            <a:r>
              <a:rPr sz="1800" dirty="0">
                <a:latin typeface="Arial"/>
              </a:rPr>
              <a:t> </a:t>
            </a:r>
            <a:r>
              <a:rPr sz="1800" dirty="0" err="1">
                <a:latin typeface="Arial"/>
              </a:rPr>
              <a:t>güvenilir</a:t>
            </a:r>
            <a:r>
              <a:rPr sz="1800" dirty="0">
                <a:latin typeface="Arial"/>
              </a:rPr>
              <a:t> </a:t>
            </a:r>
            <a:r>
              <a:rPr sz="1800" dirty="0" err="1">
                <a:latin typeface="Arial"/>
              </a:rPr>
              <a:t>bir</a:t>
            </a:r>
            <a:r>
              <a:rPr sz="1800" dirty="0">
                <a:latin typeface="Arial"/>
              </a:rPr>
              <a:t> </a:t>
            </a:r>
            <a:r>
              <a:rPr sz="1800" dirty="0" err="1">
                <a:latin typeface="Arial"/>
              </a:rPr>
              <a:t>iletişim</a:t>
            </a:r>
            <a:r>
              <a:rPr sz="1800" dirty="0">
                <a:latin typeface="Arial"/>
              </a:rPr>
              <a:t> </a:t>
            </a:r>
            <a:r>
              <a:rPr sz="1800" dirty="0" err="1">
                <a:latin typeface="Arial"/>
              </a:rPr>
              <a:t>kurmasını</a:t>
            </a:r>
            <a:r>
              <a:rPr sz="1800" dirty="0">
                <a:latin typeface="Arial"/>
              </a:rPr>
              <a:t> </a:t>
            </a:r>
            <a:r>
              <a:rPr sz="1800" dirty="0" err="1">
                <a:latin typeface="Arial"/>
              </a:rPr>
              <a:t>sağlamaktır</a:t>
            </a:r>
            <a:r>
              <a:rPr sz="1800" dirty="0">
                <a:latin typeface="Arial"/>
              </a:rPr>
              <a:t>. </a:t>
            </a:r>
            <a:r>
              <a:rPr sz="1800" dirty="0" err="1">
                <a:latin typeface="Arial"/>
              </a:rPr>
              <a:t>Tutarlı</a:t>
            </a:r>
            <a:r>
              <a:rPr sz="1800" dirty="0">
                <a:latin typeface="Arial"/>
              </a:rPr>
              <a:t> </a:t>
            </a:r>
            <a:r>
              <a:rPr sz="1800" dirty="0" err="1">
                <a:latin typeface="Arial"/>
              </a:rPr>
              <a:t>bir</a:t>
            </a:r>
            <a:r>
              <a:rPr sz="1800" dirty="0">
                <a:latin typeface="Arial"/>
              </a:rPr>
              <a:t> </a:t>
            </a:r>
            <a:r>
              <a:rPr sz="1800" dirty="0" err="1">
                <a:latin typeface="Arial"/>
              </a:rPr>
              <a:t>kimlik</a:t>
            </a:r>
            <a:r>
              <a:rPr sz="1800" dirty="0">
                <a:latin typeface="Arial"/>
              </a:rPr>
              <a:t>, </a:t>
            </a:r>
            <a:r>
              <a:rPr sz="1800" dirty="0" err="1">
                <a:latin typeface="Arial"/>
              </a:rPr>
              <a:t>markanın</a:t>
            </a:r>
            <a:r>
              <a:rPr sz="1800" dirty="0">
                <a:latin typeface="Arial"/>
              </a:rPr>
              <a:t> </a:t>
            </a:r>
            <a:r>
              <a:rPr sz="1800" dirty="0" err="1">
                <a:latin typeface="Arial"/>
              </a:rPr>
              <a:t>hafızalarda</a:t>
            </a:r>
            <a:r>
              <a:rPr sz="1800" dirty="0">
                <a:latin typeface="Arial"/>
              </a:rPr>
              <a:t> </a:t>
            </a:r>
            <a:r>
              <a:rPr sz="1800" dirty="0" err="1">
                <a:latin typeface="Arial"/>
              </a:rPr>
              <a:t>kalmasını</a:t>
            </a:r>
            <a:r>
              <a:rPr sz="1800" dirty="0">
                <a:latin typeface="Arial"/>
              </a:rPr>
              <a:t> </a:t>
            </a:r>
            <a:r>
              <a:rPr sz="1800" dirty="0" err="1">
                <a:latin typeface="Arial"/>
              </a:rPr>
              <a:t>sağlar</a:t>
            </a:r>
            <a:r>
              <a:rPr sz="1800" dirty="0">
                <a:latin typeface="Arial"/>
              </a:rPr>
              <a:t>, </a:t>
            </a:r>
            <a:r>
              <a:rPr sz="1800" dirty="0" err="1">
                <a:latin typeface="Arial"/>
              </a:rPr>
              <a:t>rekabette</a:t>
            </a:r>
            <a:r>
              <a:rPr sz="1800" dirty="0">
                <a:latin typeface="Arial"/>
              </a:rPr>
              <a:t> </a:t>
            </a:r>
            <a:r>
              <a:rPr sz="1800" dirty="0" err="1">
                <a:latin typeface="Arial"/>
              </a:rPr>
              <a:t>öne</a:t>
            </a:r>
            <a:r>
              <a:rPr sz="1800" dirty="0">
                <a:latin typeface="Arial"/>
              </a:rPr>
              <a:t> </a:t>
            </a:r>
            <a:r>
              <a:rPr sz="1800" dirty="0" err="1">
                <a:latin typeface="Arial"/>
              </a:rPr>
              <a:t>çıkarır</a:t>
            </a:r>
            <a:r>
              <a:rPr sz="1800" dirty="0">
                <a:latin typeface="Arial"/>
              </a:rPr>
              <a:t> </a:t>
            </a:r>
            <a:r>
              <a:rPr sz="1800" dirty="0" err="1">
                <a:latin typeface="Arial"/>
              </a:rPr>
              <a:t>ve</a:t>
            </a:r>
            <a:r>
              <a:rPr sz="1800" dirty="0">
                <a:latin typeface="Arial"/>
              </a:rPr>
              <a:t> </a:t>
            </a:r>
            <a:r>
              <a:rPr sz="1800" dirty="0" err="1">
                <a:latin typeface="Arial"/>
              </a:rPr>
              <a:t>müşteri</a:t>
            </a:r>
            <a:r>
              <a:rPr sz="1800" dirty="0">
                <a:latin typeface="Arial"/>
              </a:rPr>
              <a:t> </a:t>
            </a:r>
            <a:r>
              <a:rPr sz="1800" dirty="0" err="1">
                <a:latin typeface="Arial"/>
              </a:rPr>
              <a:t>bağlılığını</a:t>
            </a:r>
            <a:r>
              <a:rPr sz="1800" dirty="0">
                <a:latin typeface="Arial"/>
              </a:rPr>
              <a:t> </a:t>
            </a:r>
            <a:r>
              <a:rPr sz="1800" dirty="0" err="1">
                <a:latin typeface="Arial"/>
              </a:rPr>
              <a:t>güçlendirir</a:t>
            </a:r>
            <a:r>
              <a:rPr sz="1800" dirty="0">
                <a:latin typeface="Arial"/>
              </a:rPr>
              <a:t>.</a:t>
            </a:r>
            <a:endParaRPr lang="tr-TR" sz="1800" dirty="0">
              <a:latin typeface="Arial"/>
            </a:endParaRPr>
          </a:p>
          <a:p>
            <a:pPr marL="0" indent="0">
              <a:buNone/>
            </a:pPr>
            <a:r>
              <a:rPr sz="1800" dirty="0">
                <a:latin typeface="Arial"/>
              </a:rPr>
              <a:t>
</a:t>
            </a:r>
            <a:r>
              <a:rPr sz="1800" b="1" dirty="0">
                <a:latin typeface="Arial"/>
              </a:rPr>
              <a:t>-</a:t>
            </a:r>
            <a:r>
              <a:rPr sz="1800" dirty="0">
                <a:latin typeface="Arial"/>
              </a:rPr>
              <a:t> </a:t>
            </a:r>
            <a:r>
              <a:rPr sz="1800" dirty="0" err="1">
                <a:latin typeface="Arial"/>
              </a:rPr>
              <a:t>Markanın</a:t>
            </a:r>
            <a:r>
              <a:rPr sz="1800" dirty="0">
                <a:latin typeface="Arial"/>
              </a:rPr>
              <a:t> </a:t>
            </a:r>
            <a:r>
              <a:rPr sz="1800" dirty="0" err="1">
                <a:latin typeface="Arial"/>
              </a:rPr>
              <a:t>imajını</a:t>
            </a:r>
            <a:r>
              <a:rPr sz="1800" dirty="0">
                <a:latin typeface="Arial"/>
              </a:rPr>
              <a:t> </a:t>
            </a:r>
            <a:r>
              <a:rPr sz="1800" dirty="0" err="1">
                <a:latin typeface="Arial"/>
              </a:rPr>
              <a:t>pekiştirerek</a:t>
            </a:r>
            <a:r>
              <a:rPr sz="1800" dirty="0">
                <a:latin typeface="Arial"/>
              </a:rPr>
              <a:t> </a:t>
            </a:r>
            <a:r>
              <a:rPr sz="1800" dirty="0" err="1">
                <a:latin typeface="Arial"/>
              </a:rPr>
              <a:t>tanınırlığını</a:t>
            </a:r>
            <a:r>
              <a:rPr sz="1800" dirty="0">
                <a:latin typeface="Arial"/>
              </a:rPr>
              <a:t> </a:t>
            </a:r>
            <a:r>
              <a:rPr sz="1800" dirty="0" err="1">
                <a:latin typeface="Arial"/>
              </a:rPr>
              <a:t>artırır</a:t>
            </a:r>
            <a:r>
              <a:rPr sz="1800" dirty="0">
                <a:latin typeface="Arial"/>
              </a:rPr>
              <a:t> </a:t>
            </a:r>
            <a:r>
              <a:rPr sz="1800" dirty="0" err="1">
                <a:latin typeface="Arial"/>
              </a:rPr>
              <a:t>ve</a:t>
            </a:r>
            <a:r>
              <a:rPr sz="1800" dirty="0">
                <a:latin typeface="Arial"/>
              </a:rPr>
              <a:t> </a:t>
            </a:r>
            <a:r>
              <a:rPr sz="1800" dirty="0" err="1">
                <a:latin typeface="Arial"/>
              </a:rPr>
              <a:t>rakiplerden</a:t>
            </a:r>
            <a:r>
              <a:rPr sz="1800" dirty="0">
                <a:latin typeface="Arial"/>
              </a:rPr>
              <a:t> </a:t>
            </a:r>
            <a:r>
              <a:rPr sz="1800" dirty="0" err="1">
                <a:latin typeface="Arial"/>
              </a:rPr>
              <a:t>ayrılmasını</a:t>
            </a:r>
            <a:r>
              <a:rPr sz="1800" dirty="0">
                <a:latin typeface="Arial"/>
              </a:rPr>
              <a:t> </a:t>
            </a:r>
            <a:r>
              <a:rPr sz="1800" dirty="0" err="1">
                <a:latin typeface="Arial"/>
              </a:rPr>
              <a:t>sağlar</a:t>
            </a:r>
            <a:r>
              <a:rPr sz="1800" dirty="0">
                <a:latin typeface="Arial"/>
              </a:rPr>
              <a:t>.
</a:t>
            </a:r>
            <a:r>
              <a:rPr sz="1800" b="1" dirty="0">
                <a:latin typeface="Arial"/>
              </a:rPr>
              <a:t>-</a:t>
            </a:r>
            <a:r>
              <a:rPr sz="1800" dirty="0">
                <a:latin typeface="Arial"/>
              </a:rPr>
              <a:t> </a:t>
            </a:r>
            <a:r>
              <a:rPr sz="1800" dirty="0" err="1">
                <a:latin typeface="Arial"/>
              </a:rPr>
              <a:t>Hedef</a:t>
            </a:r>
            <a:r>
              <a:rPr sz="1800" dirty="0">
                <a:latin typeface="Arial"/>
              </a:rPr>
              <a:t> </a:t>
            </a:r>
            <a:r>
              <a:rPr sz="1800" dirty="0" err="1">
                <a:latin typeface="Arial"/>
              </a:rPr>
              <a:t>kitlenin</a:t>
            </a:r>
            <a:r>
              <a:rPr sz="1800" dirty="0">
                <a:latin typeface="Arial"/>
              </a:rPr>
              <a:t> </a:t>
            </a:r>
            <a:r>
              <a:rPr sz="1800" dirty="0" err="1">
                <a:latin typeface="Arial"/>
              </a:rPr>
              <a:t>zihninde</a:t>
            </a:r>
            <a:r>
              <a:rPr sz="1800" dirty="0">
                <a:latin typeface="Arial"/>
              </a:rPr>
              <a:t> </a:t>
            </a:r>
            <a:r>
              <a:rPr sz="1800" dirty="0" err="1">
                <a:latin typeface="Arial"/>
              </a:rPr>
              <a:t>güvenilir</a:t>
            </a:r>
            <a:r>
              <a:rPr sz="1800" dirty="0">
                <a:latin typeface="Arial"/>
              </a:rPr>
              <a:t> </a:t>
            </a:r>
            <a:r>
              <a:rPr sz="1800" dirty="0" err="1">
                <a:latin typeface="Arial"/>
              </a:rPr>
              <a:t>ve</a:t>
            </a:r>
            <a:r>
              <a:rPr sz="1800" dirty="0">
                <a:latin typeface="Arial"/>
              </a:rPr>
              <a:t> </a:t>
            </a:r>
            <a:r>
              <a:rPr sz="1800" dirty="0" err="1">
                <a:latin typeface="Arial"/>
              </a:rPr>
              <a:t>istikrarlı</a:t>
            </a:r>
            <a:r>
              <a:rPr sz="1800" dirty="0">
                <a:latin typeface="Arial"/>
              </a:rPr>
              <a:t> </a:t>
            </a:r>
            <a:r>
              <a:rPr sz="1800" dirty="0" err="1">
                <a:latin typeface="Arial"/>
              </a:rPr>
              <a:t>bir</a:t>
            </a:r>
            <a:r>
              <a:rPr sz="1800" dirty="0">
                <a:latin typeface="Arial"/>
              </a:rPr>
              <a:t> </a:t>
            </a:r>
            <a:r>
              <a:rPr sz="1800" dirty="0" err="1">
                <a:latin typeface="Arial"/>
              </a:rPr>
              <a:t>algı</a:t>
            </a:r>
            <a:r>
              <a:rPr sz="1800" dirty="0">
                <a:latin typeface="Arial"/>
              </a:rPr>
              <a:t> </a:t>
            </a:r>
            <a:r>
              <a:rPr sz="1800" dirty="0" err="1">
                <a:latin typeface="Arial"/>
              </a:rPr>
              <a:t>yaratır</a:t>
            </a:r>
            <a:r>
              <a:rPr sz="1800" dirty="0">
                <a:latin typeface="Arial"/>
              </a:rPr>
              <a:t>.
📌 </a:t>
            </a:r>
            <a:r>
              <a:rPr sz="1800" b="1" dirty="0">
                <a:latin typeface="Arial"/>
              </a:rPr>
              <a:t>Örnek:</a:t>
            </a:r>
            <a:r>
              <a:rPr sz="1800" dirty="0">
                <a:latin typeface="Arial"/>
              </a:rPr>
              <a:t> IBM – Mavi </a:t>
            </a:r>
            <a:r>
              <a:rPr sz="1800" dirty="0" err="1">
                <a:latin typeface="Arial"/>
              </a:rPr>
              <a:t>renk</a:t>
            </a:r>
            <a:r>
              <a:rPr sz="1800" dirty="0">
                <a:latin typeface="Arial"/>
              </a:rPr>
              <a:t> </a:t>
            </a:r>
            <a:r>
              <a:rPr sz="1800" dirty="0" err="1">
                <a:latin typeface="Arial"/>
              </a:rPr>
              <a:t>ve</a:t>
            </a:r>
            <a:r>
              <a:rPr sz="1800" dirty="0">
                <a:latin typeface="Arial"/>
              </a:rPr>
              <a:t> </a:t>
            </a:r>
            <a:r>
              <a:rPr sz="1800" dirty="0" err="1">
                <a:latin typeface="Arial"/>
              </a:rPr>
              <a:t>sade</a:t>
            </a:r>
            <a:r>
              <a:rPr sz="1800" dirty="0">
                <a:latin typeface="Arial"/>
              </a:rPr>
              <a:t> </a:t>
            </a:r>
            <a:r>
              <a:rPr sz="1800" dirty="0" err="1">
                <a:latin typeface="Arial"/>
              </a:rPr>
              <a:t>tasarımıyla</a:t>
            </a:r>
            <a:r>
              <a:rPr sz="1800" dirty="0">
                <a:latin typeface="Arial"/>
              </a:rPr>
              <a:t> </a:t>
            </a:r>
            <a:r>
              <a:rPr sz="1800" dirty="0" err="1">
                <a:latin typeface="Arial"/>
              </a:rPr>
              <a:t>teknoloji</a:t>
            </a:r>
            <a:r>
              <a:rPr sz="1800" dirty="0">
                <a:latin typeface="Arial"/>
              </a:rPr>
              <a:t> </a:t>
            </a:r>
            <a:r>
              <a:rPr sz="1800" dirty="0" err="1">
                <a:latin typeface="Arial"/>
              </a:rPr>
              <a:t>sektöründe</a:t>
            </a:r>
            <a:r>
              <a:rPr sz="1800" dirty="0">
                <a:latin typeface="Arial"/>
              </a:rPr>
              <a:t> </a:t>
            </a:r>
            <a:r>
              <a:rPr sz="1800" dirty="0" err="1">
                <a:latin typeface="Arial"/>
              </a:rPr>
              <a:t>güven</a:t>
            </a:r>
            <a:r>
              <a:rPr sz="1800" dirty="0">
                <a:latin typeface="Arial"/>
              </a:rPr>
              <a:t> </a:t>
            </a:r>
            <a:r>
              <a:rPr sz="1800" dirty="0" err="1">
                <a:latin typeface="Arial"/>
              </a:rPr>
              <a:t>simgesi</a:t>
            </a:r>
            <a:r>
              <a:rPr sz="1800" dirty="0">
                <a:latin typeface="Arial"/>
              </a:rPr>
              <a:t>.
</a:t>
            </a:r>
          </a:p>
        </p:txBody>
      </p:sp>
      <p:pic>
        <p:nvPicPr>
          <p:cNvPr id="15362" name="Picture 2">
            <a:extLst>
              <a:ext uri="{FF2B5EF4-FFF2-40B4-BE49-F238E27FC236}">
                <a16:creationId xmlns:a16="http://schemas.microsoft.com/office/drawing/2014/main" id="{24792C5B-22D6-40A4-1E3C-97D8818A9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832" y="4620657"/>
            <a:ext cx="4828335" cy="1931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693E8D-F396-5BB7-9CAB-95F58E09A8BB}"/>
              </a:ext>
            </a:extLst>
          </p:cNvPr>
          <p:cNvSpPr>
            <a:spLocks noGrp="1"/>
          </p:cNvSpPr>
          <p:nvPr>
            <p:ph type="title"/>
          </p:nvPr>
        </p:nvSpPr>
        <p:spPr/>
        <p:txBody>
          <a:bodyPr/>
          <a:lstStyle/>
          <a:p>
            <a:r>
              <a:rPr lang="tr-TR" b="1" dirty="0"/>
              <a:t>Kurumsal Kimliğin Önemi</a:t>
            </a:r>
          </a:p>
        </p:txBody>
      </p:sp>
      <p:sp>
        <p:nvSpPr>
          <p:cNvPr id="3" name="İçerik Yer Tutucusu 2">
            <a:extLst>
              <a:ext uri="{FF2B5EF4-FFF2-40B4-BE49-F238E27FC236}">
                <a16:creationId xmlns:a16="http://schemas.microsoft.com/office/drawing/2014/main" id="{0D0E5FA1-BD8F-3A87-0584-A027D0CAB334}"/>
              </a:ext>
            </a:extLst>
          </p:cNvPr>
          <p:cNvSpPr>
            <a:spLocks noGrp="1"/>
          </p:cNvSpPr>
          <p:nvPr>
            <p:ph idx="1"/>
          </p:nvPr>
        </p:nvSpPr>
        <p:spPr>
          <a:xfrm>
            <a:off x="457200" y="1420900"/>
            <a:ext cx="8229600" cy="4525963"/>
          </a:xfrm>
        </p:spPr>
        <p:txBody>
          <a:bodyPr>
            <a:normAutofit/>
          </a:bodyPr>
          <a:lstStyle/>
          <a:p>
            <a:r>
              <a:rPr lang="tr-TR" sz="1800" dirty="0"/>
              <a:t>Kurumsal kimlik, markanın pazarda tanınmasını, fark edilmesini ve güven oluşturmasını sağlar. Güçlü bir kurumsal kimlik, şirketin sektördeki prestijini artırır ve markanın uzun vadeli başarısını güvence altına alır.</a:t>
            </a:r>
          </a:p>
          <a:p>
            <a:endParaRPr lang="tr-TR" sz="1800" dirty="0"/>
          </a:p>
          <a:p>
            <a:pPr marL="0" indent="0">
              <a:buNone/>
            </a:pPr>
            <a:r>
              <a:rPr lang="tr-TR" sz="1800" b="1" dirty="0"/>
              <a:t>- </a:t>
            </a:r>
            <a:r>
              <a:rPr lang="tr-TR" sz="1800" dirty="0"/>
              <a:t>Markanın profesyonel görünmesini sağlar ve rekabette öne çıkmasına yardımcı olur.</a:t>
            </a:r>
          </a:p>
          <a:p>
            <a:pPr marL="0" indent="0">
              <a:buNone/>
            </a:pPr>
            <a:r>
              <a:rPr lang="tr-TR" sz="1800" b="1" dirty="0"/>
              <a:t>- </a:t>
            </a:r>
            <a:r>
              <a:rPr lang="tr-TR" sz="1800" dirty="0"/>
              <a:t>Tüketiciyle duygusal bağ kurarak sadakati ve marka bağlılığını artırır.</a:t>
            </a:r>
          </a:p>
          <a:p>
            <a:pPr>
              <a:buFontTx/>
              <a:buChar char="-"/>
            </a:pPr>
            <a:endParaRPr lang="tr-TR" sz="1800" dirty="0"/>
          </a:p>
          <a:p>
            <a:pPr marL="0" indent="0">
              <a:buNone/>
            </a:pPr>
            <a:r>
              <a:rPr lang="tr-TR" sz="1800" dirty="0">
                <a:latin typeface="Arial"/>
              </a:rPr>
              <a:t>									📌 </a:t>
            </a:r>
            <a:r>
              <a:rPr lang="tr-TR" sz="1800" b="1" dirty="0">
                <a:latin typeface="Arial"/>
              </a:rPr>
              <a:t>Örnek:</a:t>
            </a:r>
            <a:r>
              <a:rPr lang="tr-TR" sz="1800" dirty="0">
                <a:latin typeface="Arial"/>
              </a:rPr>
              <a:t> Starbucks – Mağaza, logo 									      ve bardaklarıyla globalde aynı 									             deneyimi sunar.</a:t>
            </a:r>
          </a:p>
        </p:txBody>
      </p:sp>
      <p:pic>
        <p:nvPicPr>
          <p:cNvPr id="16386" name="Picture 2" descr="Starbucks logo stok fotoğraflar, telifsiz resimler, görseller |  Depositphotos">
            <a:extLst>
              <a:ext uri="{FF2B5EF4-FFF2-40B4-BE49-F238E27FC236}">
                <a16:creationId xmlns:a16="http://schemas.microsoft.com/office/drawing/2014/main" id="{C5B77306-8C14-2C46-ED2F-23485F6C5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30" y="3809340"/>
            <a:ext cx="4438370" cy="295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0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BA3A9-8B9E-5DC9-DD37-98AE532D94E3}"/>
              </a:ext>
            </a:extLst>
          </p:cNvPr>
          <p:cNvSpPr>
            <a:spLocks noGrp="1"/>
          </p:cNvSpPr>
          <p:nvPr>
            <p:ph type="title"/>
          </p:nvPr>
        </p:nvSpPr>
        <p:spPr/>
        <p:txBody>
          <a:bodyPr>
            <a:normAutofit/>
          </a:bodyPr>
          <a:lstStyle/>
          <a:p>
            <a:r>
              <a:rPr lang="tr-TR" b="1" dirty="0"/>
              <a:t>Başarılı Kurumsal Kimlik Örnekleri</a:t>
            </a:r>
          </a:p>
        </p:txBody>
      </p:sp>
      <p:sp>
        <p:nvSpPr>
          <p:cNvPr id="3" name="İçerik Yer Tutucusu 2">
            <a:extLst>
              <a:ext uri="{FF2B5EF4-FFF2-40B4-BE49-F238E27FC236}">
                <a16:creationId xmlns:a16="http://schemas.microsoft.com/office/drawing/2014/main" id="{DBBF4534-E73F-4365-578B-CD0A4E53500F}"/>
              </a:ext>
            </a:extLst>
          </p:cNvPr>
          <p:cNvSpPr>
            <a:spLocks noGrp="1"/>
          </p:cNvSpPr>
          <p:nvPr>
            <p:ph idx="1"/>
          </p:nvPr>
        </p:nvSpPr>
        <p:spPr>
          <a:xfrm>
            <a:off x="457200" y="1420900"/>
            <a:ext cx="8229600" cy="4525963"/>
          </a:xfrm>
        </p:spPr>
        <p:txBody>
          <a:bodyPr>
            <a:normAutofit/>
          </a:bodyPr>
          <a:lstStyle/>
          <a:p>
            <a:r>
              <a:rPr lang="tr-TR" sz="1800" dirty="0"/>
              <a:t>Bazı markalar, logolarına bakılmadan bile tüketiciler tarafından tanınabilir. Bu, kurumsal kimliklerinin ne kadar başarılı olduğunun bir göstergesidir. Başarılı bir kimlik, markanın amacını ve vizyonunu net bir şekilde yansıtır.</a:t>
            </a:r>
          </a:p>
          <a:p>
            <a:endParaRPr lang="tr-TR" sz="1800" dirty="0"/>
          </a:p>
          <a:p>
            <a:pPr marL="0" indent="0">
              <a:buNone/>
            </a:pPr>
            <a:r>
              <a:rPr lang="tr-TR" sz="1800" b="1" dirty="0"/>
              <a:t>-</a:t>
            </a:r>
            <a:r>
              <a:rPr lang="tr-TR" sz="1800" dirty="0"/>
              <a:t> Başarılı kurumsal kimlikler, markayı hatırlanabilir kılar.</a:t>
            </a:r>
          </a:p>
          <a:p>
            <a:pPr marL="0" indent="0">
              <a:buNone/>
            </a:pPr>
            <a:r>
              <a:rPr lang="tr-TR" sz="1800" b="1" dirty="0"/>
              <a:t>- </a:t>
            </a:r>
            <a:r>
              <a:rPr lang="tr-TR" sz="1800" dirty="0"/>
              <a:t>Bu kimlik, şirketin genel stratejisiyle de uyumlu olmalıdır.</a:t>
            </a:r>
          </a:p>
          <a:p>
            <a:pPr>
              <a:buFontTx/>
              <a:buChar char="-"/>
            </a:pPr>
            <a:endParaRPr lang="tr-TR" sz="1800" dirty="0"/>
          </a:p>
          <a:p>
            <a:pPr marL="0" indent="0">
              <a:buNone/>
            </a:pPr>
            <a:r>
              <a:rPr lang="tr-TR" sz="1800" dirty="0">
                <a:latin typeface="Arial"/>
              </a:rPr>
              <a:t>📌 </a:t>
            </a:r>
            <a:r>
              <a:rPr lang="tr-TR" sz="1800" b="1" dirty="0">
                <a:latin typeface="Arial"/>
              </a:rPr>
              <a:t>Örnek:</a:t>
            </a:r>
            <a:r>
              <a:rPr lang="tr-TR" sz="1800" dirty="0">
                <a:latin typeface="Arial"/>
              </a:rPr>
              <a:t> Netflix – Siyah-kırmızı renkler ve 'N' simgesiyle tanınır.</a:t>
            </a:r>
          </a:p>
        </p:txBody>
      </p:sp>
      <p:pic>
        <p:nvPicPr>
          <p:cNvPr id="17410" name="Picture 2" descr="Bu markalama değişiklikleri Netflix'in kimlik krizini çözebilir – Astajans  Adworks | Reklam Ajansı">
            <a:extLst>
              <a:ext uri="{FF2B5EF4-FFF2-40B4-BE49-F238E27FC236}">
                <a16:creationId xmlns:a16="http://schemas.microsoft.com/office/drawing/2014/main" id="{B55E49D8-3700-0829-E717-7A3818B77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006" y="4123765"/>
            <a:ext cx="4003987" cy="257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2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A1B0D-5666-8B24-28F0-EE667C7223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37E45DE-0B29-DF84-D5EA-EBA03B4D171C}"/>
              </a:ext>
            </a:extLst>
          </p:cNvPr>
          <p:cNvSpPr>
            <a:spLocks noGrp="1"/>
          </p:cNvSpPr>
          <p:nvPr>
            <p:ph type="title"/>
          </p:nvPr>
        </p:nvSpPr>
        <p:spPr/>
        <p:txBody>
          <a:bodyPr>
            <a:normAutofit/>
          </a:bodyPr>
          <a:lstStyle/>
          <a:p>
            <a:r>
              <a:rPr lang="tr-TR" b="1" dirty="0"/>
              <a:t>Kurumsal Kimlik ve Marka İmajı</a:t>
            </a:r>
          </a:p>
        </p:txBody>
      </p:sp>
      <p:sp>
        <p:nvSpPr>
          <p:cNvPr id="3" name="İçerik Yer Tutucusu 2">
            <a:extLst>
              <a:ext uri="{FF2B5EF4-FFF2-40B4-BE49-F238E27FC236}">
                <a16:creationId xmlns:a16="http://schemas.microsoft.com/office/drawing/2014/main" id="{C3ECCE80-5789-534A-F4C5-A382BE6EF29C}"/>
              </a:ext>
            </a:extLst>
          </p:cNvPr>
          <p:cNvSpPr>
            <a:spLocks noGrp="1"/>
          </p:cNvSpPr>
          <p:nvPr>
            <p:ph idx="1"/>
          </p:nvPr>
        </p:nvSpPr>
        <p:spPr>
          <a:xfrm>
            <a:off x="457200" y="1420900"/>
            <a:ext cx="8229600" cy="4525963"/>
          </a:xfrm>
        </p:spPr>
        <p:txBody>
          <a:bodyPr>
            <a:normAutofit/>
          </a:bodyPr>
          <a:lstStyle/>
          <a:p>
            <a:r>
              <a:rPr lang="tr-TR" sz="1800" dirty="0"/>
              <a:t>Kurumsal kimlik, bir markanın toplumdaki algısını doğrudan etkiler. İyi bir kurumsal kimlik, markanın istenen algısını yaratmaya yardımcı olur ve bu da markanın pazar içindeki gücünü artırır.</a:t>
            </a:r>
          </a:p>
          <a:p>
            <a:endParaRPr lang="tr-TR" sz="1800" dirty="0"/>
          </a:p>
          <a:p>
            <a:pPr marL="0" indent="0">
              <a:buNone/>
            </a:pPr>
            <a:r>
              <a:rPr lang="tr-TR" sz="1800" b="1" dirty="0"/>
              <a:t>- </a:t>
            </a:r>
            <a:r>
              <a:rPr lang="tr-TR" sz="1800" dirty="0"/>
              <a:t>Kurumsal kimlik, marka imajını şekillendirir ve halkla ilişkiler stratejileriyle uyumlu olur. </a:t>
            </a:r>
          </a:p>
          <a:p>
            <a:pPr marL="0" indent="0">
              <a:buNone/>
            </a:pPr>
            <a:r>
              <a:rPr lang="tr-TR" sz="1800" b="1" dirty="0"/>
              <a:t>-</a:t>
            </a:r>
            <a:r>
              <a:rPr lang="tr-TR" sz="1800" dirty="0"/>
              <a:t> Bir marka ne kadar tutarlı ve profesyonel görünürse, o kadar güçlü bir imaja sahip olur.</a:t>
            </a:r>
          </a:p>
          <a:p>
            <a:pPr>
              <a:buFontTx/>
              <a:buChar char="-"/>
            </a:pPr>
            <a:endParaRPr lang="tr-TR" sz="1800" dirty="0"/>
          </a:p>
          <a:p>
            <a:pPr marL="0" indent="0">
              <a:buNone/>
            </a:pPr>
            <a:r>
              <a:rPr lang="tr-TR" sz="1800" dirty="0">
                <a:latin typeface="Arial"/>
              </a:rPr>
              <a:t>						     📌 </a:t>
            </a:r>
            <a:r>
              <a:rPr lang="tr-TR" sz="1800" b="1" dirty="0">
                <a:latin typeface="Arial"/>
              </a:rPr>
              <a:t>Örnek:</a:t>
            </a:r>
            <a:r>
              <a:rPr lang="tr-TR" sz="1800" dirty="0">
                <a:latin typeface="Arial"/>
              </a:rPr>
              <a:t> Lacoste – Timsah logosu ile elit bir 								    imaj sunar.</a:t>
            </a:r>
          </a:p>
        </p:txBody>
      </p:sp>
      <p:pic>
        <p:nvPicPr>
          <p:cNvPr id="18434" name="Picture 2" descr="Lacoste'nin logosu neden timsahtır? - Timsahlar ve Hayvanlar Dünyası">
            <a:extLst>
              <a:ext uri="{FF2B5EF4-FFF2-40B4-BE49-F238E27FC236}">
                <a16:creationId xmlns:a16="http://schemas.microsoft.com/office/drawing/2014/main" id="{5E6B07DA-6B12-1CC1-7292-DFDB14C6C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4116948"/>
            <a:ext cx="3137647" cy="254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34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TotalTime>
  <Words>1443</Words>
  <Application>Microsoft Office PowerPoint</Application>
  <PresentationFormat>Ekran Gösterisi (4:3)</PresentationFormat>
  <Paragraphs>117</Paragraphs>
  <Slides>24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24</vt:i4>
      </vt:variant>
    </vt:vector>
  </HeadingPairs>
  <TitlesOfParts>
    <vt:vector size="27" baseType="lpstr">
      <vt:lpstr>Arial</vt:lpstr>
      <vt:lpstr>Calibri</vt:lpstr>
      <vt:lpstr>Office Theme</vt:lpstr>
      <vt:lpstr>Kurumsal Kimlik Nedir?</vt:lpstr>
      <vt:lpstr>PowerPoint Sunusu</vt:lpstr>
      <vt:lpstr>Kurumsal Kimliğin Unsurları</vt:lpstr>
      <vt:lpstr>Kurumsal Kimlik Nerede Kullanılır?</vt:lpstr>
      <vt:lpstr>Kurumsal Kimlik Oluşturma Süreci</vt:lpstr>
      <vt:lpstr>Kurumsal Kimliğin Amacı</vt:lpstr>
      <vt:lpstr>Kurumsal Kimliğin Önemi</vt:lpstr>
      <vt:lpstr>Başarılı Kurumsal Kimlik Örnekleri</vt:lpstr>
      <vt:lpstr>Kurumsal Kimlik ve Marka İmajı</vt:lpstr>
      <vt:lpstr>Dikkat Edilmesi Gerekenler</vt:lpstr>
      <vt:lpstr>Kurumsal Kimlik ve Dijitalleşme</vt:lpstr>
      <vt:lpstr>Kurumsal Kimlik Oluşturma Sürecinde Kullanılan Birkaç Popüler Program ve Araç Bulunmaktadır</vt:lpstr>
      <vt:lpstr>Adobe Illustrator</vt:lpstr>
      <vt:lpstr>Adobe Photoshop</vt:lpstr>
      <vt:lpstr>CorelDRAW</vt:lpstr>
      <vt:lpstr>InDesign</vt:lpstr>
      <vt:lpstr>Canva</vt:lpstr>
      <vt:lpstr>Figma</vt:lpstr>
      <vt:lpstr>Microsoft PowerPoint</vt:lpstr>
      <vt:lpstr>Sketch</vt:lpstr>
      <vt:lpstr>Affinity Designer</vt:lpstr>
      <vt:lpstr>Autodesk AutoCAD</vt:lpstr>
      <vt:lpstr>PowerPoint Sunusu</vt:lpstr>
      <vt:lpstr>Telif Hakkı ve Kullanım İzinleri: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ARDA</dc:creator>
  <cp:keywords/>
  <dc:description>generated using python-pptx</dc:description>
  <cp:lastModifiedBy>Ö.FIRAT ŞAHİN</cp:lastModifiedBy>
  <cp:revision>2</cp:revision>
  <dcterms:created xsi:type="dcterms:W3CDTF">2013-01-27T09:14:16Z</dcterms:created>
  <dcterms:modified xsi:type="dcterms:W3CDTF">2025-04-06T21:46:44Z</dcterms:modified>
  <cp:category/>
</cp:coreProperties>
</file>