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71" r:id="rId12"/>
    <p:sldId id="272" r:id="rId13"/>
    <p:sldId id="273" r:id="rId14"/>
    <p:sldId id="274" r:id="rId15"/>
    <p:sldId id="275" r:id="rId16"/>
    <p:sldId id="264" r:id="rId17"/>
    <p:sldId id="265" r:id="rId18"/>
    <p:sldId id="266" r:id="rId19"/>
    <p:sldId id="267" r:id="rId20"/>
    <p:sldId id="268" r:id="rId2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D3C331-6405-8AF8-4EE2-5CF1DE5C0FC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F46D3F81-BD16-9574-88F7-EBEE262B23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EE5FBE85-D86E-8294-189B-31DDD1A2007B}"/>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5" name="Alt Bilgi Yer Tutucusu 4">
            <a:extLst>
              <a:ext uri="{FF2B5EF4-FFF2-40B4-BE49-F238E27FC236}">
                <a16:creationId xmlns:a16="http://schemas.microsoft.com/office/drawing/2014/main" id="{724333A8-E55A-647C-70AD-9B1286F3F37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D430486-BC21-6757-66E8-C7D226351E30}"/>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45464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7F4CBA-CEC4-88C8-1720-DABCD92622E3}"/>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CFC7DDB-46C7-7928-F146-5153231BA4C5}"/>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A116C03-F54C-704B-0C21-6BE62F7FF52E}"/>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5" name="Alt Bilgi Yer Tutucusu 4">
            <a:extLst>
              <a:ext uri="{FF2B5EF4-FFF2-40B4-BE49-F238E27FC236}">
                <a16:creationId xmlns:a16="http://schemas.microsoft.com/office/drawing/2014/main" id="{63000E3F-CE9C-E436-75EC-C914EB10C4C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E4BE910-FE3B-6101-09CD-5964DAE21D1E}"/>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55399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218E6ED-FE00-4697-D08D-5B8109698E2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925A9D4-DC6E-8D8D-1412-4622DCE09F0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A025A47-0E01-5BE3-4B16-8BDD8E2604EE}"/>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5" name="Alt Bilgi Yer Tutucusu 4">
            <a:extLst>
              <a:ext uri="{FF2B5EF4-FFF2-40B4-BE49-F238E27FC236}">
                <a16:creationId xmlns:a16="http://schemas.microsoft.com/office/drawing/2014/main" id="{A4850F2B-9568-078A-FA18-FA454338F48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B125BCF-5899-CB94-D453-3CE6A8408A97}"/>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50611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597D01-E477-BC0D-1011-198F57A13A2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844D269-8BBF-E306-BCC4-0ACFE4EED911}"/>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63213D-4D5A-B4AA-696E-DB9D50E9735E}"/>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5" name="Alt Bilgi Yer Tutucusu 4">
            <a:extLst>
              <a:ext uri="{FF2B5EF4-FFF2-40B4-BE49-F238E27FC236}">
                <a16:creationId xmlns:a16="http://schemas.microsoft.com/office/drawing/2014/main" id="{B12071B5-9286-E6C2-E295-85CBC6257AF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90C821A-0DCC-F347-FDCB-4841A046E1AC}"/>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4293764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A3CF50-766C-E8F7-8735-3EA039642026}"/>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A497D0B-DFCA-886E-A7C4-2A093BE9ED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F72E8AA5-35C3-A555-A1D5-FD5D0176553A}"/>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5" name="Alt Bilgi Yer Tutucusu 4">
            <a:extLst>
              <a:ext uri="{FF2B5EF4-FFF2-40B4-BE49-F238E27FC236}">
                <a16:creationId xmlns:a16="http://schemas.microsoft.com/office/drawing/2014/main" id="{DEE83CDD-E8C6-5727-EA28-FDDF13EF1428}"/>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B87690-09D8-7679-B0BC-580FF248722A}"/>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134529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3FBFE-9DD9-085D-2450-D3FEB31AFB9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95C5B8E-B673-6D4F-354F-F3CE09C44F7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FEE7B1F2-B212-3115-CB26-75A01E9E9534}"/>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3E594ED-0B03-454A-29B2-B72F7DC7FA8B}"/>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6" name="Alt Bilgi Yer Tutucusu 5">
            <a:extLst>
              <a:ext uri="{FF2B5EF4-FFF2-40B4-BE49-F238E27FC236}">
                <a16:creationId xmlns:a16="http://schemas.microsoft.com/office/drawing/2014/main" id="{B3D10B2C-43CE-DD31-92C8-FC67A3DD678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8A9C1490-3C87-6073-1691-4BF3E08F9D61}"/>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5125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C587B6-00F6-E2C5-242F-A3988837813A}"/>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E45A977-850D-7CD9-675B-2F043F708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A34F1601-1BEC-9E41-EEE1-BAB9755FE05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0F38A00-5414-5F62-EF34-22AD6A9BB0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E58D769-D6E5-1E7E-E052-55A024283E9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5343D856-3A11-CFDB-3ABA-7E4739A0398C}"/>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8" name="Alt Bilgi Yer Tutucusu 7">
            <a:extLst>
              <a:ext uri="{FF2B5EF4-FFF2-40B4-BE49-F238E27FC236}">
                <a16:creationId xmlns:a16="http://schemas.microsoft.com/office/drawing/2014/main" id="{AE5F353F-EFA5-52E3-2CB4-DA3BFD4ACC1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167C6F0-425B-D048-279D-630F02B71355}"/>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771003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8D4E77-D0F9-224E-6898-27A828CC71B1}"/>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B3BE767-4FAA-04C2-20EB-157D8C8A16B5}"/>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4" name="Alt Bilgi Yer Tutucusu 3">
            <a:extLst>
              <a:ext uri="{FF2B5EF4-FFF2-40B4-BE49-F238E27FC236}">
                <a16:creationId xmlns:a16="http://schemas.microsoft.com/office/drawing/2014/main" id="{9F5E2017-34F6-7E2E-DFFD-37B3CD24FD8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3E6DCDC-310D-D468-13C9-F67CD167CD68}"/>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33804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E64CDBC8-D6E5-CBEB-FB8C-CAAC91CF953E}"/>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3" name="Alt Bilgi Yer Tutucusu 2">
            <a:extLst>
              <a:ext uri="{FF2B5EF4-FFF2-40B4-BE49-F238E27FC236}">
                <a16:creationId xmlns:a16="http://schemas.microsoft.com/office/drawing/2014/main" id="{958F90DD-73DC-1A8F-BB29-878F04EC1080}"/>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DA9AC866-6881-6A13-80CF-876174B60324}"/>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284909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76A780-E84A-DF2B-A63A-1A0E2C5AAF3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CF09E05-31EF-355D-7D10-D17FD74397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4C397EE-C744-6895-D922-0DA322E53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C1C6B0E-EF29-56E1-2ADC-47C6AF8B6974}"/>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6" name="Alt Bilgi Yer Tutucusu 5">
            <a:extLst>
              <a:ext uri="{FF2B5EF4-FFF2-40B4-BE49-F238E27FC236}">
                <a16:creationId xmlns:a16="http://schemas.microsoft.com/office/drawing/2014/main" id="{07729F2F-1E91-7DC6-FCB9-990EF7C37EB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AA9EF77-1389-0896-B275-8EAC2274591E}"/>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3776347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DA4976-3757-814E-1414-1CB950BDDE8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93309B9C-8EA6-5D62-D7D0-B3064F4A5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A586DAB-4F62-7BA2-A9AB-8B1553DCD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5222D77-024A-EEF7-EE27-2CB600BA2D69}"/>
              </a:ext>
            </a:extLst>
          </p:cNvPr>
          <p:cNvSpPr>
            <a:spLocks noGrp="1"/>
          </p:cNvSpPr>
          <p:nvPr>
            <p:ph type="dt" sz="half" idx="10"/>
          </p:nvPr>
        </p:nvSpPr>
        <p:spPr/>
        <p:txBody>
          <a:bodyPr/>
          <a:lstStyle/>
          <a:p>
            <a:fld id="{7B7DC341-041B-4185-8C7D-34616406DE67}" type="datetimeFigureOut">
              <a:rPr lang="tr-TR" smtClean="0"/>
              <a:t>5.05.2025</a:t>
            </a:fld>
            <a:endParaRPr lang="tr-TR"/>
          </a:p>
        </p:txBody>
      </p:sp>
      <p:sp>
        <p:nvSpPr>
          <p:cNvPr id="6" name="Alt Bilgi Yer Tutucusu 5">
            <a:extLst>
              <a:ext uri="{FF2B5EF4-FFF2-40B4-BE49-F238E27FC236}">
                <a16:creationId xmlns:a16="http://schemas.microsoft.com/office/drawing/2014/main" id="{35008CEC-747D-408F-69C0-30A3AAD5597D}"/>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DF37696-0A7F-F915-3B49-A9275582AE96}"/>
              </a:ext>
            </a:extLst>
          </p:cNvPr>
          <p:cNvSpPr>
            <a:spLocks noGrp="1"/>
          </p:cNvSpPr>
          <p:nvPr>
            <p:ph type="sldNum" sz="quarter" idx="12"/>
          </p:nvPr>
        </p:nvSpPr>
        <p:spPr/>
        <p:txBody>
          <a:bodyPr/>
          <a:lstStyle/>
          <a:p>
            <a:fld id="{D1B3532C-05F8-478D-9AE1-F77323F2E37A}" type="slidenum">
              <a:rPr lang="tr-TR" smtClean="0"/>
              <a:t>‹#›</a:t>
            </a:fld>
            <a:endParaRPr lang="tr-TR"/>
          </a:p>
        </p:txBody>
      </p:sp>
    </p:spTree>
    <p:extLst>
      <p:ext uri="{BB962C8B-B14F-4D97-AF65-F5344CB8AC3E}">
        <p14:creationId xmlns:p14="http://schemas.microsoft.com/office/powerpoint/2010/main" val="3293088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B24FF574-FBC7-FAB9-E5ED-70C6983CB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0BB7885-B519-8023-AF6F-AB45426A39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8997B36-96FC-C5FD-6296-70F9345BE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DC341-041B-4185-8C7D-34616406DE67}" type="datetimeFigureOut">
              <a:rPr lang="tr-TR" smtClean="0"/>
              <a:t>5.05.2025</a:t>
            </a:fld>
            <a:endParaRPr lang="tr-TR"/>
          </a:p>
        </p:txBody>
      </p:sp>
      <p:sp>
        <p:nvSpPr>
          <p:cNvPr id="5" name="Alt Bilgi Yer Tutucusu 4">
            <a:extLst>
              <a:ext uri="{FF2B5EF4-FFF2-40B4-BE49-F238E27FC236}">
                <a16:creationId xmlns:a16="http://schemas.microsoft.com/office/drawing/2014/main" id="{342593F5-95B7-8E97-0428-1124654B4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AD6D6D90-9182-733B-3391-E100619CB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3532C-05F8-478D-9AE1-F77323F2E37A}" type="slidenum">
              <a:rPr lang="tr-TR" smtClean="0"/>
              <a:t>‹#›</a:t>
            </a:fld>
            <a:endParaRPr lang="tr-TR"/>
          </a:p>
        </p:txBody>
      </p:sp>
    </p:spTree>
    <p:extLst>
      <p:ext uri="{BB962C8B-B14F-4D97-AF65-F5344CB8AC3E}">
        <p14:creationId xmlns:p14="http://schemas.microsoft.com/office/powerpoint/2010/main" val="1040330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F4AEAF4-6CB2-DCC6-F69E-A609E0D511DB}"/>
              </a:ext>
            </a:extLst>
          </p:cNvPr>
          <p:cNvSpPr>
            <a:spLocks noGrp="1"/>
          </p:cNvSpPr>
          <p:nvPr>
            <p:ph type="ctrTitle"/>
          </p:nvPr>
        </p:nvSpPr>
        <p:spPr/>
        <p:txBody>
          <a:bodyPr/>
          <a:lstStyle/>
          <a:p>
            <a:r>
              <a:rPr lang="tr-TR" b="1" dirty="0"/>
              <a:t>Grafik Sanatı Nedir?</a:t>
            </a:r>
          </a:p>
        </p:txBody>
      </p:sp>
      <p:sp>
        <p:nvSpPr>
          <p:cNvPr id="3" name="Alt Başlık 2">
            <a:extLst>
              <a:ext uri="{FF2B5EF4-FFF2-40B4-BE49-F238E27FC236}">
                <a16:creationId xmlns:a16="http://schemas.microsoft.com/office/drawing/2014/main" id="{65E941CB-3193-EA72-D34B-083CE0155554}"/>
              </a:ext>
            </a:extLst>
          </p:cNvPr>
          <p:cNvSpPr>
            <a:spLocks noGrp="1"/>
          </p:cNvSpPr>
          <p:nvPr>
            <p:ph type="subTitle" idx="1"/>
          </p:nvPr>
        </p:nvSpPr>
        <p:spPr/>
        <p:txBody>
          <a:bodyPr/>
          <a:lstStyle/>
          <a:p>
            <a:r>
              <a:rPr lang="tr-TR" dirty="0"/>
              <a:t>Hazırlayan: Eray Ege TETİK</a:t>
            </a:r>
          </a:p>
        </p:txBody>
      </p:sp>
    </p:spTree>
    <p:extLst>
      <p:ext uri="{BB962C8B-B14F-4D97-AF65-F5344CB8AC3E}">
        <p14:creationId xmlns:p14="http://schemas.microsoft.com/office/powerpoint/2010/main" val="7082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2021-8524-7613-3B12-00E21FC96A7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D123A97-5AA1-65C7-F2EA-D7224CF48402}"/>
              </a:ext>
            </a:extLst>
          </p:cNvPr>
          <p:cNvSpPr>
            <a:spLocks noGrp="1"/>
          </p:cNvSpPr>
          <p:nvPr>
            <p:ph type="title"/>
          </p:nvPr>
        </p:nvSpPr>
        <p:spPr>
          <a:xfrm>
            <a:off x="838200" y="-253440"/>
            <a:ext cx="10515600" cy="1325563"/>
          </a:xfrm>
        </p:spPr>
        <p:txBody>
          <a:bodyPr/>
          <a:lstStyle/>
          <a:p>
            <a:r>
              <a:rPr lang="tr-TR" b="1" dirty="0"/>
              <a:t>Web ve Arayüz Tasarımı (UI Design)</a:t>
            </a:r>
          </a:p>
        </p:txBody>
      </p:sp>
      <p:sp>
        <p:nvSpPr>
          <p:cNvPr id="3" name="İçerik Yer Tutucusu 2">
            <a:extLst>
              <a:ext uri="{FF2B5EF4-FFF2-40B4-BE49-F238E27FC236}">
                <a16:creationId xmlns:a16="http://schemas.microsoft.com/office/drawing/2014/main" id="{1B417182-4BE4-C6EC-649B-8F31EC44F040}"/>
              </a:ext>
            </a:extLst>
          </p:cNvPr>
          <p:cNvSpPr>
            <a:spLocks noGrp="1"/>
          </p:cNvSpPr>
          <p:nvPr>
            <p:ph idx="1"/>
          </p:nvPr>
        </p:nvSpPr>
        <p:spPr>
          <a:xfrm>
            <a:off x="838200" y="664337"/>
            <a:ext cx="10515600" cy="4351338"/>
          </a:xfrm>
        </p:spPr>
        <p:txBody>
          <a:bodyPr/>
          <a:lstStyle/>
          <a:p>
            <a:r>
              <a:rPr lang="tr-TR" dirty="0"/>
              <a:t>Web ve arayüz tasarımı, web siteleri ve mobil uygulamaların kullanıcı dostu, estetik ve işlevsel görünmesini sağlar. Renkler, buton yerleşimi ve yazı fontları bu alanda özenle </a:t>
            </a:r>
            <a:r>
              <a:rPr lang="tr-TR" dirty="0" err="1"/>
              <a:t>seçilir.Jonathan</a:t>
            </a:r>
            <a:r>
              <a:rPr lang="tr-TR" dirty="0"/>
              <a:t> Lee – Google </a:t>
            </a:r>
            <a:r>
              <a:rPr lang="tr-TR" dirty="0" err="1"/>
              <a:t>Material</a:t>
            </a:r>
            <a:r>
              <a:rPr lang="tr-TR" dirty="0"/>
              <a:t> Design ekibinde çalışmış, sade ve kullanıcı dostu arayüzler tasarlamıştır.</a:t>
            </a:r>
          </a:p>
          <a:p>
            <a:pPr lvl="5"/>
            <a:r>
              <a:rPr lang="tr-TR" sz="2800" b="1" dirty="0"/>
              <a:t>Örnek: </a:t>
            </a:r>
            <a:r>
              <a:rPr lang="tr-TR" sz="2800" dirty="0"/>
              <a:t>Bir yemek sipariş uygulamasında kullanıcıyı yönlendiren tasarım, siparişi kolaylaştırır.</a:t>
            </a:r>
          </a:p>
        </p:txBody>
      </p:sp>
      <p:pic>
        <p:nvPicPr>
          <p:cNvPr id="5" name="Resim 4">
            <a:extLst>
              <a:ext uri="{FF2B5EF4-FFF2-40B4-BE49-F238E27FC236}">
                <a16:creationId xmlns:a16="http://schemas.microsoft.com/office/drawing/2014/main" id="{0E5E0BBF-23A2-6EC1-274F-14247004E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43537"/>
            <a:ext cx="2130938" cy="4214463"/>
          </a:xfrm>
          <a:prstGeom prst="rect">
            <a:avLst/>
          </a:prstGeom>
        </p:spPr>
      </p:pic>
    </p:spTree>
    <p:extLst>
      <p:ext uri="{BB962C8B-B14F-4D97-AF65-F5344CB8AC3E}">
        <p14:creationId xmlns:p14="http://schemas.microsoft.com/office/powerpoint/2010/main" val="3322339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81E7C-C479-DF2D-CFBF-577BFB04C3B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7395502-7B0A-1770-2659-074BFD9DF380}"/>
              </a:ext>
            </a:extLst>
          </p:cNvPr>
          <p:cNvSpPr>
            <a:spLocks noGrp="1"/>
          </p:cNvSpPr>
          <p:nvPr>
            <p:ph type="title"/>
          </p:nvPr>
        </p:nvSpPr>
        <p:spPr/>
        <p:txBody>
          <a:bodyPr/>
          <a:lstStyle/>
          <a:p>
            <a:r>
              <a:rPr lang="tr-TR" b="1" dirty="0"/>
              <a:t>Animasyon ve Hareketli Grafikler (Motion Graphics)</a:t>
            </a:r>
          </a:p>
        </p:txBody>
      </p:sp>
      <p:sp>
        <p:nvSpPr>
          <p:cNvPr id="3" name="İçerik Yer Tutucusu 2">
            <a:extLst>
              <a:ext uri="{FF2B5EF4-FFF2-40B4-BE49-F238E27FC236}">
                <a16:creationId xmlns:a16="http://schemas.microsoft.com/office/drawing/2014/main" id="{9DF6784A-DE44-3785-16EF-62E73F06DB55}"/>
              </a:ext>
            </a:extLst>
          </p:cNvPr>
          <p:cNvSpPr>
            <a:spLocks noGrp="1"/>
          </p:cNvSpPr>
          <p:nvPr>
            <p:ph idx="1"/>
          </p:nvPr>
        </p:nvSpPr>
        <p:spPr/>
        <p:txBody>
          <a:bodyPr/>
          <a:lstStyle/>
          <a:p>
            <a:r>
              <a:rPr lang="tr-TR" dirty="0"/>
              <a:t>Animasyon ve hareketli grafikler, grafik öğelerinin hareketlendirilmesiyle videolar, reklamlar ve tanıtımlar hazırlanır. Bu alanda, bilgiyi dinamik bir şekilde sunmak tercih </a:t>
            </a:r>
            <a:r>
              <a:rPr lang="tr-TR" dirty="0" err="1"/>
              <a:t>edilir.Kyle</a:t>
            </a:r>
            <a:r>
              <a:rPr lang="tr-TR" dirty="0"/>
              <a:t> Cooper – Film jeneriklerinde devrim yaratan tasarımcı (örneğin Se7en).</a:t>
            </a:r>
          </a:p>
          <a:p>
            <a:r>
              <a:rPr lang="tr-TR" b="1" dirty="0"/>
              <a:t>Örnek: </a:t>
            </a:r>
            <a:r>
              <a:rPr lang="tr-TR" dirty="0"/>
              <a:t>Bir telefon markasının tanıtım videosunda görülen animasyonlar, bu alana örnektir.</a:t>
            </a:r>
          </a:p>
        </p:txBody>
      </p:sp>
    </p:spTree>
    <p:extLst>
      <p:ext uri="{BB962C8B-B14F-4D97-AF65-F5344CB8AC3E}">
        <p14:creationId xmlns:p14="http://schemas.microsoft.com/office/powerpoint/2010/main" val="4627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56E03-CA43-FAE1-85F6-3E134191A254}"/>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E207A93-77A6-A5A6-B926-A86F080F037B}"/>
              </a:ext>
            </a:extLst>
          </p:cNvPr>
          <p:cNvSpPr>
            <a:spLocks noGrp="1"/>
          </p:cNvSpPr>
          <p:nvPr>
            <p:ph type="title"/>
          </p:nvPr>
        </p:nvSpPr>
        <p:spPr/>
        <p:txBody>
          <a:bodyPr/>
          <a:lstStyle/>
          <a:p>
            <a:r>
              <a:rPr lang="tr-TR" b="1" dirty="0"/>
              <a:t>Bilgilendirme Grafikleri (İnfografik)</a:t>
            </a:r>
          </a:p>
        </p:txBody>
      </p:sp>
      <p:sp>
        <p:nvSpPr>
          <p:cNvPr id="3" name="İçerik Yer Tutucusu 2">
            <a:extLst>
              <a:ext uri="{FF2B5EF4-FFF2-40B4-BE49-F238E27FC236}">
                <a16:creationId xmlns:a16="http://schemas.microsoft.com/office/drawing/2014/main" id="{7A734801-B858-6DEF-10C1-D79ED8D867EB}"/>
              </a:ext>
            </a:extLst>
          </p:cNvPr>
          <p:cNvSpPr>
            <a:spLocks noGrp="1"/>
          </p:cNvSpPr>
          <p:nvPr>
            <p:ph idx="1"/>
          </p:nvPr>
        </p:nvSpPr>
        <p:spPr/>
        <p:txBody>
          <a:bodyPr/>
          <a:lstStyle/>
          <a:p>
            <a:r>
              <a:rPr lang="tr-TR" dirty="0"/>
              <a:t>İnfografikler, karmaşık verileri veya bilgileri kolayca anlaşılır bir yapıya dönüştürür. Grafikler, tablolar ve ikonlarla bilgi </a:t>
            </a:r>
            <a:r>
              <a:rPr lang="tr-TR" dirty="0" err="1"/>
              <a:t>görselleştirilir.Nigel</a:t>
            </a:r>
            <a:r>
              <a:rPr lang="tr-TR" dirty="0"/>
              <a:t> Holmes – Bilgilendirici ve eğlenceli infografikler ile tanınır.</a:t>
            </a:r>
          </a:p>
          <a:p>
            <a:r>
              <a:rPr lang="tr-TR" b="1" dirty="0"/>
              <a:t>Örnek: </a:t>
            </a:r>
            <a:r>
              <a:rPr lang="tr-TR" dirty="0"/>
              <a:t>Bir okulda hazırlanan sınav başarı oranı tablosu, infografik biçiminde sunulabilir.</a:t>
            </a:r>
          </a:p>
        </p:txBody>
      </p:sp>
      <p:pic>
        <p:nvPicPr>
          <p:cNvPr id="5" name="Resim 4">
            <a:extLst>
              <a:ext uri="{FF2B5EF4-FFF2-40B4-BE49-F238E27FC236}">
                <a16:creationId xmlns:a16="http://schemas.microsoft.com/office/drawing/2014/main" id="{E9AB7C97-87B5-75CF-992C-D2F9083BEB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595" y="3944471"/>
            <a:ext cx="3904810" cy="2661677"/>
          </a:xfrm>
          <a:prstGeom prst="rect">
            <a:avLst/>
          </a:prstGeom>
        </p:spPr>
      </p:pic>
    </p:spTree>
    <p:extLst>
      <p:ext uri="{BB962C8B-B14F-4D97-AF65-F5344CB8AC3E}">
        <p14:creationId xmlns:p14="http://schemas.microsoft.com/office/powerpoint/2010/main" val="3547619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AB281-8708-31D8-C5AB-35779B773BF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9C61060-35FC-79E8-EEAD-C651F3EC6E2B}"/>
              </a:ext>
            </a:extLst>
          </p:cNvPr>
          <p:cNvSpPr>
            <a:spLocks noGrp="1"/>
          </p:cNvSpPr>
          <p:nvPr>
            <p:ph type="title"/>
          </p:nvPr>
        </p:nvSpPr>
        <p:spPr/>
        <p:txBody>
          <a:bodyPr/>
          <a:lstStyle/>
          <a:p>
            <a:r>
              <a:rPr lang="tr-TR" b="1" dirty="0"/>
              <a:t>Ambalaj Tasarımı</a:t>
            </a:r>
          </a:p>
        </p:txBody>
      </p:sp>
      <p:sp>
        <p:nvSpPr>
          <p:cNvPr id="3" name="İçerik Yer Tutucusu 2">
            <a:extLst>
              <a:ext uri="{FF2B5EF4-FFF2-40B4-BE49-F238E27FC236}">
                <a16:creationId xmlns:a16="http://schemas.microsoft.com/office/drawing/2014/main" id="{472E0CEC-81C0-86DD-D153-03C7A705A54E}"/>
              </a:ext>
            </a:extLst>
          </p:cNvPr>
          <p:cNvSpPr>
            <a:spLocks noGrp="1"/>
          </p:cNvSpPr>
          <p:nvPr>
            <p:ph idx="1"/>
          </p:nvPr>
        </p:nvSpPr>
        <p:spPr/>
        <p:txBody>
          <a:bodyPr/>
          <a:lstStyle/>
          <a:p>
            <a:r>
              <a:rPr lang="tr-TR" dirty="0"/>
              <a:t>Ambalaj tasarımı, ürünlerin ambalajlarını estetik ve işlevsel hale getirerek tüketiciye sunar. Marka kimliğini ambalajla yansıtmak </a:t>
            </a:r>
            <a:r>
              <a:rPr lang="tr-TR" dirty="0" err="1"/>
              <a:t>mümkündür.Peter</a:t>
            </a:r>
            <a:r>
              <a:rPr lang="tr-TR" dirty="0"/>
              <a:t> Schmidt – </a:t>
            </a:r>
            <a:r>
              <a:rPr lang="tr-TR" dirty="0" err="1"/>
              <a:t>Joop</a:t>
            </a:r>
            <a:r>
              <a:rPr lang="tr-TR" dirty="0"/>
              <a:t>! ve </a:t>
            </a:r>
            <a:r>
              <a:rPr lang="tr-TR" dirty="0" err="1"/>
              <a:t>Jil</a:t>
            </a:r>
            <a:r>
              <a:rPr lang="tr-TR" dirty="0"/>
              <a:t> </a:t>
            </a:r>
            <a:r>
              <a:rPr lang="tr-TR" dirty="0" err="1"/>
              <a:t>Sander</a:t>
            </a:r>
            <a:r>
              <a:rPr lang="tr-TR" dirty="0"/>
              <a:t> gibi markalar için ambalaj tasarımları yapmıştır.</a:t>
            </a:r>
          </a:p>
          <a:p>
            <a:r>
              <a:rPr lang="tr-TR" b="1" dirty="0"/>
              <a:t>Örnek:</a:t>
            </a:r>
            <a:r>
              <a:rPr lang="tr-TR" dirty="0"/>
              <a:t> Çikolata paketinin rengi ve yazı tipi, tüketicinin dikkatini çekebilir.</a:t>
            </a:r>
          </a:p>
        </p:txBody>
      </p:sp>
      <p:pic>
        <p:nvPicPr>
          <p:cNvPr id="6" name="Resim 5">
            <a:extLst>
              <a:ext uri="{FF2B5EF4-FFF2-40B4-BE49-F238E27FC236}">
                <a16:creationId xmlns:a16="http://schemas.microsoft.com/office/drawing/2014/main" id="{D8036494-B63D-286A-DC74-BC75C00F0AA4}"/>
              </a:ext>
            </a:extLst>
          </p:cNvPr>
          <p:cNvPicPr>
            <a:picLocks noChangeAspect="1"/>
          </p:cNvPicPr>
          <p:nvPr/>
        </p:nvPicPr>
        <p:blipFill>
          <a:blip r:embed="rId2">
            <a:extLst>
              <a:ext uri="{28A0092B-C50C-407E-A947-70E740481C1C}">
                <a14:useLocalDpi xmlns:a14="http://schemas.microsoft.com/office/drawing/2010/main" val="0"/>
              </a:ext>
            </a:extLst>
          </a:blip>
          <a:srcRect t="32077" b="30378"/>
          <a:stretch/>
        </p:blipFill>
        <p:spPr>
          <a:xfrm>
            <a:off x="3188633" y="4511674"/>
            <a:ext cx="5276850" cy="1981201"/>
          </a:xfrm>
          <a:prstGeom prst="rect">
            <a:avLst/>
          </a:prstGeom>
        </p:spPr>
      </p:pic>
    </p:spTree>
    <p:extLst>
      <p:ext uri="{BB962C8B-B14F-4D97-AF65-F5344CB8AC3E}">
        <p14:creationId xmlns:p14="http://schemas.microsoft.com/office/powerpoint/2010/main" val="142411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02E65-84B1-4FBA-3450-6F45887239E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C5689A0B-4192-FCC5-7DCE-1EBB7C69F1AD}"/>
              </a:ext>
            </a:extLst>
          </p:cNvPr>
          <p:cNvSpPr>
            <a:spLocks noGrp="1"/>
          </p:cNvSpPr>
          <p:nvPr>
            <p:ph type="title"/>
          </p:nvPr>
        </p:nvSpPr>
        <p:spPr/>
        <p:txBody>
          <a:bodyPr/>
          <a:lstStyle/>
          <a:p>
            <a:r>
              <a:rPr lang="tr-TR" b="1" dirty="0"/>
              <a:t>Grafik Sanatında Kullanılan Programlar</a:t>
            </a:r>
          </a:p>
        </p:txBody>
      </p:sp>
      <p:sp>
        <p:nvSpPr>
          <p:cNvPr id="3" name="İçerik Yer Tutucusu 2">
            <a:extLst>
              <a:ext uri="{FF2B5EF4-FFF2-40B4-BE49-F238E27FC236}">
                <a16:creationId xmlns:a16="http://schemas.microsoft.com/office/drawing/2014/main" id="{1072A6CA-644F-0041-6F8B-5AD8AC312BFB}"/>
              </a:ext>
            </a:extLst>
          </p:cNvPr>
          <p:cNvSpPr>
            <a:spLocks noGrp="1"/>
          </p:cNvSpPr>
          <p:nvPr>
            <p:ph idx="1"/>
          </p:nvPr>
        </p:nvSpPr>
        <p:spPr/>
        <p:txBody>
          <a:bodyPr>
            <a:normAutofit fontScale="92500" lnSpcReduction="10000"/>
          </a:bodyPr>
          <a:lstStyle/>
          <a:p>
            <a:pPr marL="0" indent="0">
              <a:buNone/>
            </a:pPr>
            <a:r>
              <a:rPr lang="tr-TR" dirty="0"/>
              <a:t>Grafik sanatçılarının en sık kullandığı programlar şunlardır:</a:t>
            </a:r>
          </a:p>
          <a:p>
            <a:r>
              <a:rPr lang="tr-TR" b="1" dirty="0"/>
              <a:t>Adobe Photoshop: </a:t>
            </a:r>
            <a:r>
              <a:rPr lang="tr-TR" dirty="0"/>
              <a:t>Fotoğraflar ve dijital görseller üzerinde detaylı düzenlemeler yapılır.</a:t>
            </a:r>
          </a:p>
          <a:p>
            <a:r>
              <a:rPr lang="tr-TR" b="1" dirty="0"/>
              <a:t>Adobe </a:t>
            </a:r>
            <a:r>
              <a:rPr lang="tr-TR" b="1" dirty="0" err="1"/>
              <a:t>Illustrator</a:t>
            </a:r>
            <a:r>
              <a:rPr lang="tr-TR" b="1" dirty="0"/>
              <a:t>:</a:t>
            </a:r>
            <a:r>
              <a:rPr lang="tr-TR" dirty="0"/>
              <a:t> Vektörel tabanlı çizimler ve logolar oluşturulur.</a:t>
            </a:r>
          </a:p>
          <a:p>
            <a:r>
              <a:rPr lang="tr-TR" b="1" dirty="0"/>
              <a:t>Adobe </a:t>
            </a:r>
            <a:r>
              <a:rPr lang="tr-TR" b="1" dirty="0" err="1"/>
              <a:t>InDesign</a:t>
            </a:r>
            <a:r>
              <a:rPr lang="tr-TR" b="1" dirty="0"/>
              <a:t>: </a:t>
            </a:r>
            <a:r>
              <a:rPr lang="tr-TR" dirty="0"/>
              <a:t>Kitap ve dergi gibi basılı materyallerin düzenlenmesinde kullanılır.</a:t>
            </a:r>
          </a:p>
          <a:p>
            <a:r>
              <a:rPr lang="tr-TR" b="1" dirty="0" err="1"/>
              <a:t>Canva</a:t>
            </a:r>
            <a:r>
              <a:rPr lang="tr-TR" b="1" dirty="0"/>
              <a:t>:</a:t>
            </a:r>
            <a:r>
              <a:rPr lang="tr-TR" dirty="0"/>
              <a:t> Hızlı ve kolay tasarımlar oluşturmak için idealdir.</a:t>
            </a:r>
          </a:p>
          <a:p>
            <a:r>
              <a:rPr lang="tr-TR" b="1" dirty="0" err="1"/>
              <a:t>Figma</a:t>
            </a:r>
            <a:r>
              <a:rPr lang="tr-TR" b="1" dirty="0"/>
              <a:t>:</a:t>
            </a:r>
            <a:r>
              <a:rPr lang="tr-TR" dirty="0"/>
              <a:t> Web tasarımı ve uygulama arayüzleri için iş birliği araçları sunar.</a:t>
            </a:r>
          </a:p>
          <a:p>
            <a:r>
              <a:rPr lang="tr-TR" b="1" dirty="0"/>
              <a:t>Örnek:</a:t>
            </a:r>
            <a:r>
              <a:rPr lang="tr-TR" dirty="0"/>
              <a:t> Bir öğrenci, proje sunumu için </a:t>
            </a:r>
            <a:r>
              <a:rPr lang="tr-TR" dirty="0" err="1"/>
              <a:t>Canva’da</a:t>
            </a:r>
            <a:r>
              <a:rPr lang="tr-TR" dirty="0"/>
              <a:t> hızlıca görsel slaytlar hazırlayabilir.</a:t>
            </a:r>
          </a:p>
        </p:txBody>
      </p:sp>
    </p:spTree>
    <p:extLst>
      <p:ext uri="{BB962C8B-B14F-4D97-AF65-F5344CB8AC3E}">
        <p14:creationId xmlns:p14="http://schemas.microsoft.com/office/powerpoint/2010/main" val="38234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6236D-121C-4641-2FC1-735CC19CEF1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FAE7C51-B7E8-DBB4-C6F3-23F61A694409}"/>
              </a:ext>
            </a:extLst>
          </p:cNvPr>
          <p:cNvSpPr>
            <a:spLocks noGrp="1"/>
          </p:cNvSpPr>
          <p:nvPr>
            <p:ph type="title"/>
          </p:nvPr>
        </p:nvSpPr>
        <p:spPr>
          <a:xfrm>
            <a:off x="838200" y="15968"/>
            <a:ext cx="10515600" cy="1325563"/>
          </a:xfrm>
        </p:spPr>
        <p:txBody>
          <a:bodyPr/>
          <a:lstStyle/>
          <a:p>
            <a:r>
              <a:rPr lang="tr-TR" b="1" dirty="0"/>
              <a:t>Grafik Sanatının Kullanım Alanları</a:t>
            </a:r>
          </a:p>
        </p:txBody>
      </p:sp>
      <p:sp>
        <p:nvSpPr>
          <p:cNvPr id="3" name="İçerik Yer Tutucusu 2">
            <a:extLst>
              <a:ext uri="{FF2B5EF4-FFF2-40B4-BE49-F238E27FC236}">
                <a16:creationId xmlns:a16="http://schemas.microsoft.com/office/drawing/2014/main" id="{D553C85F-346E-A777-4AB6-A5DFC08EA8AA}"/>
              </a:ext>
            </a:extLst>
          </p:cNvPr>
          <p:cNvSpPr>
            <a:spLocks noGrp="1"/>
          </p:cNvSpPr>
          <p:nvPr>
            <p:ph idx="1"/>
          </p:nvPr>
        </p:nvSpPr>
        <p:spPr>
          <a:xfrm>
            <a:off x="838200" y="1027766"/>
            <a:ext cx="10515600" cy="4351338"/>
          </a:xfrm>
        </p:spPr>
        <p:txBody>
          <a:bodyPr/>
          <a:lstStyle/>
          <a:p>
            <a:r>
              <a:rPr lang="tr-TR" dirty="0"/>
              <a:t>Grafik sanat, reklamcılık, yayıncılık, sinema, moda, eğitim, oyun sektörü gibi çok çeşitli alanlarda kullanılır. Her sektör, grafik tasarımı kullanarak hedef kitlesine daha etkili bir şekilde ulaşır.</a:t>
            </a:r>
          </a:p>
          <a:p>
            <a:pPr lvl="8"/>
            <a:r>
              <a:rPr lang="tr-TR" sz="2800" b="1" dirty="0"/>
              <a:t>Örnek: </a:t>
            </a:r>
            <a:r>
              <a:rPr lang="tr-TR" sz="2800" dirty="0"/>
              <a:t>Bir marketteki indirim broşürü grafik tasarımı sayesinde daha dikkat çekici olur.</a:t>
            </a:r>
          </a:p>
        </p:txBody>
      </p:sp>
      <p:pic>
        <p:nvPicPr>
          <p:cNvPr id="5" name="Resim 4">
            <a:extLst>
              <a:ext uri="{FF2B5EF4-FFF2-40B4-BE49-F238E27FC236}">
                <a16:creationId xmlns:a16="http://schemas.microsoft.com/office/drawing/2014/main" id="{871A7B9F-765A-1649-E419-E4C956493230}"/>
              </a:ext>
            </a:extLst>
          </p:cNvPr>
          <p:cNvPicPr>
            <a:picLocks noChangeAspect="1"/>
          </p:cNvPicPr>
          <p:nvPr/>
        </p:nvPicPr>
        <p:blipFill>
          <a:blip r:embed="rId2">
            <a:extLst>
              <a:ext uri="{28A0092B-C50C-407E-A947-70E740481C1C}">
                <a14:useLocalDpi xmlns:a14="http://schemas.microsoft.com/office/drawing/2010/main" val="0"/>
              </a:ext>
            </a:extLst>
          </a:blip>
          <a:srcRect b="35294"/>
          <a:stretch/>
        </p:blipFill>
        <p:spPr>
          <a:xfrm>
            <a:off x="599237" y="2268071"/>
            <a:ext cx="3857625" cy="4437529"/>
          </a:xfrm>
          <a:prstGeom prst="rect">
            <a:avLst/>
          </a:prstGeom>
        </p:spPr>
      </p:pic>
    </p:spTree>
    <p:extLst>
      <p:ext uri="{BB962C8B-B14F-4D97-AF65-F5344CB8AC3E}">
        <p14:creationId xmlns:p14="http://schemas.microsoft.com/office/powerpoint/2010/main" val="19197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13E4E9-6B59-8B3E-B735-F1AC84DDBE9F}"/>
              </a:ext>
            </a:extLst>
          </p:cNvPr>
          <p:cNvSpPr>
            <a:spLocks noGrp="1"/>
          </p:cNvSpPr>
          <p:nvPr>
            <p:ph type="title"/>
          </p:nvPr>
        </p:nvSpPr>
        <p:spPr/>
        <p:txBody>
          <a:bodyPr/>
          <a:lstStyle/>
          <a:p>
            <a:r>
              <a:rPr lang="tr-TR" b="1" dirty="0"/>
              <a:t>Grafik Sanatçısı Kimdir?</a:t>
            </a:r>
          </a:p>
        </p:txBody>
      </p:sp>
      <p:sp>
        <p:nvSpPr>
          <p:cNvPr id="3" name="İçerik Yer Tutucusu 2">
            <a:extLst>
              <a:ext uri="{FF2B5EF4-FFF2-40B4-BE49-F238E27FC236}">
                <a16:creationId xmlns:a16="http://schemas.microsoft.com/office/drawing/2014/main" id="{329D0399-9E04-DB23-44C0-93080000442E}"/>
              </a:ext>
            </a:extLst>
          </p:cNvPr>
          <p:cNvSpPr>
            <a:spLocks noGrp="1"/>
          </p:cNvSpPr>
          <p:nvPr>
            <p:ph idx="1"/>
          </p:nvPr>
        </p:nvSpPr>
        <p:spPr/>
        <p:txBody>
          <a:bodyPr/>
          <a:lstStyle/>
          <a:p>
            <a:r>
              <a:rPr lang="tr-TR" dirty="0"/>
              <a:t>Grafik sanatçısı, mesajları görsel yollarla ileten ve teknik ve sanatsal becerilere sahip kişidir. Tasarım sürecinde hem estetik hem de işlevselliği gözetir.</a:t>
            </a:r>
          </a:p>
          <a:p>
            <a:endParaRPr lang="tr-TR" dirty="0"/>
          </a:p>
          <a:p>
            <a:r>
              <a:rPr lang="tr-TR" b="1" dirty="0"/>
              <a:t>Örnek: </a:t>
            </a:r>
            <a:r>
              <a:rPr lang="tr-TR" dirty="0"/>
              <a:t>Bir dergi kapağını tasarlayan kişi, grafik sanatçısıdır.</a:t>
            </a:r>
          </a:p>
          <a:p>
            <a:r>
              <a:rPr lang="tr-TR" dirty="0"/>
              <a:t>Rob </a:t>
            </a:r>
            <a:r>
              <a:rPr lang="tr-TR" dirty="0" err="1"/>
              <a:t>Janoff</a:t>
            </a:r>
            <a:endParaRPr lang="tr-TR" dirty="0"/>
          </a:p>
          <a:p>
            <a:r>
              <a:rPr lang="tr-TR" dirty="0"/>
              <a:t>Michael </a:t>
            </a:r>
            <a:r>
              <a:rPr lang="tr-TR" dirty="0" err="1"/>
              <a:t>Bierut</a:t>
            </a:r>
            <a:endParaRPr lang="tr-TR" dirty="0"/>
          </a:p>
          <a:p>
            <a:r>
              <a:rPr lang="tr-TR" dirty="0"/>
              <a:t>Massimo </a:t>
            </a:r>
            <a:r>
              <a:rPr lang="tr-TR" dirty="0" err="1"/>
              <a:t>Vignelli</a:t>
            </a:r>
            <a:endParaRPr lang="tr-TR" dirty="0"/>
          </a:p>
        </p:txBody>
      </p:sp>
    </p:spTree>
    <p:extLst>
      <p:ext uri="{BB962C8B-B14F-4D97-AF65-F5344CB8AC3E}">
        <p14:creationId xmlns:p14="http://schemas.microsoft.com/office/powerpoint/2010/main" val="317265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F6322F-AF8E-1778-7A13-892DAD913E72}"/>
              </a:ext>
            </a:extLst>
          </p:cNvPr>
          <p:cNvSpPr>
            <a:spLocks noGrp="1"/>
          </p:cNvSpPr>
          <p:nvPr>
            <p:ph type="title"/>
          </p:nvPr>
        </p:nvSpPr>
        <p:spPr>
          <a:xfrm>
            <a:off x="838199" y="-205628"/>
            <a:ext cx="10515600" cy="1325563"/>
          </a:xfrm>
        </p:spPr>
        <p:txBody>
          <a:bodyPr/>
          <a:lstStyle/>
          <a:p>
            <a:r>
              <a:rPr lang="tr-TR" b="1" dirty="0"/>
              <a:t>Grafik Sanatında Kompozisyon Kuralları:</a:t>
            </a:r>
          </a:p>
        </p:txBody>
      </p:sp>
      <p:sp>
        <p:nvSpPr>
          <p:cNvPr id="3" name="İçerik Yer Tutucusu 2">
            <a:extLst>
              <a:ext uri="{FF2B5EF4-FFF2-40B4-BE49-F238E27FC236}">
                <a16:creationId xmlns:a16="http://schemas.microsoft.com/office/drawing/2014/main" id="{8E5A1FF1-9001-B194-76DB-A5B68B6A66D8}"/>
              </a:ext>
            </a:extLst>
          </p:cNvPr>
          <p:cNvSpPr>
            <a:spLocks noGrp="1"/>
          </p:cNvSpPr>
          <p:nvPr>
            <p:ph idx="1"/>
          </p:nvPr>
        </p:nvSpPr>
        <p:spPr>
          <a:xfrm>
            <a:off x="838199" y="693038"/>
            <a:ext cx="10515600" cy="4351338"/>
          </a:xfrm>
        </p:spPr>
        <p:txBody>
          <a:bodyPr/>
          <a:lstStyle/>
          <a:p>
            <a:r>
              <a:rPr lang="tr-TR" dirty="0"/>
              <a:t>Grafik sanatta, renk uyumu, görsel hiyerarşi, boşluk kullanımı, denge ve hizalama gibi kurallar bulunur. Bu kurallar tasarımın anlaşılabilirliğini ve estetiğini artırır.</a:t>
            </a:r>
          </a:p>
          <a:p>
            <a:r>
              <a:rPr lang="tr-TR" b="1" dirty="0"/>
              <a:t>Örnek: </a:t>
            </a:r>
            <a:r>
              <a:rPr lang="tr-TR" dirty="0"/>
              <a:t>Bir </a:t>
            </a:r>
            <a:r>
              <a:rPr lang="tr-TR" dirty="0" err="1"/>
              <a:t>YouTube</a:t>
            </a:r>
            <a:r>
              <a:rPr lang="tr-TR" dirty="0"/>
              <a:t> videosu kapağında ilgili içeriğin büyük başlıklarla öne çıkarılması, kompozisyon kurallarına örnektir.</a:t>
            </a:r>
          </a:p>
        </p:txBody>
      </p:sp>
      <p:pic>
        <p:nvPicPr>
          <p:cNvPr id="4" name="Resim 3">
            <a:extLst>
              <a:ext uri="{FF2B5EF4-FFF2-40B4-BE49-F238E27FC236}">
                <a16:creationId xmlns:a16="http://schemas.microsoft.com/office/drawing/2014/main" id="{8B82198F-8474-381B-A7B1-EB35B01DF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924" y="3022382"/>
            <a:ext cx="6534150" cy="3676650"/>
          </a:xfrm>
          <a:prstGeom prst="rect">
            <a:avLst/>
          </a:prstGeom>
        </p:spPr>
      </p:pic>
    </p:spTree>
    <p:extLst>
      <p:ext uri="{BB962C8B-B14F-4D97-AF65-F5344CB8AC3E}">
        <p14:creationId xmlns:p14="http://schemas.microsoft.com/office/powerpoint/2010/main" val="2901120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DD55B4-73DC-5748-7B6A-C5A25EAFE75B}"/>
              </a:ext>
            </a:extLst>
          </p:cNvPr>
          <p:cNvSpPr>
            <a:spLocks noGrp="1"/>
          </p:cNvSpPr>
          <p:nvPr>
            <p:ph type="title"/>
          </p:nvPr>
        </p:nvSpPr>
        <p:spPr/>
        <p:txBody>
          <a:bodyPr/>
          <a:lstStyle/>
          <a:p>
            <a:r>
              <a:rPr lang="tr-TR" b="1" dirty="0"/>
              <a:t>Grafik Sanatının Topluma Katkıları:</a:t>
            </a:r>
          </a:p>
        </p:txBody>
      </p:sp>
      <p:sp>
        <p:nvSpPr>
          <p:cNvPr id="3" name="İçerik Yer Tutucusu 2">
            <a:extLst>
              <a:ext uri="{FF2B5EF4-FFF2-40B4-BE49-F238E27FC236}">
                <a16:creationId xmlns:a16="http://schemas.microsoft.com/office/drawing/2014/main" id="{CB2B05A4-E032-9262-AE29-51A1C5BC45E8}"/>
              </a:ext>
            </a:extLst>
          </p:cNvPr>
          <p:cNvSpPr>
            <a:spLocks noGrp="1"/>
          </p:cNvSpPr>
          <p:nvPr>
            <p:ph idx="1"/>
          </p:nvPr>
        </p:nvSpPr>
        <p:spPr>
          <a:xfrm>
            <a:off x="838200" y="1359460"/>
            <a:ext cx="10515600" cy="4351338"/>
          </a:xfrm>
        </p:spPr>
        <p:txBody>
          <a:bodyPr/>
          <a:lstStyle/>
          <a:p>
            <a:r>
              <a:rPr lang="tr-TR" dirty="0"/>
              <a:t>Grafik sanat, karmaşık bilgileri sadeleştirerek bilgiye ulaşımı kolaylaştırır. Aynı zamanda sanat yoluyla toplumda farkındalık yaratır ve yönlendirme sağlar.</a:t>
            </a:r>
          </a:p>
          <a:p>
            <a:r>
              <a:rPr lang="tr-TR" b="1" dirty="0"/>
              <a:t>Örnek: </a:t>
            </a:r>
            <a:r>
              <a:rPr lang="tr-TR" dirty="0"/>
              <a:t>Deprem anında nasıl davranılması gerektiğini anlatan görseller, bu katkıya örnektir.</a:t>
            </a:r>
          </a:p>
        </p:txBody>
      </p:sp>
      <p:pic>
        <p:nvPicPr>
          <p:cNvPr id="5" name="Resim 4">
            <a:extLst>
              <a:ext uri="{FF2B5EF4-FFF2-40B4-BE49-F238E27FC236}">
                <a16:creationId xmlns:a16="http://schemas.microsoft.com/office/drawing/2014/main" id="{F8D320AA-7A37-706D-68C2-40A10FD7B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5192" y="3429000"/>
            <a:ext cx="5701616" cy="3157818"/>
          </a:xfrm>
          <a:prstGeom prst="rect">
            <a:avLst/>
          </a:prstGeom>
        </p:spPr>
      </p:pic>
    </p:spTree>
    <p:extLst>
      <p:ext uri="{BB962C8B-B14F-4D97-AF65-F5344CB8AC3E}">
        <p14:creationId xmlns:p14="http://schemas.microsoft.com/office/powerpoint/2010/main" val="183713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47AE66-DD4D-D11B-7CA4-30C7CE161E75}"/>
              </a:ext>
            </a:extLst>
          </p:cNvPr>
          <p:cNvSpPr>
            <a:spLocks noGrp="1"/>
          </p:cNvSpPr>
          <p:nvPr>
            <p:ph type="title"/>
          </p:nvPr>
        </p:nvSpPr>
        <p:spPr/>
        <p:txBody>
          <a:bodyPr/>
          <a:lstStyle/>
          <a:p>
            <a:r>
              <a:rPr lang="tr-TR" b="1" dirty="0"/>
              <a:t>Grafik Sanatından Örnekler:</a:t>
            </a:r>
          </a:p>
        </p:txBody>
      </p:sp>
      <p:sp>
        <p:nvSpPr>
          <p:cNvPr id="3" name="İçerik Yer Tutucusu 2">
            <a:extLst>
              <a:ext uri="{FF2B5EF4-FFF2-40B4-BE49-F238E27FC236}">
                <a16:creationId xmlns:a16="http://schemas.microsoft.com/office/drawing/2014/main" id="{E55E63EB-3526-48BB-9D50-365DF4440340}"/>
              </a:ext>
            </a:extLst>
          </p:cNvPr>
          <p:cNvSpPr>
            <a:spLocks noGrp="1"/>
          </p:cNvSpPr>
          <p:nvPr>
            <p:ph idx="1"/>
          </p:nvPr>
        </p:nvSpPr>
        <p:spPr/>
        <p:txBody>
          <a:bodyPr/>
          <a:lstStyle/>
          <a:p>
            <a:r>
              <a:rPr lang="tr-TR" dirty="0"/>
              <a:t>Grafik sanatının örnekleri arasında, interaktif afişler, marka logoları, kitap kapakları, uygulama arayüzleri ve web tasarımları yer alır.</a:t>
            </a:r>
          </a:p>
          <a:p>
            <a:r>
              <a:rPr lang="tr-TR" b="1" dirty="0"/>
              <a:t>Örnek: </a:t>
            </a:r>
            <a:r>
              <a:rPr lang="tr-TR" dirty="0" err="1"/>
              <a:t>Hıq</a:t>
            </a:r>
            <a:r>
              <a:rPr lang="tr-TR" dirty="0"/>
              <a:t> </a:t>
            </a:r>
            <a:r>
              <a:rPr lang="tr-TR" dirty="0" err="1"/>
              <a:t>Nutrition</a:t>
            </a:r>
            <a:r>
              <a:rPr lang="tr-TR" dirty="0"/>
              <a:t> sade ve şık logosu, markanın kalitesini yansıtır.</a:t>
            </a:r>
          </a:p>
        </p:txBody>
      </p:sp>
      <p:pic>
        <p:nvPicPr>
          <p:cNvPr id="5" name="Resim 4">
            <a:extLst>
              <a:ext uri="{FF2B5EF4-FFF2-40B4-BE49-F238E27FC236}">
                <a16:creationId xmlns:a16="http://schemas.microsoft.com/office/drawing/2014/main" id="{DC4FAE52-0355-3A68-F584-1F94D54C8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3943" y="3429000"/>
            <a:ext cx="3344114" cy="3344114"/>
          </a:xfrm>
          <a:prstGeom prst="rect">
            <a:avLst/>
          </a:prstGeom>
        </p:spPr>
      </p:pic>
    </p:spTree>
    <p:extLst>
      <p:ext uri="{BB962C8B-B14F-4D97-AF65-F5344CB8AC3E}">
        <p14:creationId xmlns:p14="http://schemas.microsoft.com/office/powerpoint/2010/main" val="2566282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9C5F329-25ED-EB86-E3B2-E66310A5BEC2}"/>
              </a:ext>
            </a:extLst>
          </p:cNvPr>
          <p:cNvSpPr>
            <a:spLocks noGrp="1"/>
          </p:cNvSpPr>
          <p:nvPr>
            <p:ph idx="1"/>
          </p:nvPr>
        </p:nvSpPr>
        <p:spPr>
          <a:xfrm>
            <a:off x="838200" y="229908"/>
            <a:ext cx="10515600" cy="2522257"/>
          </a:xfrm>
        </p:spPr>
        <p:txBody>
          <a:bodyPr>
            <a:normAutofit fontScale="92500" lnSpcReduction="20000"/>
          </a:bodyPr>
          <a:lstStyle/>
          <a:p>
            <a:r>
              <a:rPr lang="tr-TR" dirty="0"/>
              <a:t>Grafik sanatı, görsel ögeler aracılığıyla bilgi, duygu ya da mesaj iletmeyi amaçlayan yaratıcı bir iletişim biçimidir. Renkler, yazılar, simgeler ve resimler bir araya getirilerek izleyicinin dikkatini çekecek estetik bir anlatım sunulur.</a:t>
            </a:r>
          </a:p>
          <a:p>
            <a:endParaRPr lang="tr-TR" dirty="0"/>
          </a:p>
          <a:p>
            <a:r>
              <a:rPr lang="tr-TR" b="1" dirty="0"/>
              <a:t>Örnek:</a:t>
            </a:r>
            <a:r>
              <a:rPr lang="tr-TR" dirty="0"/>
              <a:t> Bir sosyal medya paylaşımında kullanılan görsel tasarım, o içeriğin daha fazla kişi tarafından fark edilmesini sağlar.</a:t>
            </a:r>
          </a:p>
        </p:txBody>
      </p:sp>
      <p:pic>
        <p:nvPicPr>
          <p:cNvPr id="5" name="Resim 4">
            <a:extLst>
              <a:ext uri="{FF2B5EF4-FFF2-40B4-BE49-F238E27FC236}">
                <a16:creationId xmlns:a16="http://schemas.microsoft.com/office/drawing/2014/main" id="{F90EB3F9-1E6E-7845-A179-0A518A07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6525" y="2669976"/>
            <a:ext cx="3218950" cy="3958116"/>
          </a:xfrm>
          <a:prstGeom prst="rect">
            <a:avLst/>
          </a:prstGeom>
        </p:spPr>
      </p:pic>
    </p:spTree>
    <p:extLst>
      <p:ext uri="{BB962C8B-B14F-4D97-AF65-F5344CB8AC3E}">
        <p14:creationId xmlns:p14="http://schemas.microsoft.com/office/powerpoint/2010/main" val="2520700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aşlık 1">
            <a:extLst>
              <a:ext uri="{FF2B5EF4-FFF2-40B4-BE49-F238E27FC236}">
                <a16:creationId xmlns:a16="http://schemas.microsoft.com/office/drawing/2014/main" id="{48C2F87F-D0AF-EAE5-2631-FA3BA145DDBE}"/>
              </a:ext>
            </a:extLst>
          </p:cNvPr>
          <p:cNvSpPr>
            <a:spLocks noGrp="1"/>
          </p:cNvSpPr>
          <p:nvPr>
            <p:ph type="title"/>
          </p:nvPr>
        </p:nvSpPr>
        <p:spPr>
          <a:xfrm>
            <a:off x="457200" y="274637"/>
            <a:ext cx="8343900" cy="1196923"/>
          </a:xfrm>
        </p:spPr>
        <p:txBody>
          <a:bodyPr>
            <a:normAutofit/>
          </a:bodyPr>
          <a:lstStyle/>
          <a:p>
            <a:pPr algn="l"/>
            <a:r>
              <a:rPr lang="tr-TR" sz="3200" b="1" dirty="0"/>
              <a:t>Telif Hakkı ve Kullanım İzinleri:</a:t>
            </a:r>
          </a:p>
        </p:txBody>
      </p:sp>
      <p:sp>
        <p:nvSpPr>
          <p:cNvPr id="9" name="İçerik Yer Tutucusu 2">
            <a:extLst>
              <a:ext uri="{FF2B5EF4-FFF2-40B4-BE49-F238E27FC236}">
                <a16:creationId xmlns:a16="http://schemas.microsoft.com/office/drawing/2014/main" id="{9D9ED3E0-9813-2553-3D23-7F4D7D5C302B}"/>
              </a:ext>
            </a:extLst>
          </p:cNvPr>
          <p:cNvSpPr>
            <a:spLocks noGrp="1"/>
          </p:cNvSpPr>
          <p:nvPr>
            <p:ph idx="1"/>
          </p:nvPr>
        </p:nvSpPr>
        <p:spPr>
          <a:xfrm>
            <a:off x="457200" y="1166018"/>
            <a:ext cx="8343900" cy="4739482"/>
          </a:xfrm>
        </p:spPr>
        <p:txBody>
          <a:bodyPr>
            <a:normAutofit/>
          </a:bodyPr>
          <a:lstStyle/>
          <a:p>
            <a:r>
              <a:rPr lang="tr-TR" sz="1800" dirty="0"/>
              <a:t>Bu sunumda kullanılan tüm görseller, markalar, logolar ve diğer içerikler yalnızca örnek amaçlıdır. Görsellerin telif hakları, ilgili sahiplerine aittir. Sunumda kullanılan görsellerin ticari amaçla kullanılması, çoğaltılması veya dağıtılması yasal ihlallere neden olabilir. Lütfen, bu görselleri yalnızca eğitim ve öğretim amacıyla, kişisel kullanımda sınırlı olarak kullanınız.</a:t>
            </a:r>
          </a:p>
          <a:p>
            <a:endParaRPr lang="tr-TR" sz="1800" dirty="0"/>
          </a:p>
          <a:p>
            <a:r>
              <a:rPr lang="tr-TR" sz="1800" dirty="0"/>
              <a:t>Herhangi bir görseli veya içeriği kullanmadan önce, telif hakkı sahiplerinden izin almanız gerektiğini unutmayın. Aksi takdirde, telif hakları ihlaliyle karşılaşabilirsiniz. Yasal sorumluluklardan kaçınmak için tüm telif haklarına saygı gösteriniz.</a:t>
            </a:r>
          </a:p>
          <a:p>
            <a:endParaRPr lang="tr-TR" sz="1800" dirty="0"/>
          </a:p>
        </p:txBody>
      </p:sp>
    </p:spTree>
    <p:extLst>
      <p:ext uri="{BB962C8B-B14F-4D97-AF65-F5344CB8AC3E}">
        <p14:creationId xmlns:p14="http://schemas.microsoft.com/office/powerpoint/2010/main" val="230036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D23282-DF15-740C-1996-2DD47F7545E8}"/>
              </a:ext>
            </a:extLst>
          </p:cNvPr>
          <p:cNvSpPr>
            <a:spLocks noGrp="1"/>
          </p:cNvSpPr>
          <p:nvPr>
            <p:ph type="title"/>
          </p:nvPr>
        </p:nvSpPr>
        <p:spPr>
          <a:xfrm>
            <a:off x="838200" y="-145864"/>
            <a:ext cx="10515600" cy="1325563"/>
          </a:xfrm>
        </p:spPr>
        <p:txBody>
          <a:bodyPr/>
          <a:lstStyle/>
          <a:p>
            <a:r>
              <a:rPr lang="tr-TR" b="1" dirty="0"/>
              <a:t>Grafik Sanatının Tarihi:</a:t>
            </a:r>
          </a:p>
        </p:txBody>
      </p:sp>
      <p:sp>
        <p:nvSpPr>
          <p:cNvPr id="3" name="İçerik Yer Tutucusu 2">
            <a:extLst>
              <a:ext uri="{FF2B5EF4-FFF2-40B4-BE49-F238E27FC236}">
                <a16:creationId xmlns:a16="http://schemas.microsoft.com/office/drawing/2014/main" id="{33435F2F-B90A-5D90-D06D-A07BB8020B93}"/>
              </a:ext>
            </a:extLst>
          </p:cNvPr>
          <p:cNvSpPr>
            <a:spLocks noGrp="1"/>
          </p:cNvSpPr>
          <p:nvPr>
            <p:ph idx="1"/>
          </p:nvPr>
        </p:nvSpPr>
        <p:spPr>
          <a:xfrm>
            <a:off x="838200" y="821578"/>
            <a:ext cx="10515600" cy="4351338"/>
          </a:xfrm>
        </p:spPr>
        <p:txBody>
          <a:bodyPr/>
          <a:lstStyle/>
          <a:p>
            <a:r>
              <a:rPr lang="tr-TR" dirty="0"/>
              <a:t>Grafik sanatının kökeni çok eski zamanlara dayanır. İlk grafik örnekleri, mağara resimlerinde görülür. Bu resimler, av sahneleri gibi günlük yaşamı betimleyen ilk sanat eserleridir. Matbaanın icadı ile grafik sanat, daha geniş kitlelere ulaşmaya başladı. 20. yüzyılda televizyon ve reklamcılık gibi alanlarda grafik sanat çok daha geniş bir etki alanı kazandı.</a:t>
            </a:r>
          </a:p>
          <a:p>
            <a:endParaRPr lang="tr-TR" dirty="0"/>
          </a:p>
          <a:p>
            <a:r>
              <a:rPr lang="tr-TR" b="1" dirty="0"/>
              <a:t>Örnek: </a:t>
            </a:r>
            <a:r>
              <a:rPr lang="tr-TR" dirty="0"/>
              <a:t>Eski kitaplarda ve el ilanlarında kullanılan çizimli süslemeler, tarihsel grafik sanatına örnektir.</a:t>
            </a:r>
          </a:p>
        </p:txBody>
      </p:sp>
    </p:spTree>
    <p:extLst>
      <p:ext uri="{BB962C8B-B14F-4D97-AF65-F5344CB8AC3E}">
        <p14:creationId xmlns:p14="http://schemas.microsoft.com/office/powerpoint/2010/main" val="1045262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F8C3443E-F4DB-1C90-A4E9-F34C617EE0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5609" y="0"/>
            <a:ext cx="6092908" cy="6544235"/>
          </a:xfrm>
          <a:prstGeom prst="rect">
            <a:avLst/>
          </a:prstGeom>
        </p:spPr>
      </p:pic>
    </p:spTree>
    <p:extLst>
      <p:ext uri="{BB962C8B-B14F-4D97-AF65-F5344CB8AC3E}">
        <p14:creationId xmlns:p14="http://schemas.microsoft.com/office/powerpoint/2010/main" val="20867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9591FDC-B8D8-19A5-5E00-B962BB577904}"/>
              </a:ext>
            </a:extLst>
          </p:cNvPr>
          <p:cNvSpPr>
            <a:spLocks noGrp="1"/>
          </p:cNvSpPr>
          <p:nvPr>
            <p:ph type="title"/>
          </p:nvPr>
        </p:nvSpPr>
        <p:spPr/>
        <p:txBody>
          <a:bodyPr/>
          <a:lstStyle/>
          <a:p>
            <a:r>
              <a:rPr lang="tr-TR" b="1" dirty="0"/>
              <a:t>Grafik Sanatının Temel Özellikleri:</a:t>
            </a:r>
          </a:p>
        </p:txBody>
      </p:sp>
      <p:sp>
        <p:nvSpPr>
          <p:cNvPr id="3" name="İçerik Yer Tutucusu 2">
            <a:extLst>
              <a:ext uri="{FF2B5EF4-FFF2-40B4-BE49-F238E27FC236}">
                <a16:creationId xmlns:a16="http://schemas.microsoft.com/office/drawing/2014/main" id="{CDFAE60B-32E8-4F34-AEE9-4515EAB0A737}"/>
              </a:ext>
            </a:extLst>
          </p:cNvPr>
          <p:cNvSpPr>
            <a:spLocks noGrp="1"/>
          </p:cNvSpPr>
          <p:nvPr>
            <p:ph idx="1"/>
          </p:nvPr>
        </p:nvSpPr>
        <p:spPr/>
        <p:txBody>
          <a:bodyPr/>
          <a:lstStyle/>
          <a:p>
            <a:r>
              <a:rPr lang="tr-TR" dirty="0"/>
              <a:t>Grafik sanat, hem estetik kaygılar hem de iletişim ihtiyaçları doğrultusunda şekillenir. Bu sanat dalı, anlatılmak istenen bilgiyi açık, dikkat çekici ve anlaşılır hale getirir. Grafik sanat, dijital ekranlardan basılı kitaplara kadar çok geniş alanlarda kullanılır.</a:t>
            </a:r>
          </a:p>
          <a:p>
            <a:r>
              <a:rPr lang="tr-TR" b="1" dirty="0"/>
              <a:t>Örnek: </a:t>
            </a:r>
            <a:r>
              <a:rPr lang="tr-TR" dirty="0"/>
              <a:t>Bir trafik işareti, basit bir grafik ile çok önemli bir mesaj verir.</a:t>
            </a:r>
          </a:p>
        </p:txBody>
      </p:sp>
      <p:pic>
        <p:nvPicPr>
          <p:cNvPr id="5" name="Resim 4">
            <a:extLst>
              <a:ext uri="{FF2B5EF4-FFF2-40B4-BE49-F238E27FC236}">
                <a16:creationId xmlns:a16="http://schemas.microsoft.com/office/drawing/2014/main" id="{09E79B08-0C6C-D86D-53FD-A668C07E7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3023" y="3957918"/>
            <a:ext cx="2805953" cy="2805953"/>
          </a:xfrm>
          <a:prstGeom prst="rect">
            <a:avLst/>
          </a:prstGeom>
        </p:spPr>
      </p:pic>
    </p:spTree>
    <p:extLst>
      <p:ext uri="{BB962C8B-B14F-4D97-AF65-F5344CB8AC3E}">
        <p14:creationId xmlns:p14="http://schemas.microsoft.com/office/powerpoint/2010/main" val="48669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E44D55-194D-84DB-49EC-3C1F2D767BBE}"/>
              </a:ext>
            </a:extLst>
          </p:cNvPr>
          <p:cNvSpPr>
            <a:spLocks noGrp="1"/>
          </p:cNvSpPr>
          <p:nvPr>
            <p:ph type="title"/>
          </p:nvPr>
        </p:nvSpPr>
        <p:spPr>
          <a:xfrm>
            <a:off x="838200" y="250031"/>
            <a:ext cx="10515600" cy="1325563"/>
          </a:xfrm>
        </p:spPr>
        <p:txBody>
          <a:bodyPr/>
          <a:lstStyle/>
          <a:p>
            <a:r>
              <a:rPr lang="tr-TR" b="1" dirty="0"/>
              <a:t>Grafik Sanatının Alt Dalları: İllüstrasyon (Resimleme)</a:t>
            </a:r>
          </a:p>
        </p:txBody>
      </p:sp>
      <p:sp>
        <p:nvSpPr>
          <p:cNvPr id="3" name="İçerik Yer Tutucusu 2">
            <a:extLst>
              <a:ext uri="{FF2B5EF4-FFF2-40B4-BE49-F238E27FC236}">
                <a16:creationId xmlns:a16="http://schemas.microsoft.com/office/drawing/2014/main" id="{69C7B12A-2108-3CA6-B184-6F5C07EC3019}"/>
              </a:ext>
            </a:extLst>
          </p:cNvPr>
          <p:cNvSpPr>
            <a:spLocks noGrp="1"/>
          </p:cNvSpPr>
          <p:nvPr>
            <p:ph idx="1"/>
          </p:nvPr>
        </p:nvSpPr>
        <p:spPr>
          <a:xfrm>
            <a:off x="3827928" y="1685365"/>
            <a:ext cx="7525871" cy="4491598"/>
          </a:xfrm>
        </p:spPr>
        <p:txBody>
          <a:bodyPr/>
          <a:lstStyle/>
          <a:p>
            <a:r>
              <a:rPr lang="tr-TR" dirty="0"/>
              <a:t>Anlatımı zenginleştirmek amacıyla çizilen görsellerdir. Hikaye kitapları, dergiler ve reklamlar bu yöntemi sıkça kullanır. İllüstrasyonlar, dijital ya da geleneksel yöntemlerle </a:t>
            </a:r>
            <a:r>
              <a:rPr lang="tr-TR" dirty="0" err="1"/>
              <a:t>oluşturulabilir.Quentin</a:t>
            </a:r>
            <a:r>
              <a:rPr lang="tr-TR" dirty="0"/>
              <a:t> Blake – </a:t>
            </a:r>
            <a:r>
              <a:rPr lang="tr-TR" dirty="0" err="1"/>
              <a:t>Roald</a:t>
            </a:r>
            <a:r>
              <a:rPr lang="tr-TR" dirty="0"/>
              <a:t> </a:t>
            </a:r>
            <a:r>
              <a:rPr lang="tr-TR" dirty="0" err="1"/>
              <a:t>Dahl</a:t>
            </a:r>
            <a:r>
              <a:rPr lang="tr-TR" dirty="0"/>
              <a:t> kitaplarındaki illüstrasyonlarıyla bilinir.</a:t>
            </a:r>
          </a:p>
          <a:p>
            <a:endParaRPr lang="tr-TR" dirty="0"/>
          </a:p>
          <a:p>
            <a:r>
              <a:rPr lang="tr-TR" b="1" dirty="0"/>
              <a:t>Örnek: </a:t>
            </a:r>
            <a:r>
              <a:rPr lang="tr-TR" dirty="0"/>
              <a:t>Bir çocuk kitabındaki renkli resimler, hikayeyi çocuklar için daha eğlenceli hale getirir.</a:t>
            </a:r>
          </a:p>
        </p:txBody>
      </p:sp>
      <p:pic>
        <p:nvPicPr>
          <p:cNvPr id="5" name="Resim 4">
            <a:extLst>
              <a:ext uri="{FF2B5EF4-FFF2-40B4-BE49-F238E27FC236}">
                <a16:creationId xmlns:a16="http://schemas.microsoft.com/office/drawing/2014/main" id="{7241CFD7-A8BF-B33A-D4D5-1C88FCD3E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73" y="1575594"/>
            <a:ext cx="3129411" cy="5127812"/>
          </a:xfrm>
          <a:prstGeom prst="rect">
            <a:avLst/>
          </a:prstGeom>
        </p:spPr>
      </p:pic>
    </p:spTree>
    <p:extLst>
      <p:ext uri="{BB962C8B-B14F-4D97-AF65-F5344CB8AC3E}">
        <p14:creationId xmlns:p14="http://schemas.microsoft.com/office/powerpoint/2010/main" val="423827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1B589-A2B3-37D0-C045-DE03B46A4763}"/>
              </a:ext>
            </a:extLst>
          </p:cNvPr>
          <p:cNvSpPr>
            <a:spLocks noGrp="1"/>
          </p:cNvSpPr>
          <p:nvPr>
            <p:ph type="title"/>
          </p:nvPr>
        </p:nvSpPr>
        <p:spPr>
          <a:xfrm>
            <a:off x="838200" y="-154828"/>
            <a:ext cx="10515600" cy="1325563"/>
          </a:xfrm>
        </p:spPr>
        <p:txBody>
          <a:bodyPr/>
          <a:lstStyle/>
          <a:p>
            <a:r>
              <a:rPr lang="tr-TR" b="1" dirty="0"/>
              <a:t>Tipografi:</a:t>
            </a:r>
          </a:p>
        </p:txBody>
      </p:sp>
      <p:sp>
        <p:nvSpPr>
          <p:cNvPr id="3" name="İçerik Yer Tutucusu 2">
            <a:extLst>
              <a:ext uri="{FF2B5EF4-FFF2-40B4-BE49-F238E27FC236}">
                <a16:creationId xmlns:a16="http://schemas.microsoft.com/office/drawing/2014/main" id="{C2BCC102-38E3-C071-B2A3-D4B5F05CCAF6}"/>
              </a:ext>
            </a:extLst>
          </p:cNvPr>
          <p:cNvSpPr>
            <a:spLocks noGrp="1"/>
          </p:cNvSpPr>
          <p:nvPr>
            <p:ph idx="1"/>
          </p:nvPr>
        </p:nvSpPr>
        <p:spPr>
          <a:xfrm>
            <a:off x="838200" y="848473"/>
            <a:ext cx="10515600" cy="4351338"/>
          </a:xfrm>
        </p:spPr>
        <p:txBody>
          <a:bodyPr/>
          <a:lstStyle/>
          <a:p>
            <a:r>
              <a:rPr lang="tr-TR" dirty="0"/>
              <a:t>Yazı karakterlerinin sanatsal ve işlevsel biçimde kullanılmasıdır. Yazının biçimi, büyüklüğü ve aralıkları, mesajın etkisini doğrudan </a:t>
            </a:r>
            <a:r>
              <a:rPr lang="tr-TR" dirty="0" err="1"/>
              <a:t>etkiler.Jessica</a:t>
            </a:r>
            <a:r>
              <a:rPr lang="tr-TR" dirty="0"/>
              <a:t> </a:t>
            </a:r>
            <a:r>
              <a:rPr lang="tr-TR" dirty="0" err="1"/>
              <a:t>Hische</a:t>
            </a:r>
            <a:r>
              <a:rPr lang="tr-TR" dirty="0"/>
              <a:t> – El yazısı ve süslemeli tipografi konusunda uzman, birçok kitap ve marka için çalışmıştır.</a:t>
            </a:r>
          </a:p>
          <a:p>
            <a:r>
              <a:rPr lang="tr-TR" b="1" dirty="0"/>
              <a:t>Örnek: </a:t>
            </a:r>
            <a:r>
              <a:rPr lang="tr-TR" dirty="0"/>
              <a:t>Düğün davetiyelerindeki zarif yazı tipleri, etkinliğin şıklığını yansıtır.</a:t>
            </a:r>
          </a:p>
        </p:txBody>
      </p:sp>
      <p:pic>
        <p:nvPicPr>
          <p:cNvPr id="5" name="Resim 4">
            <a:extLst>
              <a:ext uri="{FF2B5EF4-FFF2-40B4-BE49-F238E27FC236}">
                <a16:creationId xmlns:a16="http://schemas.microsoft.com/office/drawing/2014/main" id="{D4ED42D2-7742-E061-9F87-3B6712CBD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5125" y="3330413"/>
            <a:ext cx="4801750" cy="3425639"/>
          </a:xfrm>
          <a:prstGeom prst="rect">
            <a:avLst/>
          </a:prstGeom>
        </p:spPr>
      </p:pic>
    </p:spTree>
    <p:extLst>
      <p:ext uri="{BB962C8B-B14F-4D97-AF65-F5344CB8AC3E}">
        <p14:creationId xmlns:p14="http://schemas.microsoft.com/office/powerpoint/2010/main" val="26123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8A2531-394D-E506-47F1-7F7624B28D32}"/>
              </a:ext>
            </a:extLst>
          </p:cNvPr>
          <p:cNvSpPr>
            <a:spLocks noGrp="1"/>
          </p:cNvSpPr>
          <p:nvPr>
            <p:ph type="title"/>
          </p:nvPr>
        </p:nvSpPr>
        <p:spPr>
          <a:xfrm>
            <a:off x="838200" y="-133257"/>
            <a:ext cx="10515600" cy="1325563"/>
          </a:xfrm>
        </p:spPr>
        <p:txBody>
          <a:bodyPr/>
          <a:lstStyle/>
          <a:p>
            <a:r>
              <a:rPr lang="tr-TR" b="1" dirty="0"/>
              <a:t>Afiş ve Poster Tasarımı:</a:t>
            </a:r>
          </a:p>
        </p:txBody>
      </p:sp>
      <p:sp>
        <p:nvSpPr>
          <p:cNvPr id="7" name="İçerik Yer Tutucusu 6">
            <a:extLst>
              <a:ext uri="{FF2B5EF4-FFF2-40B4-BE49-F238E27FC236}">
                <a16:creationId xmlns:a16="http://schemas.microsoft.com/office/drawing/2014/main" id="{B640B230-2FCB-BF88-5971-D814C46E8730}"/>
              </a:ext>
            </a:extLst>
          </p:cNvPr>
          <p:cNvSpPr>
            <a:spLocks noGrp="1"/>
          </p:cNvSpPr>
          <p:nvPr>
            <p:ph idx="1"/>
          </p:nvPr>
        </p:nvSpPr>
        <p:spPr>
          <a:xfrm>
            <a:off x="3532094" y="1825625"/>
            <a:ext cx="7821706" cy="4351338"/>
          </a:xfrm>
        </p:spPr>
        <p:txBody>
          <a:bodyPr/>
          <a:lstStyle/>
          <a:p>
            <a:r>
              <a:rPr lang="tr-TR" dirty="0"/>
              <a:t>Etkinlik, film veya kampanyaları duyurmak için görsel ve metinlerin birleştiği tasarımlardır. Dikkat çekici başlıklar ve görsellerle mesaj hızla </a:t>
            </a:r>
            <a:r>
              <a:rPr lang="tr-TR" dirty="0" err="1"/>
              <a:t>iletilir.Milton</a:t>
            </a:r>
            <a:r>
              <a:rPr lang="tr-TR" dirty="0"/>
              <a:t> </a:t>
            </a:r>
            <a:r>
              <a:rPr lang="tr-TR" dirty="0" err="1"/>
              <a:t>Glaser</a:t>
            </a:r>
            <a:r>
              <a:rPr lang="tr-TR" dirty="0"/>
              <a:t> – “I ♥ NY” logosunun ve Dylan afişinin tasarımcısı.</a:t>
            </a:r>
          </a:p>
          <a:p>
            <a:endParaRPr lang="tr-TR" dirty="0"/>
          </a:p>
          <a:p>
            <a:r>
              <a:rPr lang="tr-TR" b="1" dirty="0"/>
              <a:t>Örnek: </a:t>
            </a:r>
            <a:r>
              <a:rPr lang="tr-TR" dirty="0"/>
              <a:t>Bir konser afişi, sanatçının kimliğini ve konserin enerjisini yansıtır.</a:t>
            </a:r>
          </a:p>
        </p:txBody>
      </p:sp>
      <p:pic>
        <p:nvPicPr>
          <p:cNvPr id="9" name="Resim 8">
            <a:extLst>
              <a:ext uri="{FF2B5EF4-FFF2-40B4-BE49-F238E27FC236}">
                <a16:creationId xmlns:a16="http://schemas.microsoft.com/office/drawing/2014/main" id="{53ECB0DF-9D30-D93B-5A7C-E25A3D37C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95" y="1192306"/>
            <a:ext cx="3194990" cy="5679982"/>
          </a:xfrm>
          <a:prstGeom prst="rect">
            <a:avLst/>
          </a:prstGeom>
        </p:spPr>
      </p:pic>
    </p:spTree>
    <p:extLst>
      <p:ext uri="{BB962C8B-B14F-4D97-AF65-F5344CB8AC3E}">
        <p14:creationId xmlns:p14="http://schemas.microsoft.com/office/powerpoint/2010/main" val="201851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45D3E-9011-098C-99DB-A85350F60E8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A02C5D6-FC80-4445-46A2-1D50C9CEB1AC}"/>
              </a:ext>
            </a:extLst>
          </p:cNvPr>
          <p:cNvSpPr>
            <a:spLocks noGrp="1"/>
          </p:cNvSpPr>
          <p:nvPr>
            <p:ph type="title"/>
          </p:nvPr>
        </p:nvSpPr>
        <p:spPr/>
        <p:txBody>
          <a:bodyPr/>
          <a:lstStyle/>
          <a:p>
            <a:r>
              <a:rPr lang="tr-TR" b="1" dirty="0"/>
              <a:t>Logo ve Kurumsal Kimlik Tasarımı</a:t>
            </a:r>
          </a:p>
        </p:txBody>
      </p:sp>
      <p:sp>
        <p:nvSpPr>
          <p:cNvPr id="3" name="İçerik Yer Tutucusu 2">
            <a:extLst>
              <a:ext uri="{FF2B5EF4-FFF2-40B4-BE49-F238E27FC236}">
                <a16:creationId xmlns:a16="http://schemas.microsoft.com/office/drawing/2014/main" id="{469741AD-8476-D843-230B-BF02F0719483}"/>
              </a:ext>
            </a:extLst>
          </p:cNvPr>
          <p:cNvSpPr>
            <a:spLocks noGrp="1"/>
          </p:cNvSpPr>
          <p:nvPr>
            <p:ph idx="1"/>
          </p:nvPr>
        </p:nvSpPr>
        <p:spPr/>
        <p:txBody>
          <a:bodyPr/>
          <a:lstStyle/>
          <a:p>
            <a:r>
              <a:rPr lang="tr-TR" dirty="0"/>
              <a:t>Bir marka veya kurumun görsel kimliğini oluşturan tasarımlar bütünüdür. Logolar, sadelik ve akılda kalıcılık açısından </a:t>
            </a:r>
            <a:r>
              <a:rPr lang="tr-TR" dirty="0" err="1"/>
              <a:t>önemlidir.Terry</a:t>
            </a:r>
            <a:r>
              <a:rPr lang="tr-TR" dirty="0"/>
              <a:t> </a:t>
            </a:r>
            <a:r>
              <a:rPr lang="tr-TR" dirty="0" err="1"/>
              <a:t>Heckler</a:t>
            </a:r>
            <a:r>
              <a:rPr lang="tr-TR" dirty="0"/>
              <a:t>-Starbucks logosunun tasarımcısıdır.</a:t>
            </a:r>
          </a:p>
          <a:p>
            <a:r>
              <a:rPr lang="tr-TR" b="1" dirty="0"/>
              <a:t>Örnek: </a:t>
            </a:r>
            <a:r>
              <a:rPr lang="tr-TR" dirty="0"/>
              <a:t>Starbucks logosu, sadece bir sembol ile markayı hemen tanınır hale getirir.</a:t>
            </a:r>
          </a:p>
        </p:txBody>
      </p:sp>
      <p:pic>
        <p:nvPicPr>
          <p:cNvPr id="6" name="Resim 5">
            <a:extLst>
              <a:ext uri="{FF2B5EF4-FFF2-40B4-BE49-F238E27FC236}">
                <a16:creationId xmlns:a16="http://schemas.microsoft.com/office/drawing/2014/main" id="{54479B6C-A7EE-6F86-634D-F2C4F05D4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001" y="3711388"/>
            <a:ext cx="3163997" cy="3146612"/>
          </a:xfrm>
          <a:prstGeom prst="rect">
            <a:avLst/>
          </a:prstGeom>
        </p:spPr>
      </p:pic>
    </p:spTree>
    <p:extLst>
      <p:ext uri="{BB962C8B-B14F-4D97-AF65-F5344CB8AC3E}">
        <p14:creationId xmlns:p14="http://schemas.microsoft.com/office/powerpoint/2010/main" val="210190404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1047</Words>
  <Application>Microsoft Office PowerPoint</Application>
  <PresentationFormat>Geniş ekran</PresentationFormat>
  <Paragraphs>69</Paragraphs>
  <Slides>20</Slides>
  <Notes>0</Notes>
  <HiddenSlides>0</HiddenSlides>
  <MMClips>0</MMClips>
  <ScaleCrop>false</ScaleCrop>
  <HeadingPairs>
    <vt:vector size="4" baseType="variant">
      <vt:variant>
        <vt:lpstr>Tema</vt:lpstr>
      </vt:variant>
      <vt:variant>
        <vt:i4>1</vt:i4>
      </vt:variant>
      <vt:variant>
        <vt:lpstr>Slayt Başlıkları</vt:lpstr>
      </vt:variant>
      <vt:variant>
        <vt:i4>20</vt:i4>
      </vt:variant>
    </vt:vector>
  </HeadingPairs>
  <TitlesOfParts>
    <vt:vector size="21" baseType="lpstr">
      <vt:lpstr>Office Teması</vt:lpstr>
      <vt:lpstr>Grafik Sanatı Nedir?</vt:lpstr>
      <vt:lpstr>PowerPoint Sunusu</vt:lpstr>
      <vt:lpstr>Grafik Sanatının Tarihi:</vt:lpstr>
      <vt:lpstr>PowerPoint Sunusu</vt:lpstr>
      <vt:lpstr>Grafik Sanatının Temel Özellikleri:</vt:lpstr>
      <vt:lpstr>Grafik Sanatının Alt Dalları: İllüstrasyon (Resimleme)</vt:lpstr>
      <vt:lpstr>Tipografi:</vt:lpstr>
      <vt:lpstr>Afiş ve Poster Tasarımı:</vt:lpstr>
      <vt:lpstr>Logo ve Kurumsal Kimlik Tasarımı</vt:lpstr>
      <vt:lpstr>Web ve Arayüz Tasarımı (UI Design)</vt:lpstr>
      <vt:lpstr>Animasyon ve Hareketli Grafikler (Motion Graphics)</vt:lpstr>
      <vt:lpstr>Bilgilendirme Grafikleri (İnfografik)</vt:lpstr>
      <vt:lpstr>Ambalaj Tasarımı</vt:lpstr>
      <vt:lpstr>Grafik Sanatında Kullanılan Programlar</vt:lpstr>
      <vt:lpstr>Grafik Sanatının Kullanım Alanları</vt:lpstr>
      <vt:lpstr>Grafik Sanatçısı Kimdir?</vt:lpstr>
      <vt:lpstr>Grafik Sanatında Kompozisyon Kuralları:</vt:lpstr>
      <vt:lpstr>Grafik Sanatının Topluma Katkıları:</vt:lpstr>
      <vt:lpstr>Grafik Sanatından Örnekler:</vt:lpstr>
      <vt:lpstr>Telif Hakkı ve Kullanım İzinleri: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 Sanatı Nedir?</dc:title>
  <dc:creator>Ö.FIRAT ŞAHİN</dc:creator>
  <cp:lastModifiedBy>aga be</cp:lastModifiedBy>
  <cp:revision>5</cp:revision>
  <dcterms:created xsi:type="dcterms:W3CDTF">2025-04-06T20:41:37Z</dcterms:created>
  <dcterms:modified xsi:type="dcterms:W3CDTF">2025-05-05T07:23:30Z</dcterms:modified>
</cp:coreProperties>
</file>