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75"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FBFC54-8674-1C1C-52D5-78AFABF4822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09862A7-251E-7C4F-B4AD-73790F741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9F5BADA-F260-E6A7-937A-CF74F8BF44F6}"/>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5" name="Alt Bilgi Yer Tutucusu 4">
            <a:extLst>
              <a:ext uri="{FF2B5EF4-FFF2-40B4-BE49-F238E27FC236}">
                <a16:creationId xmlns:a16="http://schemas.microsoft.com/office/drawing/2014/main" id="{6D62AFD0-165D-5E0E-E53B-FE6AD7C5682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5ACFAEE-B62F-0542-9B6F-90AA44255E97}"/>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312746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A75A10-4960-1771-35F6-37C137B3426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0EEE351-6FA4-C8A2-66DB-EB179A1D46B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286510A-854F-5B00-15F8-2308F0539DA8}"/>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5" name="Alt Bilgi Yer Tutucusu 4">
            <a:extLst>
              <a:ext uri="{FF2B5EF4-FFF2-40B4-BE49-F238E27FC236}">
                <a16:creationId xmlns:a16="http://schemas.microsoft.com/office/drawing/2014/main" id="{AA89D0EC-CFB3-FA1F-9A16-A20D6730E9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08F756-5698-E549-FC58-1DD682628A30}"/>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46227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6F8D12D-8F11-18BB-D27D-C2A43EA09F7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E00CBB1-ECF0-7AAE-ADFB-C7AFEFE8B71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A83EB02-3D82-FF1E-A3A3-251B8291E2F2}"/>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5" name="Alt Bilgi Yer Tutucusu 4">
            <a:extLst>
              <a:ext uri="{FF2B5EF4-FFF2-40B4-BE49-F238E27FC236}">
                <a16:creationId xmlns:a16="http://schemas.microsoft.com/office/drawing/2014/main" id="{F6622036-3897-A189-3BE1-D24977C2B1A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A6754C-A428-EEDF-365D-553F2FCF3409}"/>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151894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EA57B7-CAA1-848D-4A06-0C8FBC9BA41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09A096E-03F2-CBC0-0F1E-E2B65DD97CF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BA3D051-8FF9-455D-52BE-0E2769D801E5}"/>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5" name="Alt Bilgi Yer Tutucusu 4">
            <a:extLst>
              <a:ext uri="{FF2B5EF4-FFF2-40B4-BE49-F238E27FC236}">
                <a16:creationId xmlns:a16="http://schemas.microsoft.com/office/drawing/2014/main" id="{4D14CFEF-8143-B5D5-6828-05D73348DA5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9C14F0-84F5-D6E5-5552-4B8AE1E011E1}"/>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315818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779115-9269-FD6E-C437-6EEF47506CF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5CB1044-CDBF-2263-81B8-268FE7FE0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9BBC5C6-6ECA-BCFE-C8A1-98FC546D0BDA}"/>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5" name="Alt Bilgi Yer Tutucusu 4">
            <a:extLst>
              <a:ext uri="{FF2B5EF4-FFF2-40B4-BE49-F238E27FC236}">
                <a16:creationId xmlns:a16="http://schemas.microsoft.com/office/drawing/2014/main" id="{F6BD963F-33FA-421B-B920-1142908C66B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F215B8-91FC-FA45-0246-CE4F8A53D5B3}"/>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220953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487880-5E32-ED5A-7876-7EAEA607580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C5E114F-DF43-C917-2675-9A14DDD9051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EBCEA8D-E6BA-BB65-407F-34B9D43AED7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CFB1F90-47F2-F24F-815A-1EF9543A1D63}"/>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6" name="Alt Bilgi Yer Tutucusu 5">
            <a:extLst>
              <a:ext uri="{FF2B5EF4-FFF2-40B4-BE49-F238E27FC236}">
                <a16:creationId xmlns:a16="http://schemas.microsoft.com/office/drawing/2014/main" id="{1414FC6C-AC83-05D9-E6F9-BF9584F2F27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A7466BB-A7EC-3985-B6E0-4C205EB19AF6}"/>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375972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7B5000-9BBC-0234-9702-9E39F4AF7D9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CC94898-50A9-90CD-CCC3-33C63E4267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6E4A07F-4E44-0D07-3503-623D8293213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2FFF0A3-BD99-7877-6586-234E4F714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F0CB5FD-4203-38E3-F310-6B2342C4B2B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C1BA2F8-576F-B2D1-C416-C99BEB26A47E}"/>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8" name="Alt Bilgi Yer Tutucusu 7">
            <a:extLst>
              <a:ext uri="{FF2B5EF4-FFF2-40B4-BE49-F238E27FC236}">
                <a16:creationId xmlns:a16="http://schemas.microsoft.com/office/drawing/2014/main" id="{F2A4C5C0-EB40-6F6C-DE62-4CC7E13CFE8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8103B75-A228-E5CD-7BFF-DB079CCDF018}"/>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126863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348FEC-AD2C-3D4D-A5FB-82C8A80063C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8EA4B72-D35C-ABEB-6AFB-49052B042434}"/>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4" name="Alt Bilgi Yer Tutucusu 3">
            <a:extLst>
              <a:ext uri="{FF2B5EF4-FFF2-40B4-BE49-F238E27FC236}">
                <a16:creationId xmlns:a16="http://schemas.microsoft.com/office/drawing/2014/main" id="{4BE89CFF-7CAA-9712-0A3C-F866DD6C06D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68069D2-BE58-E714-6C14-5AACD06ECAA4}"/>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10233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1915136-0763-CD76-3991-602D2B0AD918}"/>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3" name="Alt Bilgi Yer Tutucusu 2">
            <a:extLst>
              <a:ext uri="{FF2B5EF4-FFF2-40B4-BE49-F238E27FC236}">
                <a16:creationId xmlns:a16="http://schemas.microsoft.com/office/drawing/2014/main" id="{DB408A20-CE73-FC3D-A732-B7D788D859AC}"/>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6790E59-662B-84C5-4C3D-902D7019FDC0}"/>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381493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BDC8AF-16E6-E986-79B7-D9E41B8C6F4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EB49B88-BA52-D348-3DBB-C79F82ECB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8204418-3CDA-6C37-F46A-3D521DA37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B01C0A4-C6BC-B4AA-5835-2CC577691115}"/>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6" name="Alt Bilgi Yer Tutucusu 5">
            <a:extLst>
              <a:ext uri="{FF2B5EF4-FFF2-40B4-BE49-F238E27FC236}">
                <a16:creationId xmlns:a16="http://schemas.microsoft.com/office/drawing/2014/main" id="{5BB08345-94AF-3028-2160-92C17EECADE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9173723-CEC3-9B63-6497-ED5CCC7D0E10}"/>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279900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4A38DB-DCBA-113A-E3FB-2269E27901F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031E037-6D41-4866-E3C1-93430A1B5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DE219D1-0E61-554A-9BFC-54AAE41D5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2AAD94E-AB14-EAB6-8C2C-3A6A96DC0A5C}"/>
              </a:ext>
            </a:extLst>
          </p:cNvPr>
          <p:cNvSpPr>
            <a:spLocks noGrp="1"/>
          </p:cNvSpPr>
          <p:nvPr>
            <p:ph type="dt" sz="half" idx="10"/>
          </p:nvPr>
        </p:nvSpPr>
        <p:spPr/>
        <p:txBody>
          <a:bodyPr/>
          <a:lstStyle/>
          <a:p>
            <a:fld id="{914D6EF1-C96D-4940-B314-A69EBC7444D5}" type="datetimeFigureOut">
              <a:rPr lang="tr-TR" smtClean="0"/>
              <a:t>9.03.2025</a:t>
            </a:fld>
            <a:endParaRPr lang="tr-TR"/>
          </a:p>
        </p:txBody>
      </p:sp>
      <p:sp>
        <p:nvSpPr>
          <p:cNvPr id="6" name="Alt Bilgi Yer Tutucusu 5">
            <a:extLst>
              <a:ext uri="{FF2B5EF4-FFF2-40B4-BE49-F238E27FC236}">
                <a16:creationId xmlns:a16="http://schemas.microsoft.com/office/drawing/2014/main" id="{C47BFB24-991B-5821-848D-ED354514BFA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2B1CC3C-69FE-6CAD-DEB7-9C3A9425491A}"/>
              </a:ext>
            </a:extLst>
          </p:cNvPr>
          <p:cNvSpPr>
            <a:spLocks noGrp="1"/>
          </p:cNvSpPr>
          <p:nvPr>
            <p:ph type="sldNum" sz="quarter" idx="12"/>
          </p:nvPr>
        </p:nvSpPr>
        <p:spPr/>
        <p:txBody>
          <a:bodyPr/>
          <a:lstStyle/>
          <a:p>
            <a:fld id="{9957B0CF-C7FE-4E25-8E05-53923C052579}" type="slidenum">
              <a:rPr lang="tr-TR" smtClean="0"/>
              <a:t>‹#›</a:t>
            </a:fld>
            <a:endParaRPr lang="tr-TR"/>
          </a:p>
        </p:txBody>
      </p:sp>
    </p:spTree>
    <p:extLst>
      <p:ext uri="{BB962C8B-B14F-4D97-AF65-F5344CB8AC3E}">
        <p14:creationId xmlns:p14="http://schemas.microsoft.com/office/powerpoint/2010/main" val="118977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A3AE1C8-ECDE-9B7A-2012-72BE83DC8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F88BC8A-FEA6-DCE2-D322-F3FAD7710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10BF29D-D1F6-8C12-2BF0-BE2591500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D6EF1-C96D-4940-B314-A69EBC7444D5}" type="datetimeFigureOut">
              <a:rPr lang="tr-TR" smtClean="0"/>
              <a:t>9.03.2025</a:t>
            </a:fld>
            <a:endParaRPr lang="tr-TR"/>
          </a:p>
        </p:txBody>
      </p:sp>
      <p:sp>
        <p:nvSpPr>
          <p:cNvPr id="5" name="Alt Bilgi Yer Tutucusu 4">
            <a:extLst>
              <a:ext uri="{FF2B5EF4-FFF2-40B4-BE49-F238E27FC236}">
                <a16:creationId xmlns:a16="http://schemas.microsoft.com/office/drawing/2014/main" id="{93252BCA-85F9-122F-0893-45A03ADD6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86F22A4-461D-02A3-0C79-E9C23A8EB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7B0CF-C7FE-4E25-8E05-53923C052579}" type="slidenum">
              <a:rPr lang="tr-TR" smtClean="0"/>
              <a:t>‹#›</a:t>
            </a:fld>
            <a:endParaRPr lang="tr-TR"/>
          </a:p>
        </p:txBody>
      </p:sp>
    </p:spTree>
    <p:extLst>
      <p:ext uri="{BB962C8B-B14F-4D97-AF65-F5344CB8AC3E}">
        <p14:creationId xmlns:p14="http://schemas.microsoft.com/office/powerpoint/2010/main" val="115833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FB6C62-5E45-5819-66F7-7CA17A5E54D0}"/>
              </a:ext>
            </a:extLst>
          </p:cNvPr>
          <p:cNvSpPr>
            <a:spLocks noGrp="1"/>
          </p:cNvSpPr>
          <p:nvPr>
            <p:ph type="ctrTitle"/>
          </p:nvPr>
        </p:nvSpPr>
        <p:spPr/>
        <p:txBody>
          <a:bodyPr/>
          <a:lstStyle/>
          <a:p>
            <a:r>
              <a:rPr lang="tr-TR" dirty="0"/>
              <a:t>Kurumsal Kimlik</a:t>
            </a:r>
          </a:p>
        </p:txBody>
      </p:sp>
      <p:sp>
        <p:nvSpPr>
          <p:cNvPr id="3" name="Alt Başlık 2">
            <a:extLst>
              <a:ext uri="{FF2B5EF4-FFF2-40B4-BE49-F238E27FC236}">
                <a16:creationId xmlns:a16="http://schemas.microsoft.com/office/drawing/2014/main" id="{D0DD2554-6EA2-2CFB-21BE-4645FC10EB87}"/>
              </a:ext>
            </a:extLst>
          </p:cNvPr>
          <p:cNvSpPr>
            <a:spLocks noGrp="1"/>
          </p:cNvSpPr>
          <p:nvPr>
            <p:ph type="subTitle" idx="1"/>
          </p:nvPr>
        </p:nvSpPr>
        <p:spPr/>
        <p:txBody>
          <a:bodyPr/>
          <a:lstStyle/>
          <a:p>
            <a:r>
              <a:rPr lang="tr-TR" dirty="0"/>
              <a:t>Hazırlayan: Musa Arda ŞAHİN</a:t>
            </a:r>
          </a:p>
        </p:txBody>
      </p:sp>
    </p:spTree>
    <p:extLst>
      <p:ext uri="{BB962C8B-B14F-4D97-AF65-F5344CB8AC3E}">
        <p14:creationId xmlns:p14="http://schemas.microsoft.com/office/powerpoint/2010/main" val="223744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7C3EB-AF83-8BF9-071A-C29B3A24C038}"/>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892679BF-A016-90F8-3132-7EFA67F5F6D9}"/>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Plus Jakarta Sans"/>
              </a:rPr>
              <a:t>Tavsiyeler:</a:t>
            </a:r>
          </a:p>
        </p:txBody>
      </p:sp>
      <p:sp>
        <p:nvSpPr>
          <p:cNvPr id="7" name="İçerik Yer Tutucusu 2">
            <a:extLst>
              <a:ext uri="{FF2B5EF4-FFF2-40B4-BE49-F238E27FC236}">
                <a16:creationId xmlns:a16="http://schemas.microsoft.com/office/drawing/2014/main" id="{D4636188-20EB-2404-FD2C-0052AE7281C8}"/>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000" b="1" i="0" dirty="0">
                <a:effectLst/>
                <a:latin typeface="inherit"/>
              </a:rPr>
              <a:t>Fazlalıklardan Kaçının: </a:t>
            </a:r>
            <a:r>
              <a:rPr lang="tr-TR" sz="2000" i="0" dirty="0">
                <a:effectLst/>
                <a:latin typeface="inherit"/>
              </a:rPr>
              <a:t>Tasarımınızda gerçekten gerekli olmayan her şeyi kaldırarak sadeliğe ulaşabilirsiniz.</a:t>
            </a:r>
          </a:p>
          <a:p>
            <a:pPr fontAlgn="base"/>
            <a:r>
              <a:rPr lang="tr-TR" sz="2000" b="1" i="0" dirty="0">
                <a:effectLst/>
                <a:latin typeface="inherit"/>
              </a:rPr>
              <a:t>Araştırma Yapın: </a:t>
            </a:r>
            <a:r>
              <a:rPr lang="tr-TR" sz="2000" i="0" dirty="0">
                <a:effectLst/>
                <a:latin typeface="inherit"/>
              </a:rPr>
              <a:t>Hedef kitlenizin ne tür tasarımları daha iyi anladığını ve tercih ettiğini öğrenmek için araştırma yapın.</a:t>
            </a:r>
          </a:p>
          <a:p>
            <a:pPr fontAlgn="base"/>
            <a:r>
              <a:rPr lang="tr-TR" sz="2000" b="1" i="0" dirty="0">
                <a:effectLst/>
                <a:latin typeface="inherit"/>
              </a:rPr>
              <a:t>Geribildirim Alın: </a:t>
            </a:r>
            <a:r>
              <a:rPr lang="tr-TR" sz="2000" i="0" dirty="0">
                <a:effectLst/>
                <a:latin typeface="inherit"/>
              </a:rPr>
              <a:t>Tasarladığınız kurumsal kimlik öğelerini farklı insanlardan geribildirim alarak test edin. Bu, tasarımın ne kadar anlaşılabilir olduğunu ölçmenize yardımcı olacaktır.</a:t>
            </a:r>
          </a:p>
          <a:p>
            <a:pPr marL="0" indent="0" algn="l" fontAlgn="base">
              <a:buNone/>
            </a:pPr>
            <a:endParaRPr lang="tr-TR" sz="2000" b="1" i="0" dirty="0">
              <a:effectLst/>
              <a:latin typeface="inherit"/>
            </a:endParaRPr>
          </a:p>
          <a:p>
            <a:pPr marL="0" indent="0" algn="l" fontAlgn="base">
              <a:buNone/>
            </a:pPr>
            <a:r>
              <a:rPr lang="tr-TR" sz="2000" i="0" dirty="0">
                <a:effectLst/>
                <a:latin typeface="Plus Jakarta Sans"/>
              </a:rPr>
              <a:t>Sadelik ve anlaşılabilirlik, hedef kitlenize net ve etkili bir şekilde ulaşmanızı sağlar. Karmaşık ve aşırı detaylı tasarımlar, markanın mesajını bulanıklaştırabilir. Bu nedenle, tasarım sürecinde her zaman bu iki ilkeyi göz önünde bulundurmalısınız.</a:t>
            </a:r>
            <a:endParaRPr lang="tr-TR" sz="2000" i="0" dirty="0">
              <a:effectLst/>
              <a:latin typeface="inherit"/>
            </a:endParaRPr>
          </a:p>
        </p:txBody>
      </p:sp>
    </p:spTree>
    <p:extLst>
      <p:ext uri="{BB962C8B-B14F-4D97-AF65-F5344CB8AC3E}">
        <p14:creationId xmlns:p14="http://schemas.microsoft.com/office/powerpoint/2010/main" val="407545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7C2E5-9409-C83D-0C59-A6F84C224B4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BCC9FA9-818B-BDAB-13BD-EF206B2A514D}"/>
              </a:ext>
            </a:extLst>
          </p:cNvPr>
          <p:cNvSpPr>
            <a:spLocks noGrp="1"/>
          </p:cNvSpPr>
          <p:nvPr>
            <p:ph type="title"/>
          </p:nvPr>
        </p:nvSpPr>
        <p:spPr>
          <a:xfrm>
            <a:off x="838200" y="18396"/>
            <a:ext cx="10515600" cy="1325563"/>
          </a:xfrm>
        </p:spPr>
        <p:txBody>
          <a:bodyPr/>
          <a:lstStyle/>
          <a:p>
            <a:r>
              <a:rPr lang="tr-TR" dirty="0"/>
              <a:t>3- </a:t>
            </a:r>
            <a:r>
              <a:rPr lang="tr-TR" b="1" i="0" dirty="0">
                <a:effectLst/>
                <a:latin typeface="inherit"/>
              </a:rPr>
              <a:t>Zamanın Testine Dayanıklılık</a:t>
            </a:r>
            <a:endParaRPr lang="tr-TR" dirty="0"/>
          </a:p>
        </p:txBody>
      </p:sp>
      <p:sp>
        <p:nvSpPr>
          <p:cNvPr id="3" name="İçerik Yer Tutucusu 2">
            <a:extLst>
              <a:ext uri="{FF2B5EF4-FFF2-40B4-BE49-F238E27FC236}">
                <a16:creationId xmlns:a16="http://schemas.microsoft.com/office/drawing/2014/main" id="{33D17F98-4A97-B2DA-827D-2A91392DF705}"/>
              </a:ext>
            </a:extLst>
          </p:cNvPr>
          <p:cNvSpPr>
            <a:spLocks noGrp="1"/>
          </p:cNvSpPr>
          <p:nvPr>
            <p:ph idx="1"/>
          </p:nvPr>
        </p:nvSpPr>
        <p:spPr>
          <a:xfrm>
            <a:off x="838200" y="1343959"/>
            <a:ext cx="10515600" cy="924112"/>
          </a:xfrm>
        </p:spPr>
        <p:txBody>
          <a:bodyPr>
            <a:noAutofit/>
          </a:bodyPr>
          <a:lstStyle/>
          <a:p>
            <a:r>
              <a:rPr lang="tr-TR" sz="2000" i="0" dirty="0">
                <a:effectLst/>
                <a:latin typeface="Plus Jakarta Sans"/>
              </a:rPr>
              <a:t>Zamanın testine dayanıklılık, kurumsal kimlik tasarımının geçici modaların veya trendlerin etkisi altında kalmadan, yıllar boyunca geçerliliğini koruyabilmesi anlamına gelir. Bu, markanın uzun süreli bir etki ve tanınırlık oluşturmasına yardımcı olur.</a:t>
            </a:r>
            <a:endParaRPr lang="tr-TR" sz="2000" dirty="0"/>
          </a:p>
        </p:txBody>
      </p:sp>
      <p:sp>
        <p:nvSpPr>
          <p:cNvPr id="4" name="İçerik Yer Tutucusu 2">
            <a:extLst>
              <a:ext uri="{FF2B5EF4-FFF2-40B4-BE49-F238E27FC236}">
                <a16:creationId xmlns:a16="http://schemas.microsoft.com/office/drawing/2014/main" id="{8CC1CDA6-B752-B913-15DD-35F8017CE783}"/>
              </a:ext>
            </a:extLst>
          </p:cNvPr>
          <p:cNvSpPr txBox="1">
            <a:spLocks/>
          </p:cNvSpPr>
          <p:nvPr/>
        </p:nvSpPr>
        <p:spPr>
          <a:xfrm>
            <a:off x="838200" y="2915957"/>
            <a:ext cx="10515600" cy="4470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i="0" dirty="0">
                <a:effectLst/>
                <a:latin typeface="Plus Jakarta Sans"/>
              </a:rPr>
              <a:t>Neden Önemli?</a:t>
            </a:r>
            <a:endParaRPr lang="tr-TR" dirty="0"/>
          </a:p>
        </p:txBody>
      </p:sp>
      <p:sp>
        <p:nvSpPr>
          <p:cNvPr id="7" name="İçerik Yer Tutucusu 2">
            <a:extLst>
              <a:ext uri="{FF2B5EF4-FFF2-40B4-BE49-F238E27FC236}">
                <a16:creationId xmlns:a16="http://schemas.microsoft.com/office/drawing/2014/main" id="{C90937CE-0CDD-BC2A-57D4-B6A8B7B51346}"/>
              </a:ext>
            </a:extLst>
          </p:cNvPr>
          <p:cNvSpPr txBox="1">
            <a:spLocks/>
          </p:cNvSpPr>
          <p:nvPr/>
        </p:nvSpPr>
        <p:spPr>
          <a:xfrm>
            <a:off x="838200" y="3362979"/>
            <a:ext cx="10515600" cy="2562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400" b="1" i="0" dirty="0">
                <a:effectLst/>
                <a:latin typeface="inherit"/>
              </a:rPr>
              <a:t>Uzun Vadeli Yatırım: </a:t>
            </a:r>
            <a:r>
              <a:rPr lang="tr-TR" sz="2400" i="0" dirty="0">
                <a:effectLst/>
                <a:latin typeface="inherit"/>
              </a:rPr>
              <a:t>Yıllar içinde sürekli olarak marka kimliğini güncellemek yerine, uzun vadede etkili bir tasarım oluşturmak maliyetten tasarruf sağlar.</a:t>
            </a:r>
          </a:p>
          <a:p>
            <a:pPr algn="l" fontAlgn="base">
              <a:buFont typeface="Arial" panose="020B0604020202020204" pitchFamily="34" charset="0"/>
              <a:buChar char="•"/>
            </a:pPr>
            <a:r>
              <a:rPr lang="tr-TR" sz="2400" b="1" i="0" dirty="0">
                <a:effectLst/>
                <a:latin typeface="Plus Jakarta Sans"/>
              </a:rPr>
              <a:t>Marka Değeri: </a:t>
            </a:r>
            <a:r>
              <a:rPr lang="tr-TR" sz="2400" i="0" dirty="0">
                <a:effectLst/>
                <a:latin typeface="Plus Jakarta Sans"/>
              </a:rPr>
              <a:t>Zamanla değişmeyen bir kurumsal kimlik, markaya güvenilirlik ve kalıcılık katar</a:t>
            </a:r>
            <a:r>
              <a:rPr lang="tr-TR" sz="2400" i="0" dirty="0">
                <a:effectLst/>
                <a:latin typeface="inherit"/>
              </a:rPr>
              <a:t>.</a:t>
            </a:r>
          </a:p>
          <a:p>
            <a:pPr algn="l" fontAlgn="base">
              <a:buFont typeface="Arial" panose="020B0604020202020204" pitchFamily="34" charset="0"/>
              <a:buChar char="•"/>
            </a:pPr>
            <a:r>
              <a:rPr lang="tr-TR" sz="2400" b="1" i="0" dirty="0">
                <a:effectLst/>
                <a:latin typeface="inherit"/>
              </a:rPr>
              <a:t>Tanınırlık: </a:t>
            </a:r>
            <a:r>
              <a:rPr lang="tr-TR" sz="2400" i="0" dirty="0">
                <a:effectLst/>
                <a:latin typeface="inherit"/>
              </a:rPr>
              <a:t>Sürekli olarak değişen bir marka kimliği, tüketicinin markayı tanımasını ve hatırlamasını zorlaştırır. Sabit bir kimlik bu problemi ortadan kaldırır.</a:t>
            </a:r>
          </a:p>
        </p:txBody>
      </p:sp>
    </p:spTree>
    <p:extLst>
      <p:ext uri="{BB962C8B-B14F-4D97-AF65-F5344CB8AC3E}">
        <p14:creationId xmlns:p14="http://schemas.microsoft.com/office/powerpoint/2010/main" val="221517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BF61B-261B-7C06-862F-16C2E7D90450}"/>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30E3241F-70A2-3598-910B-4E6D82BFEA2C}"/>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inherit"/>
              </a:rPr>
              <a:t>Uygulama Alanları:</a:t>
            </a:r>
            <a:endParaRPr lang="tr-TR" b="1" i="0" dirty="0">
              <a:effectLst/>
              <a:latin typeface="Plus Jakarta Sans"/>
            </a:endParaRPr>
          </a:p>
        </p:txBody>
      </p:sp>
      <p:sp>
        <p:nvSpPr>
          <p:cNvPr id="7" name="İçerik Yer Tutucusu 2">
            <a:extLst>
              <a:ext uri="{FF2B5EF4-FFF2-40B4-BE49-F238E27FC236}">
                <a16:creationId xmlns:a16="http://schemas.microsoft.com/office/drawing/2014/main" id="{F1192BFB-4F37-3450-8093-27B8B74B968F}"/>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000" b="1" i="0" dirty="0">
                <a:effectLst/>
                <a:latin typeface="inherit"/>
              </a:rPr>
              <a:t>Logo Tasarımı: </a:t>
            </a:r>
            <a:r>
              <a:rPr lang="tr-TR" sz="2000" i="0" dirty="0">
                <a:effectLst/>
                <a:latin typeface="inherit"/>
              </a:rPr>
              <a:t>Logonun basit, anlaşılır ve evrensel olması, zamanla değişen trendlerin etkisi altında kalmamasını sağlar.</a:t>
            </a:r>
          </a:p>
          <a:p>
            <a:pPr algn="l" fontAlgn="base">
              <a:buFont typeface="Arial" panose="020B0604020202020204" pitchFamily="34" charset="0"/>
              <a:buChar char="•"/>
            </a:pPr>
            <a:r>
              <a:rPr lang="tr-TR" sz="2000" b="1" i="0" dirty="0">
                <a:effectLst/>
                <a:latin typeface="inherit"/>
              </a:rPr>
              <a:t>Renk Paleti: </a:t>
            </a:r>
            <a:r>
              <a:rPr lang="tr-TR" sz="2000" i="0" dirty="0">
                <a:effectLst/>
                <a:latin typeface="inherit"/>
              </a:rPr>
              <a:t>Klasik ve evrensel renklerin seçimi, markanın zaman içerisinde taze kalmasına yardımcı olur.</a:t>
            </a:r>
          </a:p>
          <a:p>
            <a:pPr algn="l" fontAlgn="base">
              <a:buFont typeface="Arial" panose="020B0604020202020204" pitchFamily="34" charset="0"/>
              <a:buChar char="•"/>
            </a:pPr>
            <a:r>
              <a:rPr lang="tr-TR" sz="2000" b="1" i="0" dirty="0">
                <a:effectLst/>
                <a:latin typeface="inherit"/>
              </a:rPr>
              <a:t>Tipografi: </a:t>
            </a:r>
            <a:r>
              <a:rPr lang="tr-TR" sz="2000" i="0" dirty="0">
                <a:effectLst/>
                <a:latin typeface="inherit"/>
              </a:rPr>
              <a:t>Modaya uygun olmayan, klasik ve okunabilir yazı tiplerinin kullanılması tavsiye edilir.</a:t>
            </a:r>
          </a:p>
          <a:p>
            <a:pPr algn="l" fontAlgn="base">
              <a:buFont typeface="Arial" panose="020B0604020202020204" pitchFamily="34" charset="0"/>
              <a:buChar char="•"/>
            </a:pPr>
            <a:r>
              <a:rPr lang="tr-TR" sz="2000" b="1" i="0" dirty="0">
                <a:effectLst/>
                <a:latin typeface="inherit"/>
              </a:rPr>
              <a:t>Görsel Dil: </a:t>
            </a:r>
            <a:r>
              <a:rPr lang="tr-TR" sz="2000" i="0" dirty="0">
                <a:effectLst/>
                <a:latin typeface="inherit"/>
              </a:rPr>
              <a:t>Grafikler, ikonlar ve diğer görsel elemanlar, geçici trendlere kapılmadan tasarlanmalıdır.</a:t>
            </a:r>
          </a:p>
          <a:p>
            <a:pPr marL="0" indent="0" algn="l" fontAlgn="base">
              <a:buNone/>
            </a:pPr>
            <a:endParaRPr lang="tr-TR" sz="2000" b="1" i="0" dirty="0">
              <a:effectLst/>
              <a:latin typeface="inherit"/>
            </a:endParaRPr>
          </a:p>
        </p:txBody>
      </p:sp>
    </p:spTree>
    <p:extLst>
      <p:ext uri="{BB962C8B-B14F-4D97-AF65-F5344CB8AC3E}">
        <p14:creationId xmlns:p14="http://schemas.microsoft.com/office/powerpoint/2010/main" val="352861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E8281-7578-6F37-BA06-5576403BF80B}"/>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7A82A167-ADDF-C25A-8C47-EB56A412C739}"/>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Plus Jakarta Sans"/>
              </a:rPr>
              <a:t>Tavsiyeler:</a:t>
            </a:r>
          </a:p>
        </p:txBody>
      </p:sp>
      <p:sp>
        <p:nvSpPr>
          <p:cNvPr id="7" name="İçerik Yer Tutucusu 2">
            <a:extLst>
              <a:ext uri="{FF2B5EF4-FFF2-40B4-BE49-F238E27FC236}">
                <a16:creationId xmlns:a16="http://schemas.microsoft.com/office/drawing/2014/main" id="{3445BE33-E969-12C2-D3D8-753663DFD0F7}"/>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000" b="1" i="0" dirty="0">
                <a:effectLst/>
                <a:latin typeface="inherit"/>
              </a:rPr>
              <a:t>Trendlere Karşı Dikkatli Olun: </a:t>
            </a:r>
            <a:r>
              <a:rPr lang="tr-TR" sz="2000" i="0" dirty="0">
                <a:effectLst/>
                <a:latin typeface="inherit"/>
              </a:rPr>
              <a:t>Mevcut trendlere uyum sağlamak cazip gelebilir, ancak bu trendlerin zamanla değişeceğini unutmamak gerekir.</a:t>
            </a:r>
          </a:p>
          <a:p>
            <a:pPr algn="l" fontAlgn="base">
              <a:buFont typeface="Arial" panose="020B0604020202020204" pitchFamily="34" charset="0"/>
              <a:buChar char="•"/>
            </a:pPr>
            <a:r>
              <a:rPr lang="tr-TR" sz="2000" b="1" i="0" dirty="0">
                <a:effectLst/>
                <a:latin typeface="inherit"/>
              </a:rPr>
              <a:t>Araştırma Yapın: </a:t>
            </a:r>
            <a:r>
              <a:rPr lang="tr-TR" sz="2000" i="0" dirty="0">
                <a:effectLst/>
                <a:latin typeface="inherit"/>
              </a:rPr>
              <a:t>Rakip markaların kurumsal kimliklerini inceleyerek, hangi öğelerin zamanla ayakta kaldığını analiz edin.</a:t>
            </a:r>
          </a:p>
          <a:p>
            <a:pPr algn="l" fontAlgn="base">
              <a:buFont typeface="Arial" panose="020B0604020202020204" pitchFamily="34" charset="0"/>
              <a:buChar char="•"/>
            </a:pPr>
            <a:r>
              <a:rPr lang="tr-TR" sz="2000" b="1" i="0" dirty="0">
                <a:effectLst/>
                <a:latin typeface="inherit"/>
              </a:rPr>
              <a:t>Geribildirim Alın: </a:t>
            </a:r>
            <a:r>
              <a:rPr lang="tr-TR" sz="2000" i="0" dirty="0">
                <a:effectLst/>
                <a:latin typeface="inherit"/>
              </a:rPr>
              <a:t>Farklı yaş gruplarından ve demografik özelliklere sahip kişilerden tasarımınız hakkında geribildirim alarak, geniş bir perspektif kazanabilirsiniz.</a:t>
            </a:r>
          </a:p>
          <a:p>
            <a:pPr marL="0" indent="0" algn="l" fontAlgn="base">
              <a:buNone/>
            </a:pPr>
            <a:endParaRPr lang="tr-TR" sz="2000" b="1" i="0" dirty="0">
              <a:effectLst/>
              <a:latin typeface="inherit"/>
            </a:endParaRPr>
          </a:p>
          <a:p>
            <a:pPr marL="0" indent="0" algn="l" fontAlgn="base">
              <a:buNone/>
            </a:pPr>
            <a:r>
              <a:rPr lang="tr-TR" sz="2000" i="0" dirty="0">
                <a:effectLst/>
                <a:latin typeface="Plus Jakarta Sans"/>
              </a:rPr>
              <a:t>Zamanın testine dayanıklı bir kurumsal kimlik tasarımı, markanın sadece günümüzde değil, gelecekte de tanınabilir ve değerli olmasını sağlar. Bu nedenle tasarım sürecinde, geçici trendlere değil, kalıcı değerlere odaklanmalısınız.</a:t>
            </a:r>
            <a:endParaRPr lang="tr-TR" sz="2000" i="0" dirty="0">
              <a:effectLst/>
              <a:latin typeface="inherit"/>
            </a:endParaRPr>
          </a:p>
        </p:txBody>
      </p:sp>
    </p:spTree>
    <p:extLst>
      <p:ext uri="{BB962C8B-B14F-4D97-AF65-F5344CB8AC3E}">
        <p14:creationId xmlns:p14="http://schemas.microsoft.com/office/powerpoint/2010/main" val="53951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DE0BE-B09C-4D70-AF16-296F141F42B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33B69E7-9EB8-9035-9DE2-E64EEB4C79A5}"/>
              </a:ext>
            </a:extLst>
          </p:cNvPr>
          <p:cNvSpPr>
            <a:spLocks noGrp="1"/>
          </p:cNvSpPr>
          <p:nvPr>
            <p:ph type="title"/>
          </p:nvPr>
        </p:nvSpPr>
        <p:spPr>
          <a:xfrm>
            <a:off x="838200" y="18396"/>
            <a:ext cx="10515600" cy="1325563"/>
          </a:xfrm>
        </p:spPr>
        <p:txBody>
          <a:bodyPr/>
          <a:lstStyle/>
          <a:p>
            <a:r>
              <a:rPr lang="tr-TR" dirty="0"/>
              <a:t>4- </a:t>
            </a:r>
            <a:r>
              <a:rPr lang="tr-TR" b="1" i="0" dirty="0">
                <a:effectLst/>
                <a:latin typeface="inherit"/>
              </a:rPr>
              <a:t>Özgünlük ve Farkındalık</a:t>
            </a:r>
            <a:endParaRPr lang="tr-TR" dirty="0"/>
          </a:p>
        </p:txBody>
      </p:sp>
      <p:sp>
        <p:nvSpPr>
          <p:cNvPr id="3" name="İçerik Yer Tutucusu 2">
            <a:extLst>
              <a:ext uri="{FF2B5EF4-FFF2-40B4-BE49-F238E27FC236}">
                <a16:creationId xmlns:a16="http://schemas.microsoft.com/office/drawing/2014/main" id="{4822132A-E789-03EE-2AA7-B6611A4740F2}"/>
              </a:ext>
            </a:extLst>
          </p:cNvPr>
          <p:cNvSpPr>
            <a:spLocks noGrp="1"/>
          </p:cNvSpPr>
          <p:nvPr>
            <p:ph idx="1"/>
          </p:nvPr>
        </p:nvSpPr>
        <p:spPr>
          <a:xfrm>
            <a:off x="838200" y="1343959"/>
            <a:ext cx="10515600" cy="924112"/>
          </a:xfrm>
        </p:spPr>
        <p:txBody>
          <a:bodyPr>
            <a:noAutofit/>
          </a:bodyPr>
          <a:lstStyle/>
          <a:p>
            <a:r>
              <a:rPr lang="tr-TR" sz="2000" i="0" dirty="0">
                <a:effectLst/>
                <a:latin typeface="Plus Jakarta Sans"/>
              </a:rPr>
              <a:t>Özgünlük ve farklılaşma, bir markanın kurumsal kimlik tasarımının diğer markalardan ve rakiplerden ayırt edilebilir ve benzersiz olması anlamına gelir.</a:t>
            </a:r>
            <a:endParaRPr lang="tr-TR" sz="2000" dirty="0"/>
          </a:p>
        </p:txBody>
      </p:sp>
      <p:sp>
        <p:nvSpPr>
          <p:cNvPr id="4" name="İçerik Yer Tutucusu 2">
            <a:extLst>
              <a:ext uri="{FF2B5EF4-FFF2-40B4-BE49-F238E27FC236}">
                <a16:creationId xmlns:a16="http://schemas.microsoft.com/office/drawing/2014/main" id="{54DA74C0-A6F5-B8BB-52EF-EC31C4566502}"/>
              </a:ext>
            </a:extLst>
          </p:cNvPr>
          <p:cNvSpPr txBox="1">
            <a:spLocks/>
          </p:cNvSpPr>
          <p:nvPr/>
        </p:nvSpPr>
        <p:spPr>
          <a:xfrm>
            <a:off x="838200" y="2915957"/>
            <a:ext cx="10515600" cy="4470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i="0" dirty="0">
                <a:effectLst/>
                <a:latin typeface="Plus Jakarta Sans"/>
              </a:rPr>
              <a:t>Neden Önemli?</a:t>
            </a:r>
            <a:endParaRPr lang="tr-TR" dirty="0"/>
          </a:p>
        </p:txBody>
      </p:sp>
      <p:sp>
        <p:nvSpPr>
          <p:cNvPr id="7" name="İçerik Yer Tutucusu 2">
            <a:extLst>
              <a:ext uri="{FF2B5EF4-FFF2-40B4-BE49-F238E27FC236}">
                <a16:creationId xmlns:a16="http://schemas.microsoft.com/office/drawing/2014/main" id="{AB6F6700-EDED-3A36-AB6C-476A27276FD1}"/>
              </a:ext>
            </a:extLst>
          </p:cNvPr>
          <p:cNvSpPr txBox="1">
            <a:spLocks/>
          </p:cNvSpPr>
          <p:nvPr/>
        </p:nvSpPr>
        <p:spPr>
          <a:xfrm>
            <a:off x="838200" y="3362979"/>
            <a:ext cx="10515600" cy="2562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400" b="1" i="0" dirty="0">
                <a:effectLst/>
                <a:latin typeface="inherit"/>
              </a:rPr>
              <a:t>Rekabet Avantajı: </a:t>
            </a:r>
            <a:r>
              <a:rPr lang="tr-TR" sz="2400" i="0" dirty="0">
                <a:effectLst/>
                <a:latin typeface="inherit"/>
              </a:rPr>
              <a:t>Benzersiz bir kurumsal kimlik, markayı rakiplerinden sıyrılarak pazarda öne çıkarır.</a:t>
            </a:r>
          </a:p>
          <a:p>
            <a:pPr algn="l" fontAlgn="base">
              <a:buFont typeface="Arial" panose="020B0604020202020204" pitchFamily="34" charset="0"/>
              <a:buChar char="•"/>
            </a:pPr>
            <a:r>
              <a:rPr lang="tr-TR" sz="2400" b="1" i="0" dirty="0">
                <a:effectLst/>
                <a:latin typeface="inherit"/>
              </a:rPr>
              <a:t>Akılda Kalıcılık: </a:t>
            </a:r>
            <a:r>
              <a:rPr lang="tr-TR" sz="2400" i="0" dirty="0">
                <a:effectLst/>
                <a:latin typeface="inherit"/>
              </a:rPr>
              <a:t>Özgün bir tasarım, tüketicinin zihninde daha kalıcı bir izlenim bırakır.</a:t>
            </a:r>
          </a:p>
          <a:p>
            <a:pPr algn="l" fontAlgn="base">
              <a:buFont typeface="Arial" panose="020B0604020202020204" pitchFamily="34" charset="0"/>
              <a:buChar char="•"/>
            </a:pPr>
            <a:r>
              <a:rPr lang="tr-TR" sz="2400" b="1" i="0" dirty="0">
                <a:effectLst/>
                <a:latin typeface="inherit"/>
              </a:rPr>
              <a:t>Marka Değerini Artırma: </a:t>
            </a:r>
            <a:r>
              <a:rPr lang="tr-TR" sz="2400" i="0" dirty="0">
                <a:effectLst/>
                <a:latin typeface="inherit"/>
              </a:rPr>
              <a:t>Farklılaşan ve özgün bir marka kimliği, markanın değerini ve algılanan kalitesini yükseltir.</a:t>
            </a:r>
          </a:p>
        </p:txBody>
      </p:sp>
    </p:spTree>
    <p:extLst>
      <p:ext uri="{BB962C8B-B14F-4D97-AF65-F5344CB8AC3E}">
        <p14:creationId xmlns:p14="http://schemas.microsoft.com/office/powerpoint/2010/main" val="104030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8398E-40E0-C9EC-96F8-B3694078E7A1}"/>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497CED8B-FE10-1907-F64F-619F394D39B4}"/>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inherit"/>
              </a:rPr>
              <a:t>Uygulama Alanları:</a:t>
            </a:r>
            <a:endParaRPr lang="tr-TR" b="1" i="0" dirty="0">
              <a:effectLst/>
              <a:latin typeface="Plus Jakarta Sans"/>
            </a:endParaRPr>
          </a:p>
        </p:txBody>
      </p:sp>
      <p:sp>
        <p:nvSpPr>
          <p:cNvPr id="7" name="İçerik Yer Tutucusu 2">
            <a:extLst>
              <a:ext uri="{FF2B5EF4-FFF2-40B4-BE49-F238E27FC236}">
                <a16:creationId xmlns:a16="http://schemas.microsoft.com/office/drawing/2014/main" id="{966EFB40-B513-36D7-7930-728AB63305A7}"/>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000" b="1" i="0" dirty="0">
                <a:effectLst/>
                <a:latin typeface="inherit"/>
              </a:rPr>
              <a:t>Logo Tasarımı: </a:t>
            </a:r>
            <a:r>
              <a:rPr lang="tr-TR" sz="2000" i="0" dirty="0">
                <a:effectLst/>
                <a:latin typeface="inherit"/>
              </a:rPr>
              <a:t>Markanın öz değerlerini yansıtan ve sektördeki diğer logolardan farklı olan bir logo tasarımı oluşturulmalıdır.</a:t>
            </a:r>
          </a:p>
          <a:p>
            <a:pPr algn="l" fontAlgn="base">
              <a:buFont typeface="Arial" panose="020B0604020202020204" pitchFamily="34" charset="0"/>
              <a:buChar char="•"/>
            </a:pPr>
            <a:r>
              <a:rPr lang="tr-TR" sz="2000" b="1" i="0" dirty="0">
                <a:effectLst/>
                <a:latin typeface="inherit"/>
              </a:rPr>
              <a:t>Renk Seçimi: </a:t>
            </a:r>
            <a:r>
              <a:rPr lang="tr-TR" sz="2000" i="0" dirty="0">
                <a:effectLst/>
                <a:latin typeface="inherit"/>
              </a:rPr>
              <a:t>Markayı temsil eden ve aynı zamanda sektörde nadiren kullanılan renklerin seçilmesi özgünlük katar.</a:t>
            </a:r>
          </a:p>
          <a:p>
            <a:pPr algn="l" fontAlgn="base">
              <a:buFont typeface="Arial" panose="020B0604020202020204" pitchFamily="34" charset="0"/>
              <a:buChar char="•"/>
            </a:pPr>
            <a:r>
              <a:rPr lang="tr-TR" sz="2000" b="1" i="0" dirty="0">
                <a:effectLst/>
                <a:latin typeface="inherit"/>
              </a:rPr>
              <a:t>Tipografi: </a:t>
            </a:r>
            <a:r>
              <a:rPr lang="tr-TR" sz="2000" i="0" dirty="0">
                <a:effectLst/>
                <a:latin typeface="inherit"/>
              </a:rPr>
              <a:t>Özgün ve markayı temsil eden yazı tipleri seçerek, rakiplerden farklılaşabilirsiniz.</a:t>
            </a:r>
          </a:p>
          <a:p>
            <a:pPr algn="l" fontAlgn="base">
              <a:buFont typeface="Arial" panose="020B0604020202020204" pitchFamily="34" charset="0"/>
              <a:buChar char="•"/>
            </a:pPr>
            <a:r>
              <a:rPr lang="tr-TR" sz="2000" b="1" i="0" dirty="0">
                <a:effectLst/>
                <a:latin typeface="inherit"/>
              </a:rPr>
              <a:t>Görsel Dil: </a:t>
            </a:r>
            <a:r>
              <a:rPr lang="tr-TR" sz="2000" i="0" dirty="0">
                <a:effectLst/>
                <a:latin typeface="inherit"/>
              </a:rPr>
              <a:t>Özgün grafikler, ikonlar ve </a:t>
            </a:r>
            <a:r>
              <a:rPr lang="tr-TR" sz="2000" i="0" dirty="0" err="1">
                <a:effectLst/>
                <a:latin typeface="inherit"/>
              </a:rPr>
              <a:t>illustrasyonlarla</a:t>
            </a:r>
            <a:r>
              <a:rPr lang="tr-TR" sz="2000" i="0" dirty="0">
                <a:effectLst/>
                <a:latin typeface="inherit"/>
              </a:rPr>
              <a:t> markanın hikayesini anlatma.</a:t>
            </a:r>
          </a:p>
        </p:txBody>
      </p:sp>
    </p:spTree>
    <p:extLst>
      <p:ext uri="{BB962C8B-B14F-4D97-AF65-F5344CB8AC3E}">
        <p14:creationId xmlns:p14="http://schemas.microsoft.com/office/powerpoint/2010/main" val="176582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2879-4646-B17F-CF96-597274E58530}"/>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B9FE5C74-F10E-A21B-CD29-93380077324D}"/>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Plus Jakarta Sans"/>
              </a:rPr>
              <a:t>Tavsiyeler:</a:t>
            </a:r>
          </a:p>
        </p:txBody>
      </p:sp>
      <p:sp>
        <p:nvSpPr>
          <p:cNvPr id="7" name="İçerik Yer Tutucusu 2">
            <a:extLst>
              <a:ext uri="{FF2B5EF4-FFF2-40B4-BE49-F238E27FC236}">
                <a16:creationId xmlns:a16="http://schemas.microsoft.com/office/drawing/2014/main" id="{04C65D4B-4A11-EE22-A392-AF8FD56ECB35}"/>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000" b="1" i="0" dirty="0">
                <a:effectLst/>
                <a:latin typeface="inherit"/>
              </a:rPr>
              <a:t>Rakip Analizi:</a:t>
            </a:r>
            <a:r>
              <a:rPr lang="tr-TR" sz="2000" b="0" i="0" dirty="0">
                <a:effectLst/>
                <a:latin typeface="inherit"/>
              </a:rPr>
              <a:t> Sektördeki diğer markaların kurumsal kimliklerini inceleyerek, hangi öğelerin sıkça kullanıldığını belirleyin ve bu öğelerden kaçının.</a:t>
            </a:r>
          </a:p>
          <a:p>
            <a:pPr algn="l" fontAlgn="base">
              <a:buFont typeface="Arial" panose="020B0604020202020204" pitchFamily="34" charset="0"/>
              <a:buChar char="•"/>
            </a:pPr>
            <a:r>
              <a:rPr lang="tr-TR" sz="2000" b="1" i="0" dirty="0">
                <a:effectLst/>
                <a:latin typeface="inherit"/>
              </a:rPr>
              <a:t>Marka Hikayesi Oluşturma:</a:t>
            </a:r>
            <a:r>
              <a:rPr lang="tr-TR" sz="2000" b="0" i="0" dirty="0">
                <a:effectLst/>
                <a:latin typeface="inherit"/>
              </a:rPr>
              <a:t> Markanızın benzersiz hikayesini belirleyerek, bu hikayeyi kurumsal kimlik öğelerinizde yansıtın.</a:t>
            </a:r>
          </a:p>
          <a:p>
            <a:pPr algn="l" fontAlgn="base">
              <a:buFont typeface="Arial" panose="020B0604020202020204" pitchFamily="34" charset="0"/>
              <a:buChar char="•"/>
            </a:pPr>
            <a:r>
              <a:rPr lang="tr-TR" sz="2000" b="1" i="0" dirty="0">
                <a:effectLst/>
                <a:latin typeface="inherit"/>
              </a:rPr>
              <a:t>Dış Perspektif Alın:</a:t>
            </a:r>
            <a:r>
              <a:rPr lang="tr-TR" sz="2000" b="0" i="0" dirty="0">
                <a:effectLst/>
                <a:latin typeface="inherit"/>
              </a:rPr>
              <a:t> Tasarladığınız kurumsal kimlik öğelerini farklı insanlarla paylaşarak, onların bu tasarımı nasıl algıladıklarını öğrenin.</a:t>
            </a:r>
          </a:p>
          <a:p>
            <a:pPr marL="0" indent="0" algn="l" fontAlgn="base">
              <a:buNone/>
            </a:pPr>
            <a:endParaRPr lang="tr-TR" sz="2000" b="1" i="0" dirty="0">
              <a:effectLst/>
              <a:latin typeface="inherit"/>
            </a:endParaRPr>
          </a:p>
          <a:p>
            <a:pPr marL="0" indent="0" algn="l" fontAlgn="base">
              <a:buNone/>
            </a:pPr>
            <a:r>
              <a:rPr lang="tr-TR" sz="2000" b="0" i="0" dirty="0">
                <a:effectLst/>
                <a:latin typeface="Plus Jakarta Sans"/>
              </a:rPr>
              <a:t>Özgünlük ve farklılaşma, pazarda rekabet edebilmek ve tüketicinin zihninde kalıcı bir yer edinebilmek için kritik öneme sahiptir. Bu nedenle kurumsal kimlik tasarımı sürecinde, markanızın benzersiz değerlerini ve hikayesini yansıtan öğeler oluşturmaya özen göstermelisiniz.</a:t>
            </a:r>
            <a:endParaRPr lang="tr-TR" sz="2000" i="0" dirty="0">
              <a:effectLst/>
              <a:latin typeface="inherit"/>
            </a:endParaRPr>
          </a:p>
        </p:txBody>
      </p:sp>
    </p:spTree>
    <p:extLst>
      <p:ext uri="{BB962C8B-B14F-4D97-AF65-F5344CB8AC3E}">
        <p14:creationId xmlns:p14="http://schemas.microsoft.com/office/powerpoint/2010/main" val="171893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F4410-1A4F-9460-37CC-4F3D2B330C4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B9CCB3D-3AE4-2AFE-8035-1FADD853E0D8}"/>
              </a:ext>
            </a:extLst>
          </p:cNvPr>
          <p:cNvSpPr>
            <a:spLocks noGrp="1"/>
          </p:cNvSpPr>
          <p:nvPr>
            <p:ph type="title"/>
          </p:nvPr>
        </p:nvSpPr>
        <p:spPr>
          <a:xfrm>
            <a:off x="838200" y="18396"/>
            <a:ext cx="10515600" cy="1325563"/>
          </a:xfrm>
        </p:spPr>
        <p:txBody>
          <a:bodyPr/>
          <a:lstStyle/>
          <a:p>
            <a:r>
              <a:rPr lang="tr-TR" dirty="0"/>
              <a:t>5- </a:t>
            </a:r>
            <a:r>
              <a:rPr lang="tr-TR" b="1" i="0" dirty="0">
                <a:effectLst/>
                <a:latin typeface="inherit"/>
              </a:rPr>
              <a:t>Renk Seçiminin Önemi</a:t>
            </a:r>
            <a:endParaRPr lang="tr-TR" dirty="0"/>
          </a:p>
        </p:txBody>
      </p:sp>
      <p:sp>
        <p:nvSpPr>
          <p:cNvPr id="3" name="İçerik Yer Tutucusu 2">
            <a:extLst>
              <a:ext uri="{FF2B5EF4-FFF2-40B4-BE49-F238E27FC236}">
                <a16:creationId xmlns:a16="http://schemas.microsoft.com/office/drawing/2014/main" id="{26E81C5F-58AB-AC66-F0A3-B05D75B38D6A}"/>
              </a:ext>
            </a:extLst>
          </p:cNvPr>
          <p:cNvSpPr>
            <a:spLocks noGrp="1"/>
          </p:cNvSpPr>
          <p:nvPr>
            <p:ph idx="1"/>
          </p:nvPr>
        </p:nvSpPr>
        <p:spPr>
          <a:xfrm>
            <a:off x="838200" y="1343959"/>
            <a:ext cx="10515600" cy="924112"/>
          </a:xfrm>
        </p:spPr>
        <p:txBody>
          <a:bodyPr>
            <a:noAutofit/>
          </a:bodyPr>
          <a:lstStyle/>
          <a:p>
            <a:r>
              <a:rPr lang="tr-TR" sz="2000" b="0" i="0" dirty="0">
                <a:effectLst/>
                <a:latin typeface="Plus Jakarta Sans"/>
              </a:rPr>
              <a:t>Uyumluluk ve bütünlük, kurumsal kimlik öğelerinin (logo, renkler, tipografi vb.) birbiriyle ve markanın genel mesajıyla tutarlı bir şekilde eşleşmesi anlamına gelir. Bu, tüm iletişim kanallarında ve farklı uygulamalarda markanın aynı şekilde tanınmasını sağlar.</a:t>
            </a:r>
            <a:endParaRPr lang="tr-TR" sz="2000" dirty="0"/>
          </a:p>
        </p:txBody>
      </p:sp>
      <p:sp>
        <p:nvSpPr>
          <p:cNvPr id="4" name="İçerik Yer Tutucusu 2">
            <a:extLst>
              <a:ext uri="{FF2B5EF4-FFF2-40B4-BE49-F238E27FC236}">
                <a16:creationId xmlns:a16="http://schemas.microsoft.com/office/drawing/2014/main" id="{4D8BB3B8-8CD2-4244-B169-6646010B9387}"/>
              </a:ext>
            </a:extLst>
          </p:cNvPr>
          <p:cNvSpPr txBox="1">
            <a:spLocks/>
          </p:cNvSpPr>
          <p:nvPr/>
        </p:nvSpPr>
        <p:spPr>
          <a:xfrm>
            <a:off x="838200" y="2915957"/>
            <a:ext cx="10515600" cy="4470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i="0" dirty="0">
                <a:effectLst/>
                <a:latin typeface="Plus Jakarta Sans"/>
              </a:rPr>
              <a:t>Neden Önemli?</a:t>
            </a:r>
            <a:endParaRPr lang="tr-TR" dirty="0"/>
          </a:p>
        </p:txBody>
      </p:sp>
      <p:sp>
        <p:nvSpPr>
          <p:cNvPr id="7" name="İçerik Yer Tutucusu 2">
            <a:extLst>
              <a:ext uri="{FF2B5EF4-FFF2-40B4-BE49-F238E27FC236}">
                <a16:creationId xmlns:a16="http://schemas.microsoft.com/office/drawing/2014/main" id="{7540A9DB-CB74-9C4E-6DDF-51FF514BC603}"/>
              </a:ext>
            </a:extLst>
          </p:cNvPr>
          <p:cNvSpPr txBox="1">
            <a:spLocks/>
          </p:cNvSpPr>
          <p:nvPr/>
        </p:nvSpPr>
        <p:spPr>
          <a:xfrm>
            <a:off x="838200" y="3362979"/>
            <a:ext cx="10515600" cy="2562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400" b="1" i="0" dirty="0">
                <a:effectLst/>
                <a:latin typeface="inherit"/>
              </a:rPr>
              <a:t>Profesyonellik:</a:t>
            </a:r>
            <a:r>
              <a:rPr lang="tr-TR" sz="2400" b="0" i="0" dirty="0">
                <a:effectLst/>
                <a:latin typeface="inherit"/>
              </a:rPr>
              <a:t> Tutarlı bir marka kimliği, markanın profesyonel ve güvenilir olduğunu yansıtır.</a:t>
            </a:r>
          </a:p>
          <a:p>
            <a:pPr algn="l" fontAlgn="base">
              <a:buFont typeface="Arial" panose="020B0604020202020204" pitchFamily="34" charset="0"/>
              <a:buChar char="•"/>
            </a:pPr>
            <a:r>
              <a:rPr lang="tr-TR" sz="2400" b="1" i="0" dirty="0">
                <a:effectLst/>
                <a:latin typeface="inherit"/>
              </a:rPr>
              <a:t>Marka Tanınırlığı:</a:t>
            </a:r>
            <a:r>
              <a:rPr lang="tr-TR" sz="2400" b="0" i="0" dirty="0">
                <a:effectLst/>
                <a:latin typeface="inherit"/>
              </a:rPr>
              <a:t> Tüketiciler, markayı farklı platformlarda ve medya kanallarında aynı şekilde gördüğünde, markayı daha kolay hatırlarlar.</a:t>
            </a:r>
          </a:p>
          <a:p>
            <a:pPr algn="l" fontAlgn="base">
              <a:buFont typeface="Arial" panose="020B0604020202020204" pitchFamily="34" charset="0"/>
              <a:buChar char="•"/>
            </a:pPr>
            <a:r>
              <a:rPr lang="tr-TR" sz="2400" b="1" i="0" dirty="0">
                <a:effectLst/>
                <a:latin typeface="inherit"/>
              </a:rPr>
              <a:t>Güçlü Marka Mesajı:</a:t>
            </a:r>
            <a:r>
              <a:rPr lang="tr-TR" sz="2400" b="0" i="0" dirty="0">
                <a:effectLst/>
                <a:latin typeface="inherit"/>
              </a:rPr>
              <a:t> Uyumlu bir kimlik, markanın mesajını ve değerlerini daha net ve tutarlı bir şekilde ileterek, hedef kitle üzerinde daha etkili bir izlenim bırakır.</a:t>
            </a:r>
          </a:p>
        </p:txBody>
      </p:sp>
    </p:spTree>
    <p:extLst>
      <p:ext uri="{BB962C8B-B14F-4D97-AF65-F5344CB8AC3E}">
        <p14:creationId xmlns:p14="http://schemas.microsoft.com/office/powerpoint/2010/main" val="155069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28580-857B-171D-2AC9-21C1A96D0D7A}"/>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1A79436D-BFA3-E514-71EC-7045B1140AC4}"/>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inherit"/>
              </a:rPr>
              <a:t>Uygulama Alanları:</a:t>
            </a:r>
            <a:endParaRPr lang="tr-TR" b="1" i="0" dirty="0">
              <a:effectLst/>
              <a:latin typeface="Plus Jakarta Sans"/>
            </a:endParaRPr>
          </a:p>
        </p:txBody>
      </p:sp>
      <p:sp>
        <p:nvSpPr>
          <p:cNvPr id="7" name="İçerik Yer Tutucusu 2">
            <a:extLst>
              <a:ext uri="{FF2B5EF4-FFF2-40B4-BE49-F238E27FC236}">
                <a16:creationId xmlns:a16="http://schemas.microsoft.com/office/drawing/2014/main" id="{8031B0EE-D632-550C-67E4-B0961CC73C06}"/>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000" b="1" i="0" dirty="0">
                <a:effectLst/>
                <a:latin typeface="inherit"/>
              </a:rPr>
              <a:t>Logo Kullanımı:</a:t>
            </a:r>
            <a:r>
              <a:rPr lang="tr-TR" sz="2000" b="0" i="0" dirty="0">
                <a:effectLst/>
                <a:latin typeface="inherit"/>
              </a:rPr>
              <a:t> Logonun farklı uygulamalarda (web sitesi, sosyal medya, baskı malzemeleri vb.) nasıl kullanılacağını belirleyen kurallar oluşturulmalıdır.</a:t>
            </a:r>
          </a:p>
          <a:p>
            <a:pPr algn="l" fontAlgn="base">
              <a:buFont typeface="Arial" panose="020B0604020202020204" pitchFamily="34" charset="0"/>
              <a:buChar char="•"/>
            </a:pPr>
            <a:r>
              <a:rPr lang="tr-TR" sz="2000" b="1" i="0" dirty="0">
                <a:effectLst/>
                <a:latin typeface="inherit"/>
              </a:rPr>
              <a:t>Renk Paleti:</a:t>
            </a:r>
            <a:r>
              <a:rPr lang="tr-TR" sz="2000" b="0" i="0" dirty="0">
                <a:effectLst/>
                <a:latin typeface="inherit"/>
              </a:rPr>
              <a:t> Renklerin kullanımıyla ilgili tutarlılık sağlayacak kurallar belirlenmelidir.</a:t>
            </a:r>
          </a:p>
          <a:p>
            <a:pPr algn="l" fontAlgn="base">
              <a:buFont typeface="Arial" panose="020B0604020202020204" pitchFamily="34" charset="0"/>
              <a:buChar char="•"/>
            </a:pPr>
            <a:r>
              <a:rPr lang="tr-TR" sz="2000" b="1" i="0" dirty="0">
                <a:effectLst/>
                <a:latin typeface="inherit"/>
              </a:rPr>
              <a:t>Tipografi:</a:t>
            </a:r>
            <a:r>
              <a:rPr lang="tr-TR" sz="2000" b="0" i="0" dirty="0">
                <a:effectLst/>
                <a:latin typeface="inherit"/>
              </a:rPr>
              <a:t> Hangi yazı tiplerinin nerede ve nasıl kullanılacağını belirten kurallar oluşturulmalıdır.</a:t>
            </a:r>
          </a:p>
          <a:p>
            <a:pPr algn="l" fontAlgn="base">
              <a:buFont typeface="Arial" panose="020B0604020202020204" pitchFamily="34" charset="0"/>
              <a:buChar char="•"/>
            </a:pPr>
            <a:r>
              <a:rPr lang="tr-TR" sz="2000" b="1" i="0" dirty="0">
                <a:effectLst/>
                <a:latin typeface="inherit"/>
              </a:rPr>
              <a:t>Görsel Dil:</a:t>
            </a:r>
            <a:r>
              <a:rPr lang="tr-TR" sz="2000" b="0" i="0" dirty="0">
                <a:effectLst/>
                <a:latin typeface="inherit"/>
              </a:rPr>
              <a:t> Görsel öğelerin (grafikler, ikonlar, </a:t>
            </a:r>
            <a:r>
              <a:rPr lang="tr-TR" sz="2000" b="0" i="0" dirty="0" err="1">
                <a:effectLst/>
                <a:latin typeface="inherit"/>
              </a:rPr>
              <a:t>illustrasyonlar</a:t>
            </a:r>
            <a:r>
              <a:rPr lang="tr-TR" sz="2000" b="0" i="0" dirty="0">
                <a:effectLst/>
                <a:latin typeface="inherit"/>
              </a:rPr>
              <a:t> vb.) tutarlı bir şekilde kullanılması için kurallar ve rehberler geliştirilmelidir.</a:t>
            </a:r>
          </a:p>
        </p:txBody>
      </p:sp>
    </p:spTree>
    <p:extLst>
      <p:ext uri="{BB962C8B-B14F-4D97-AF65-F5344CB8AC3E}">
        <p14:creationId xmlns:p14="http://schemas.microsoft.com/office/powerpoint/2010/main" val="233003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05FEA-7D47-E7B3-2F8A-52E7BFC19F96}"/>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0C69889C-BF5F-5B42-7C4F-BD1BBCADB9BC}"/>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Plus Jakarta Sans"/>
              </a:rPr>
              <a:t>Tavsiyeler:</a:t>
            </a:r>
          </a:p>
        </p:txBody>
      </p:sp>
      <p:sp>
        <p:nvSpPr>
          <p:cNvPr id="7" name="İçerik Yer Tutucusu 2">
            <a:extLst>
              <a:ext uri="{FF2B5EF4-FFF2-40B4-BE49-F238E27FC236}">
                <a16:creationId xmlns:a16="http://schemas.microsoft.com/office/drawing/2014/main" id="{C091D2C0-E2E6-423A-D031-F1ECAD5E7B52}"/>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000" b="1" i="0" dirty="0">
                <a:effectLst/>
                <a:latin typeface="inherit"/>
              </a:rPr>
              <a:t>Kurumsal Kimlik Kılavuzu Oluşturma:</a:t>
            </a:r>
            <a:r>
              <a:rPr lang="tr-TR" sz="2000" b="0" i="0" dirty="0">
                <a:effectLst/>
                <a:latin typeface="inherit"/>
              </a:rPr>
              <a:t> Markanın kurumsal kimlik öğelerini nasıl kullanacağınızı belirleyen bir kılavuz oluşturarak, marka bütünlüğünü ve uyumluluğunu sağlayabilirsiniz.</a:t>
            </a:r>
          </a:p>
          <a:p>
            <a:pPr algn="l" fontAlgn="base">
              <a:buFont typeface="Arial" panose="020B0604020202020204" pitchFamily="34" charset="0"/>
              <a:buChar char="•"/>
            </a:pPr>
            <a:r>
              <a:rPr lang="tr-TR" sz="2000" b="1" i="0" dirty="0">
                <a:effectLst/>
                <a:latin typeface="inherit"/>
              </a:rPr>
              <a:t>Ekip İçi Eğitim:</a:t>
            </a:r>
            <a:r>
              <a:rPr lang="tr-TR" sz="2000" b="0" i="0" dirty="0">
                <a:effectLst/>
                <a:latin typeface="inherit"/>
              </a:rPr>
              <a:t> Marka ekibinizi ve tedarikçilerinizi, marka kimliğinin doğru bir şekilde nasıl kullanılacağı konusunda eğiterek uyumluluğu teşvik edin.</a:t>
            </a:r>
          </a:p>
          <a:p>
            <a:pPr algn="l" fontAlgn="base">
              <a:buFont typeface="Arial" panose="020B0604020202020204" pitchFamily="34" charset="0"/>
              <a:buChar char="•"/>
            </a:pPr>
            <a:r>
              <a:rPr lang="tr-TR" sz="2000" b="1" i="0" dirty="0">
                <a:effectLst/>
                <a:latin typeface="inherit"/>
              </a:rPr>
              <a:t>Düzenli Gözden Geçirme:</a:t>
            </a:r>
            <a:r>
              <a:rPr lang="tr-TR" sz="2000" b="0" i="0" dirty="0">
                <a:effectLst/>
                <a:latin typeface="inherit"/>
              </a:rPr>
              <a:t> Kurumsal kimlik öğelerinizin farklı platformlarda ve medya kanallarında tutarlı bir şekilde kullanıldığından emin olmak için düzenli olarak gözden geçirme yapın.</a:t>
            </a:r>
          </a:p>
          <a:p>
            <a:pPr marL="0" indent="0" algn="l" fontAlgn="base">
              <a:buNone/>
            </a:pPr>
            <a:endParaRPr lang="tr-TR" sz="2000" b="1" i="0" dirty="0">
              <a:effectLst/>
              <a:latin typeface="inherit"/>
            </a:endParaRPr>
          </a:p>
          <a:p>
            <a:pPr marL="0" indent="0" algn="l" fontAlgn="base">
              <a:buNone/>
            </a:pPr>
            <a:r>
              <a:rPr lang="tr-TR" sz="2000" b="0" i="0" dirty="0">
                <a:effectLst/>
                <a:latin typeface="Plus Jakarta Sans"/>
              </a:rPr>
              <a:t>Uyumluluk ve bütünlük, bir markanın güçlü, profesyonel ve tutarlı bir izlenim bırakmasına yardımcı olur. Bu nedenle, kurumsal kimlik tasarımı sürecinde, markanın tüm öğelerinin birbiriyle ve genel marka mesajıyla uyum içinde olmasını sağlamalısınız.</a:t>
            </a:r>
            <a:endParaRPr lang="tr-TR" sz="2000" i="0" dirty="0">
              <a:effectLst/>
              <a:latin typeface="inherit"/>
            </a:endParaRPr>
          </a:p>
        </p:txBody>
      </p:sp>
    </p:spTree>
    <p:extLst>
      <p:ext uri="{BB962C8B-B14F-4D97-AF65-F5344CB8AC3E}">
        <p14:creationId xmlns:p14="http://schemas.microsoft.com/office/powerpoint/2010/main" val="119147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179F11-61B9-CD6F-CB99-D732EFAB9147}"/>
              </a:ext>
            </a:extLst>
          </p:cNvPr>
          <p:cNvSpPr>
            <a:spLocks noGrp="1"/>
          </p:cNvSpPr>
          <p:nvPr>
            <p:ph type="title"/>
          </p:nvPr>
        </p:nvSpPr>
        <p:spPr/>
        <p:txBody>
          <a:bodyPr/>
          <a:lstStyle/>
          <a:p>
            <a:r>
              <a:rPr lang="tr-TR" dirty="0"/>
              <a:t>Kurumsal Kimlik Nedir?</a:t>
            </a:r>
          </a:p>
        </p:txBody>
      </p:sp>
      <p:sp>
        <p:nvSpPr>
          <p:cNvPr id="3" name="İçerik Yer Tutucusu 2">
            <a:extLst>
              <a:ext uri="{FF2B5EF4-FFF2-40B4-BE49-F238E27FC236}">
                <a16:creationId xmlns:a16="http://schemas.microsoft.com/office/drawing/2014/main" id="{B7C852C5-256F-D517-35D8-1A40798CEC91}"/>
              </a:ext>
            </a:extLst>
          </p:cNvPr>
          <p:cNvSpPr>
            <a:spLocks noGrp="1"/>
          </p:cNvSpPr>
          <p:nvPr>
            <p:ph idx="1"/>
          </p:nvPr>
        </p:nvSpPr>
        <p:spPr/>
        <p:txBody>
          <a:bodyPr/>
          <a:lstStyle/>
          <a:p>
            <a:r>
              <a:rPr lang="tr-TR" dirty="0"/>
              <a:t>Kurumsal kimlik, bir kurumun kendisini dış dünyaya tanıtma biçimini, imajını ve iletişim stratejilerini belirleyen bütünsel yapıdır. Bu yapı, kurumun vizyonunu, misyonunu, değerlerini; aynı zamanda logo, renk paleti, tipografi, slogan ve diğer görsel-işitsel unsurları kapsar. Tüm bu unsurların tutarlı ve uyumlu kullanımı, kurumun profesyonel, güvenilir ve akılda kalıcı bir imaj oluşturmasına yardımcı olur.</a:t>
            </a:r>
          </a:p>
          <a:p>
            <a:pPr marL="0" indent="0">
              <a:buNone/>
            </a:pPr>
            <a:r>
              <a:rPr lang="tr-TR" dirty="0"/>
              <a:t>   Bu sayede, hem çalışanlar hem de müşteriler için net ve güçlü bir marka algısı sağlanır.</a:t>
            </a:r>
          </a:p>
        </p:txBody>
      </p:sp>
    </p:spTree>
    <p:extLst>
      <p:ext uri="{BB962C8B-B14F-4D97-AF65-F5344CB8AC3E}">
        <p14:creationId xmlns:p14="http://schemas.microsoft.com/office/powerpoint/2010/main" val="340257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ABF06D-ADFF-810D-4F22-03347303ED34}"/>
              </a:ext>
            </a:extLst>
          </p:cNvPr>
          <p:cNvSpPr>
            <a:spLocks noGrp="1"/>
          </p:cNvSpPr>
          <p:nvPr>
            <p:ph type="title"/>
          </p:nvPr>
        </p:nvSpPr>
        <p:spPr>
          <a:xfrm>
            <a:off x="838200" y="2766218"/>
            <a:ext cx="10515600" cy="1325563"/>
          </a:xfrm>
        </p:spPr>
        <p:txBody>
          <a:bodyPr/>
          <a:lstStyle/>
          <a:p>
            <a:pPr algn="ctr"/>
            <a:r>
              <a:rPr lang="tr-TR" b="1" i="0" dirty="0">
                <a:effectLst/>
                <a:latin typeface="Plus Jakarta Sans"/>
              </a:rPr>
              <a:t>Kurumsal Kimlik Tasarımının Olmazsa Olmaz 5 Kural</a:t>
            </a:r>
            <a:endParaRPr lang="tr-TR" dirty="0"/>
          </a:p>
        </p:txBody>
      </p:sp>
    </p:spTree>
    <p:extLst>
      <p:ext uri="{BB962C8B-B14F-4D97-AF65-F5344CB8AC3E}">
        <p14:creationId xmlns:p14="http://schemas.microsoft.com/office/powerpoint/2010/main" val="134761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135528-45CA-8475-07AF-AB065EA74EA6}"/>
              </a:ext>
            </a:extLst>
          </p:cNvPr>
          <p:cNvSpPr>
            <a:spLocks noGrp="1"/>
          </p:cNvSpPr>
          <p:nvPr>
            <p:ph type="title"/>
          </p:nvPr>
        </p:nvSpPr>
        <p:spPr>
          <a:xfrm>
            <a:off x="838200" y="18396"/>
            <a:ext cx="10515600" cy="1325563"/>
          </a:xfrm>
        </p:spPr>
        <p:txBody>
          <a:bodyPr/>
          <a:lstStyle/>
          <a:p>
            <a:r>
              <a:rPr lang="tr-TR" dirty="0"/>
              <a:t>1- </a:t>
            </a:r>
            <a:r>
              <a:rPr lang="tr-TR" b="1" i="0" dirty="0">
                <a:effectLst/>
                <a:latin typeface="inherit"/>
              </a:rPr>
              <a:t>Tutarlılık ve Bütünlük</a:t>
            </a:r>
            <a:endParaRPr lang="tr-TR" dirty="0"/>
          </a:p>
        </p:txBody>
      </p:sp>
      <p:sp>
        <p:nvSpPr>
          <p:cNvPr id="3" name="İçerik Yer Tutucusu 2">
            <a:extLst>
              <a:ext uri="{FF2B5EF4-FFF2-40B4-BE49-F238E27FC236}">
                <a16:creationId xmlns:a16="http://schemas.microsoft.com/office/drawing/2014/main" id="{399FAA50-3F0C-30C8-1288-27734AAC0637}"/>
              </a:ext>
            </a:extLst>
          </p:cNvPr>
          <p:cNvSpPr>
            <a:spLocks noGrp="1"/>
          </p:cNvSpPr>
          <p:nvPr>
            <p:ph idx="1"/>
          </p:nvPr>
        </p:nvSpPr>
        <p:spPr>
          <a:xfrm>
            <a:off x="838200" y="1343959"/>
            <a:ext cx="10515600" cy="693457"/>
          </a:xfrm>
        </p:spPr>
        <p:txBody>
          <a:bodyPr>
            <a:noAutofit/>
          </a:bodyPr>
          <a:lstStyle/>
          <a:p>
            <a:r>
              <a:rPr lang="tr-TR" sz="2000" b="0" i="0" dirty="0">
                <a:effectLst/>
                <a:latin typeface="Plus Jakarta Sans"/>
              </a:rPr>
              <a:t>Kurumsal kimlik tasarımı, bir markanın veya firmanın tüm iletişim araçlarında ve mecralarında kullandığı </a:t>
            </a:r>
            <a:r>
              <a:rPr lang="tr-TR" sz="2000" b="0" i="0" dirty="0" err="1">
                <a:effectLst/>
                <a:latin typeface="Plus Jakarta Sans"/>
              </a:rPr>
              <a:t>visüel</a:t>
            </a:r>
            <a:r>
              <a:rPr lang="tr-TR" sz="2000" b="0" i="0" dirty="0">
                <a:effectLst/>
                <a:latin typeface="Plus Jakarta Sans"/>
              </a:rPr>
              <a:t> ve sözlü öğelerin toplamıdır. Bu öğelerin tutarlı ve bütünlük içerisinde olması, markanın algısını güçlendirir.</a:t>
            </a:r>
            <a:endParaRPr lang="tr-TR" sz="2000" dirty="0"/>
          </a:p>
        </p:txBody>
      </p:sp>
      <p:sp>
        <p:nvSpPr>
          <p:cNvPr id="4" name="İçerik Yer Tutucusu 2">
            <a:extLst>
              <a:ext uri="{FF2B5EF4-FFF2-40B4-BE49-F238E27FC236}">
                <a16:creationId xmlns:a16="http://schemas.microsoft.com/office/drawing/2014/main" id="{E89AF357-7DA0-EBEE-DDAC-149C1609ECC4}"/>
              </a:ext>
            </a:extLst>
          </p:cNvPr>
          <p:cNvSpPr txBox="1">
            <a:spLocks/>
          </p:cNvSpPr>
          <p:nvPr/>
        </p:nvSpPr>
        <p:spPr>
          <a:xfrm>
            <a:off x="838200" y="2915957"/>
            <a:ext cx="10515600" cy="4470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i="0" dirty="0">
                <a:effectLst/>
                <a:latin typeface="Plus Jakarta Sans"/>
              </a:rPr>
              <a:t>Neden Önemli?</a:t>
            </a:r>
            <a:endParaRPr lang="tr-TR" dirty="0"/>
          </a:p>
        </p:txBody>
      </p:sp>
      <p:sp>
        <p:nvSpPr>
          <p:cNvPr id="7" name="İçerik Yer Tutucusu 2">
            <a:extLst>
              <a:ext uri="{FF2B5EF4-FFF2-40B4-BE49-F238E27FC236}">
                <a16:creationId xmlns:a16="http://schemas.microsoft.com/office/drawing/2014/main" id="{1D23C02F-DE51-A788-43F8-6E66D2FEB7F0}"/>
              </a:ext>
            </a:extLst>
          </p:cNvPr>
          <p:cNvSpPr txBox="1">
            <a:spLocks/>
          </p:cNvSpPr>
          <p:nvPr/>
        </p:nvSpPr>
        <p:spPr>
          <a:xfrm>
            <a:off x="838200" y="3362979"/>
            <a:ext cx="10515600" cy="2562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400" b="1" i="0" dirty="0">
                <a:effectLst/>
                <a:latin typeface="inherit"/>
              </a:rPr>
              <a:t>Marka Algısı:</a:t>
            </a:r>
            <a:r>
              <a:rPr lang="tr-TR" sz="2400" b="0" i="0" dirty="0">
                <a:effectLst/>
                <a:latin typeface="inherit"/>
              </a:rPr>
              <a:t> Tutarlı bir kurumsal kimlik, markanın profesyonel, güvenilir ve kalıcı olduğu algısını oluşturur.</a:t>
            </a:r>
          </a:p>
          <a:p>
            <a:pPr fontAlgn="base"/>
            <a:r>
              <a:rPr lang="tr-TR" sz="2400" b="1" i="0" dirty="0">
                <a:effectLst/>
                <a:latin typeface="inherit"/>
              </a:rPr>
              <a:t>Hafızada Kalıcılık:</a:t>
            </a:r>
            <a:r>
              <a:rPr lang="tr-TR" sz="2400" b="0" i="0" dirty="0">
                <a:effectLst/>
                <a:latin typeface="inherit"/>
              </a:rPr>
              <a:t> Tutarlılık, markanın hafızalarda daha kolay ve net bir şekilde yer edinmesini sağlar.</a:t>
            </a:r>
          </a:p>
          <a:p>
            <a:pPr fontAlgn="base"/>
            <a:r>
              <a:rPr lang="tr-TR" sz="2400" b="1" i="0" dirty="0">
                <a:effectLst/>
                <a:latin typeface="inherit"/>
              </a:rPr>
              <a:t>Farkındalık ve </a:t>
            </a:r>
            <a:r>
              <a:rPr lang="tr-TR" sz="2400" b="1" i="0" dirty="0" err="1">
                <a:effectLst/>
                <a:latin typeface="inherit"/>
              </a:rPr>
              <a:t>Tanınabilirlik</a:t>
            </a:r>
            <a:r>
              <a:rPr lang="tr-TR" sz="2400" b="1" i="0" dirty="0">
                <a:effectLst/>
                <a:latin typeface="inherit"/>
              </a:rPr>
              <a:t>:</a:t>
            </a:r>
            <a:r>
              <a:rPr lang="tr-TR" sz="2400" b="0" i="0" dirty="0">
                <a:effectLst/>
                <a:latin typeface="inherit"/>
              </a:rPr>
              <a:t> Bütünlük içeren bir kimlik tasarımı, markanın diğerlerinden sıyrılmasına ve hedef kitle tarafından hızla tanınmasına yardımcı olur.</a:t>
            </a:r>
          </a:p>
        </p:txBody>
      </p:sp>
    </p:spTree>
    <p:extLst>
      <p:ext uri="{BB962C8B-B14F-4D97-AF65-F5344CB8AC3E}">
        <p14:creationId xmlns:p14="http://schemas.microsoft.com/office/powerpoint/2010/main" val="71526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078B5-0ECF-ACDB-05BC-4FA047EE073D}"/>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48A3DCE1-1CCA-025C-2700-792D48782F6A}"/>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inherit"/>
              </a:rPr>
              <a:t>Uygulama Alanları:</a:t>
            </a:r>
            <a:endParaRPr lang="tr-TR" b="1" i="0" dirty="0">
              <a:effectLst/>
              <a:latin typeface="Plus Jakarta Sans"/>
            </a:endParaRPr>
          </a:p>
        </p:txBody>
      </p:sp>
      <p:sp>
        <p:nvSpPr>
          <p:cNvPr id="7" name="İçerik Yer Tutucusu 2">
            <a:extLst>
              <a:ext uri="{FF2B5EF4-FFF2-40B4-BE49-F238E27FC236}">
                <a16:creationId xmlns:a16="http://schemas.microsoft.com/office/drawing/2014/main" id="{16DF9456-60F8-CEDF-CDFF-4B53BEEA511A}"/>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tr-TR" sz="2000" b="1" i="0" dirty="0">
                <a:effectLst/>
                <a:latin typeface="inherit"/>
              </a:rPr>
              <a:t>Logo Kullanımı: </a:t>
            </a:r>
            <a:r>
              <a:rPr lang="tr-TR" sz="2000" i="0" dirty="0">
                <a:effectLst/>
                <a:latin typeface="inherit"/>
              </a:rPr>
              <a:t>Logonun renkleri, boyutları ve konumlandırılması, farklı platformlarda ve materyallerde aynı şekilde kullanılmalıdır.</a:t>
            </a:r>
          </a:p>
          <a:p>
            <a:pPr fontAlgn="base"/>
            <a:r>
              <a:rPr lang="tr-TR" sz="2000" b="1" i="0" dirty="0">
                <a:effectLst/>
                <a:latin typeface="inherit"/>
              </a:rPr>
              <a:t>Renk Paleti: </a:t>
            </a:r>
            <a:r>
              <a:rPr lang="tr-TR" sz="2000" i="0" dirty="0">
                <a:effectLst/>
                <a:latin typeface="inherit"/>
              </a:rPr>
              <a:t>Belirlenen renkler, tüm materyallerde aynı tonlarda ve kombinasyonlarda kullanılmalıdır.</a:t>
            </a:r>
          </a:p>
          <a:p>
            <a:pPr fontAlgn="base"/>
            <a:r>
              <a:rPr lang="tr-TR" sz="2000" b="1" i="0" dirty="0">
                <a:effectLst/>
                <a:latin typeface="inherit"/>
              </a:rPr>
              <a:t>Tipografi: </a:t>
            </a:r>
            <a:r>
              <a:rPr lang="tr-TR" sz="2000" i="0" dirty="0">
                <a:effectLst/>
                <a:latin typeface="inherit"/>
              </a:rPr>
              <a:t>Belirlenen yazı tipi ve fontlar, tüm dokümanlarda, web sitesinde ve diğer materyallerde tutarlılıkla kullanılmalıdır.</a:t>
            </a:r>
          </a:p>
          <a:p>
            <a:pPr fontAlgn="base"/>
            <a:r>
              <a:rPr lang="tr-TR" sz="2000" b="1" i="0" dirty="0">
                <a:effectLst/>
                <a:latin typeface="inherit"/>
              </a:rPr>
              <a:t>Grafik Elemanları: </a:t>
            </a:r>
            <a:r>
              <a:rPr lang="tr-TR" sz="2000" i="0" dirty="0">
                <a:effectLst/>
                <a:latin typeface="inherit"/>
              </a:rPr>
              <a:t>Eğer marka için belirli grafik elemanları veya desenler oluşturulmuşsa, bu elemanlar da aynı standartlarda ve ölçülerde kullanılmalıdır.</a:t>
            </a:r>
          </a:p>
          <a:p>
            <a:pPr marL="0" indent="0" algn="l" fontAlgn="base">
              <a:buNone/>
            </a:pPr>
            <a:endParaRPr lang="tr-TR" sz="2000" b="1" i="0" dirty="0">
              <a:effectLst/>
              <a:latin typeface="inherit"/>
            </a:endParaRPr>
          </a:p>
        </p:txBody>
      </p:sp>
    </p:spTree>
    <p:extLst>
      <p:ext uri="{BB962C8B-B14F-4D97-AF65-F5344CB8AC3E}">
        <p14:creationId xmlns:p14="http://schemas.microsoft.com/office/powerpoint/2010/main" val="264959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B1AD-D1AA-D5FA-F9E7-2DFDE3C33822}"/>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3778A2BB-6D0E-52CC-9DB4-0E088FF2FCD2}"/>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Plus Jakarta Sans"/>
              </a:rPr>
              <a:t>Tavsiyeler:</a:t>
            </a:r>
          </a:p>
        </p:txBody>
      </p:sp>
      <p:sp>
        <p:nvSpPr>
          <p:cNvPr id="7" name="İçerik Yer Tutucusu 2">
            <a:extLst>
              <a:ext uri="{FF2B5EF4-FFF2-40B4-BE49-F238E27FC236}">
                <a16:creationId xmlns:a16="http://schemas.microsoft.com/office/drawing/2014/main" id="{F84AE8B8-DCF7-A44C-389C-DB5E3B3E11E5}"/>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tr-TR" sz="2000" b="1" i="0" dirty="0">
                <a:effectLst/>
                <a:latin typeface="inherit"/>
              </a:rPr>
              <a:t>Kurumsal Kimlik Kılavuzu: </a:t>
            </a:r>
            <a:r>
              <a:rPr lang="tr-TR" sz="2000" i="0" dirty="0">
                <a:effectLst/>
                <a:latin typeface="inherit"/>
              </a:rPr>
              <a:t>Markanın kurumsal kimlik öğelerini ve nasıl kullanılacağını detaylandıran bir kılavuz hazırlanmalıdır. Bu kılavuz, tüm tasarım ekibi tarafından referans alınarak marka bütünlüğünün korunmasına yardımcı olur.</a:t>
            </a:r>
          </a:p>
          <a:p>
            <a:pPr fontAlgn="base"/>
            <a:r>
              <a:rPr lang="tr-TR" sz="2000" b="1" i="0" dirty="0">
                <a:effectLst/>
                <a:latin typeface="inherit"/>
              </a:rPr>
              <a:t>Düzenli Gözden Geçirme: </a:t>
            </a:r>
            <a:r>
              <a:rPr lang="tr-TR" sz="2000" i="0" dirty="0">
                <a:effectLst/>
                <a:latin typeface="inherit"/>
              </a:rPr>
              <a:t>Zamanla markanın kurumsal kimliğinde değişiklikler yapılabilir. Ancak bu değişiklikler yapılırken bütünlüğün ve tutarlığın korunmasına özen gösterilmelidir</a:t>
            </a:r>
            <a:r>
              <a:rPr lang="tr-TR" sz="2000" b="1" dirty="0">
                <a:latin typeface="inherit"/>
              </a:rPr>
              <a:t>.</a:t>
            </a:r>
          </a:p>
          <a:p>
            <a:pPr fontAlgn="base"/>
            <a:endParaRPr lang="tr-TR" sz="2000" b="1" i="0" dirty="0">
              <a:effectLst/>
              <a:latin typeface="inherit"/>
            </a:endParaRPr>
          </a:p>
          <a:p>
            <a:pPr marL="0" indent="0" fontAlgn="base">
              <a:buNone/>
            </a:pPr>
            <a:r>
              <a:rPr lang="tr-TR" sz="2000" i="0" dirty="0">
                <a:effectLst/>
                <a:latin typeface="Plus Jakarta Sans"/>
              </a:rPr>
              <a:t>Tutarlılık ve bütünlük, bir markanın kurumsal kimliğinin temel taşlarından biridir. Markanın değerlerini, misyonunu ve vizyonunu doğru ve etkili bir şekilde yansıtmak için bu iki unsura özenle yaklaşılmalıdır.</a:t>
            </a:r>
            <a:endParaRPr lang="tr-TR" sz="2000" i="0" dirty="0">
              <a:effectLst/>
              <a:latin typeface="inherit"/>
            </a:endParaRPr>
          </a:p>
          <a:p>
            <a:pPr fontAlgn="base"/>
            <a:endParaRPr lang="tr-TR" sz="2000" b="1" i="0" dirty="0">
              <a:effectLst/>
              <a:latin typeface="inherit"/>
            </a:endParaRPr>
          </a:p>
        </p:txBody>
      </p:sp>
    </p:spTree>
    <p:extLst>
      <p:ext uri="{BB962C8B-B14F-4D97-AF65-F5344CB8AC3E}">
        <p14:creationId xmlns:p14="http://schemas.microsoft.com/office/powerpoint/2010/main" val="190408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472BBB-7D98-EDFE-349C-C9C8BC4EEE25}"/>
              </a:ext>
            </a:extLst>
          </p:cNvPr>
          <p:cNvSpPr>
            <a:spLocks noGrp="1"/>
          </p:cNvSpPr>
          <p:nvPr>
            <p:ph type="title"/>
          </p:nvPr>
        </p:nvSpPr>
        <p:spPr/>
        <p:txBody>
          <a:bodyPr/>
          <a:lstStyle/>
          <a:p>
            <a:r>
              <a:rPr lang="tr-TR" dirty="0"/>
              <a:t>Apple </a:t>
            </a:r>
            <a:r>
              <a:rPr lang="tr-TR" dirty="0" err="1"/>
              <a:t>Inc</a:t>
            </a:r>
            <a:r>
              <a:rPr lang="tr-TR" dirty="0"/>
              <a:t>.</a:t>
            </a:r>
          </a:p>
        </p:txBody>
      </p:sp>
      <p:sp>
        <p:nvSpPr>
          <p:cNvPr id="3" name="İçerik Yer Tutucusu 2">
            <a:extLst>
              <a:ext uri="{FF2B5EF4-FFF2-40B4-BE49-F238E27FC236}">
                <a16:creationId xmlns:a16="http://schemas.microsoft.com/office/drawing/2014/main" id="{03C2FCD8-80E8-B0A5-C013-DB0C11713785}"/>
              </a:ext>
            </a:extLst>
          </p:cNvPr>
          <p:cNvSpPr>
            <a:spLocks noGrp="1"/>
          </p:cNvSpPr>
          <p:nvPr>
            <p:ph idx="1"/>
          </p:nvPr>
        </p:nvSpPr>
        <p:spPr>
          <a:xfrm>
            <a:off x="838200" y="1825625"/>
            <a:ext cx="10515600" cy="1814046"/>
          </a:xfrm>
        </p:spPr>
        <p:txBody>
          <a:bodyPr/>
          <a:lstStyle/>
          <a:p>
            <a:r>
              <a:rPr lang="tr-TR" dirty="0"/>
              <a:t>Apple’ın ikonik elma logosu, kurumsal kimlikte tutarlılık ve bütünlüğün en güzel örneklerinden biridir. Her medya ve platformda aynı minimal, sade ve tanınabilir görsel dili kullanması, markanın güvenilirliğini ve profesyonelliğini pekiştirir.</a:t>
            </a:r>
          </a:p>
        </p:txBody>
      </p:sp>
      <p:sp>
        <p:nvSpPr>
          <p:cNvPr id="5" name="AutoShape 6">
            <a:extLst>
              <a:ext uri="{FF2B5EF4-FFF2-40B4-BE49-F238E27FC236}">
                <a16:creationId xmlns:a16="http://schemas.microsoft.com/office/drawing/2014/main" id="{20B8A6C1-BFB6-327F-59AC-1C5A0127418F}"/>
              </a:ext>
            </a:extLst>
          </p:cNvPr>
          <p:cNvSpPr>
            <a:spLocks noChangeAspect="1" noChangeArrowheads="1"/>
          </p:cNvSpPr>
          <p:nvPr/>
        </p:nvSpPr>
        <p:spPr bwMode="auto">
          <a:xfrm>
            <a:off x="5746375" y="4836458"/>
            <a:ext cx="2545977" cy="254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2058" name="Picture 10" descr="Apple logo et symbole, sens, histoire, PNG, marque">
            <a:extLst>
              <a:ext uri="{FF2B5EF4-FFF2-40B4-BE49-F238E27FC236}">
                <a16:creationId xmlns:a16="http://schemas.microsoft.com/office/drawing/2014/main" id="{61816738-38F5-013E-B481-0F9BC23FF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279" y="3639671"/>
            <a:ext cx="4269441" cy="2388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56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C7C5F-A54C-41C2-8359-4195BBF6DC2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EF21EA1-3D6B-A9A7-A2C7-D42C1FEFA508}"/>
              </a:ext>
            </a:extLst>
          </p:cNvPr>
          <p:cNvSpPr>
            <a:spLocks noGrp="1"/>
          </p:cNvSpPr>
          <p:nvPr>
            <p:ph type="title"/>
          </p:nvPr>
        </p:nvSpPr>
        <p:spPr>
          <a:xfrm>
            <a:off x="838200" y="18396"/>
            <a:ext cx="10515600" cy="1325563"/>
          </a:xfrm>
        </p:spPr>
        <p:txBody>
          <a:bodyPr/>
          <a:lstStyle/>
          <a:p>
            <a:r>
              <a:rPr lang="tr-TR" dirty="0"/>
              <a:t>2- </a:t>
            </a:r>
            <a:r>
              <a:rPr lang="tr-TR" b="1" i="0" dirty="0">
                <a:effectLst/>
                <a:latin typeface="inherit"/>
              </a:rPr>
              <a:t>Sadelik ve Anlaşılabilirlik</a:t>
            </a:r>
            <a:endParaRPr lang="tr-TR" dirty="0"/>
          </a:p>
        </p:txBody>
      </p:sp>
      <p:sp>
        <p:nvSpPr>
          <p:cNvPr id="3" name="İçerik Yer Tutucusu 2">
            <a:extLst>
              <a:ext uri="{FF2B5EF4-FFF2-40B4-BE49-F238E27FC236}">
                <a16:creationId xmlns:a16="http://schemas.microsoft.com/office/drawing/2014/main" id="{0FC9174E-9A97-CE60-F767-54CFD2903403}"/>
              </a:ext>
            </a:extLst>
          </p:cNvPr>
          <p:cNvSpPr>
            <a:spLocks noGrp="1"/>
          </p:cNvSpPr>
          <p:nvPr>
            <p:ph idx="1"/>
          </p:nvPr>
        </p:nvSpPr>
        <p:spPr>
          <a:xfrm>
            <a:off x="838200" y="1343959"/>
            <a:ext cx="10515600" cy="924112"/>
          </a:xfrm>
        </p:spPr>
        <p:txBody>
          <a:bodyPr>
            <a:noAutofit/>
          </a:bodyPr>
          <a:lstStyle/>
          <a:p>
            <a:r>
              <a:rPr lang="tr-TR" sz="2000" i="0" dirty="0">
                <a:effectLst/>
                <a:latin typeface="Plus Jakarta Sans"/>
              </a:rPr>
              <a:t>Kurumsal kimlik tasarımında sadelik, bir markanın mesajını ve değerlerini karmaşık olmadan, net ve doğrudan bir şekilde iletebilmesidir. Anlaşılabilirlik ise, bu mesajın hedef kitle tarafından kolaylıkla algılanması ve anlaşılmasıdır.</a:t>
            </a:r>
            <a:endParaRPr lang="tr-TR" sz="2000" dirty="0"/>
          </a:p>
        </p:txBody>
      </p:sp>
      <p:sp>
        <p:nvSpPr>
          <p:cNvPr id="4" name="İçerik Yer Tutucusu 2">
            <a:extLst>
              <a:ext uri="{FF2B5EF4-FFF2-40B4-BE49-F238E27FC236}">
                <a16:creationId xmlns:a16="http://schemas.microsoft.com/office/drawing/2014/main" id="{6C9CD0D5-2AAD-4318-FACF-A13D475A7748}"/>
              </a:ext>
            </a:extLst>
          </p:cNvPr>
          <p:cNvSpPr txBox="1">
            <a:spLocks/>
          </p:cNvSpPr>
          <p:nvPr/>
        </p:nvSpPr>
        <p:spPr>
          <a:xfrm>
            <a:off x="838200" y="2915957"/>
            <a:ext cx="10515600" cy="4470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i="0" dirty="0">
                <a:effectLst/>
                <a:latin typeface="Plus Jakarta Sans"/>
              </a:rPr>
              <a:t>Neden Önemli?</a:t>
            </a:r>
            <a:endParaRPr lang="tr-TR" dirty="0"/>
          </a:p>
        </p:txBody>
      </p:sp>
      <p:sp>
        <p:nvSpPr>
          <p:cNvPr id="7" name="İçerik Yer Tutucusu 2">
            <a:extLst>
              <a:ext uri="{FF2B5EF4-FFF2-40B4-BE49-F238E27FC236}">
                <a16:creationId xmlns:a16="http://schemas.microsoft.com/office/drawing/2014/main" id="{E6EEB403-48A8-A43E-34FD-2A8E6FE810BD}"/>
              </a:ext>
            </a:extLst>
          </p:cNvPr>
          <p:cNvSpPr txBox="1">
            <a:spLocks/>
          </p:cNvSpPr>
          <p:nvPr/>
        </p:nvSpPr>
        <p:spPr>
          <a:xfrm>
            <a:off x="838200" y="3362979"/>
            <a:ext cx="10515600" cy="2562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400" b="1" i="0" dirty="0">
                <a:effectLst/>
                <a:latin typeface="inherit"/>
              </a:rPr>
              <a:t>Hızlı Tanıma: </a:t>
            </a:r>
            <a:r>
              <a:rPr lang="tr-TR" sz="2400" i="0" dirty="0">
                <a:effectLst/>
                <a:latin typeface="inherit"/>
              </a:rPr>
              <a:t>Basit ve anlaşılır bir tasarım, kullanıcıların markayı hızla tanımasına yardımcı olur.</a:t>
            </a:r>
          </a:p>
          <a:p>
            <a:pPr algn="l" fontAlgn="base">
              <a:buFont typeface="Arial" panose="020B0604020202020204" pitchFamily="34" charset="0"/>
              <a:buChar char="•"/>
            </a:pPr>
            <a:r>
              <a:rPr lang="tr-TR" sz="2400" b="1" i="0" dirty="0">
                <a:effectLst/>
                <a:latin typeface="inherit"/>
              </a:rPr>
              <a:t>Etkili İletişim: </a:t>
            </a:r>
            <a:r>
              <a:rPr lang="tr-TR" sz="2400" i="0" dirty="0">
                <a:effectLst/>
                <a:latin typeface="inherit"/>
              </a:rPr>
              <a:t>Markanın mesajı ve değerleri, gereksiz detaylardan arındırılmış bir şekilde hedef kitleye ulaşır.</a:t>
            </a:r>
          </a:p>
          <a:p>
            <a:pPr algn="l" fontAlgn="base">
              <a:buFont typeface="Arial" panose="020B0604020202020204" pitchFamily="34" charset="0"/>
              <a:buChar char="•"/>
            </a:pPr>
            <a:r>
              <a:rPr lang="tr-TR" sz="2400" b="1" i="0" dirty="0">
                <a:effectLst/>
                <a:latin typeface="inherit"/>
              </a:rPr>
              <a:t>Evrensel Algı: </a:t>
            </a:r>
            <a:r>
              <a:rPr lang="tr-TR" sz="2400" i="0" dirty="0">
                <a:effectLst/>
                <a:latin typeface="inherit"/>
              </a:rPr>
              <a:t>Farklı kültürlerden ve yaş gruplarından insanlar için de anlam taşıyan bir tasarım oluşturulur.</a:t>
            </a:r>
          </a:p>
        </p:txBody>
      </p:sp>
    </p:spTree>
    <p:extLst>
      <p:ext uri="{BB962C8B-B14F-4D97-AF65-F5344CB8AC3E}">
        <p14:creationId xmlns:p14="http://schemas.microsoft.com/office/powerpoint/2010/main" val="175129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33D6E-2B8F-6C49-D4EA-88603E9B95B2}"/>
            </a:ext>
          </a:extLst>
        </p:cNvPr>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8E7A7F1D-C6F9-DE7F-D0B8-7576360E2227}"/>
              </a:ext>
            </a:extLst>
          </p:cNvPr>
          <p:cNvSpPr txBox="1">
            <a:spLocks/>
          </p:cNvSpPr>
          <p:nvPr/>
        </p:nvSpPr>
        <p:spPr>
          <a:xfrm>
            <a:off x="775447" y="1589180"/>
            <a:ext cx="10515600" cy="447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None/>
            </a:pPr>
            <a:r>
              <a:rPr lang="tr-TR" b="1" i="0" dirty="0">
                <a:effectLst/>
                <a:latin typeface="inherit"/>
              </a:rPr>
              <a:t>Uygulama Alanları:</a:t>
            </a:r>
            <a:endParaRPr lang="tr-TR" b="1" i="0" dirty="0">
              <a:effectLst/>
              <a:latin typeface="Plus Jakarta Sans"/>
            </a:endParaRPr>
          </a:p>
        </p:txBody>
      </p:sp>
      <p:sp>
        <p:nvSpPr>
          <p:cNvPr id="7" name="İçerik Yer Tutucusu 2">
            <a:extLst>
              <a:ext uri="{FF2B5EF4-FFF2-40B4-BE49-F238E27FC236}">
                <a16:creationId xmlns:a16="http://schemas.microsoft.com/office/drawing/2014/main" id="{B75A8BC6-FFA1-EEA8-65D3-8BE9BAAC8C1E}"/>
              </a:ext>
            </a:extLst>
          </p:cNvPr>
          <p:cNvSpPr txBox="1">
            <a:spLocks/>
          </p:cNvSpPr>
          <p:nvPr/>
        </p:nvSpPr>
        <p:spPr>
          <a:xfrm>
            <a:off x="775447" y="2238513"/>
            <a:ext cx="10515600" cy="3252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Arial" panose="020B0604020202020204" pitchFamily="34" charset="0"/>
              <a:buChar char="•"/>
            </a:pPr>
            <a:r>
              <a:rPr lang="tr-TR" sz="2000" b="1" i="0" dirty="0">
                <a:effectLst/>
                <a:latin typeface="inherit"/>
              </a:rPr>
              <a:t>Logo Tasarımı: </a:t>
            </a:r>
            <a:r>
              <a:rPr lang="tr-TR" sz="2000" i="0" dirty="0">
                <a:effectLst/>
                <a:latin typeface="inherit"/>
              </a:rPr>
              <a:t>Marka logonuz, fazla detaydan arındırılmalı, sade ve akılda kalıcı olmalıdır.</a:t>
            </a:r>
          </a:p>
          <a:p>
            <a:pPr algn="l" fontAlgn="base">
              <a:buFont typeface="Arial" panose="020B0604020202020204" pitchFamily="34" charset="0"/>
              <a:buChar char="•"/>
            </a:pPr>
            <a:r>
              <a:rPr lang="tr-TR" sz="2000" b="1" i="0" dirty="0">
                <a:effectLst/>
                <a:latin typeface="inherit"/>
              </a:rPr>
              <a:t>Renk Seçimi: </a:t>
            </a:r>
            <a:r>
              <a:rPr lang="tr-TR" sz="2000" i="0" dirty="0">
                <a:effectLst/>
                <a:latin typeface="inherit"/>
              </a:rPr>
              <a:t>Az sayıda ve uyumlu renklerin seçilmesi, markanın algısını sadeleştirir.</a:t>
            </a:r>
          </a:p>
          <a:p>
            <a:pPr algn="l" fontAlgn="base">
              <a:buFont typeface="Arial" panose="020B0604020202020204" pitchFamily="34" charset="0"/>
              <a:buChar char="•"/>
            </a:pPr>
            <a:r>
              <a:rPr lang="tr-TR" sz="2000" b="1" i="0" dirty="0">
                <a:effectLst/>
                <a:latin typeface="inherit"/>
              </a:rPr>
              <a:t>Tipografi: </a:t>
            </a:r>
            <a:r>
              <a:rPr lang="tr-TR" sz="2000" i="0" dirty="0">
                <a:effectLst/>
                <a:latin typeface="inherit"/>
              </a:rPr>
              <a:t>Basit ve okunabilir fontlar kullanarak yazılı içeriğin anlaşılmasını kolaylaştırın.</a:t>
            </a:r>
          </a:p>
          <a:p>
            <a:pPr algn="l" fontAlgn="base">
              <a:buFont typeface="Arial" panose="020B0604020202020204" pitchFamily="34" charset="0"/>
              <a:buChar char="•"/>
            </a:pPr>
            <a:r>
              <a:rPr lang="tr-TR" sz="2000" b="1" i="0" dirty="0">
                <a:effectLst/>
                <a:latin typeface="inherit"/>
              </a:rPr>
              <a:t>Görsel Elemanlar: </a:t>
            </a:r>
            <a:r>
              <a:rPr lang="tr-TR" sz="2000" i="0" dirty="0">
                <a:effectLst/>
                <a:latin typeface="inherit"/>
              </a:rPr>
              <a:t>İkonlar, grafikler veya diğer görsel elemanlar sade ve fonksiyonel olmalıdır.</a:t>
            </a:r>
          </a:p>
          <a:p>
            <a:pPr marL="0" indent="0" algn="l" fontAlgn="base">
              <a:buNone/>
            </a:pPr>
            <a:endParaRPr lang="tr-TR" sz="2000" b="1" i="0" dirty="0">
              <a:effectLst/>
              <a:latin typeface="inherit"/>
            </a:endParaRPr>
          </a:p>
        </p:txBody>
      </p:sp>
    </p:spTree>
    <p:extLst>
      <p:ext uri="{BB962C8B-B14F-4D97-AF65-F5344CB8AC3E}">
        <p14:creationId xmlns:p14="http://schemas.microsoft.com/office/powerpoint/2010/main" val="263718302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1441</Words>
  <Application>Microsoft Office PowerPoint</Application>
  <PresentationFormat>Geniş ekran</PresentationFormat>
  <Paragraphs>92</Paragraphs>
  <Slides>19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Calibri</vt:lpstr>
      <vt:lpstr>Calibri Light</vt:lpstr>
      <vt:lpstr>inherit</vt:lpstr>
      <vt:lpstr>Plus Jakarta Sans</vt:lpstr>
      <vt:lpstr>Office Teması</vt:lpstr>
      <vt:lpstr>Kurumsal Kimlik</vt:lpstr>
      <vt:lpstr>Kurumsal Kimlik Nedir?</vt:lpstr>
      <vt:lpstr>Kurumsal Kimlik Tasarımının Olmazsa Olmaz 5 Kural</vt:lpstr>
      <vt:lpstr>1- Tutarlılık ve Bütünlük</vt:lpstr>
      <vt:lpstr>PowerPoint Sunusu</vt:lpstr>
      <vt:lpstr>PowerPoint Sunusu</vt:lpstr>
      <vt:lpstr>Apple Inc.</vt:lpstr>
      <vt:lpstr>2- Sadelik ve Anlaşılabilirlik</vt:lpstr>
      <vt:lpstr>PowerPoint Sunusu</vt:lpstr>
      <vt:lpstr>PowerPoint Sunusu</vt:lpstr>
      <vt:lpstr>3- Zamanın Testine Dayanıklılık</vt:lpstr>
      <vt:lpstr>PowerPoint Sunusu</vt:lpstr>
      <vt:lpstr>PowerPoint Sunusu</vt:lpstr>
      <vt:lpstr>4- Özgünlük ve Farkındalık</vt:lpstr>
      <vt:lpstr>PowerPoint Sunusu</vt:lpstr>
      <vt:lpstr>PowerPoint Sunusu</vt:lpstr>
      <vt:lpstr>5- Renk Seçiminin Önemi</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Ö.FIRAT ŞAHİN</dc:creator>
  <cp:lastModifiedBy>Ö.FIRAT ŞAHİN</cp:lastModifiedBy>
  <cp:revision>1</cp:revision>
  <dcterms:created xsi:type="dcterms:W3CDTF">2025-03-09T20:11:36Z</dcterms:created>
  <dcterms:modified xsi:type="dcterms:W3CDTF">2025-03-09T20:43:19Z</dcterms:modified>
</cp:coreProperties>
</file>