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notesMasterIdLst>
    <p:notesMasterId r:id="rId22"/>
  </p:notesMasterIdLst>
  <p:handoutMasterIdLst>
    <p:handoutMasterId r:id="rId23"/>
  </p:handoutMasterIdLst>
  <p:sldIdLst>
    <p:sldId id="265" r:id="rId2"/>
    <p:sldId id="310" r:id="rId3"/>
    <p:sldId id="320" r:id="rId4"/>
    <p:sldId id="316" r:id="rId5"/>
    <p:sldId id="336" r:id="rId6"/>
    <p:sldId id="327" r:id="rId7"/>
    <p:sldId id="329" r:id="rId8"/>
    <p:sldId id="330" r:id="rId9"/>
    <p:sldId id="331" r:id="rId10"/>
    <p:sldId id="333" r:id="rId11"/>
    <p:sldId id="334" r:id="rId12"/>
    <p:sldId id="328" r:id="rId13"/>
    <p:sldId id="335" r:id="rId14"/>
    <p:sldId id="332" r:id="rId15"/>
    <p:sldId id="318" r:id="rId16"/>
    <p:sldId id="337" r:id="rId17"/>
    <p:sldId id="325" r:id="rId18"/>
    <p:sldId id="317" r:id="rId19"/>
    <p:sldId id="326" r:id="rId20"/>
    <p:sldId id="319" r:id="rId21"/>
  </p:sldIdLst>
  <p:sldSz cx="9144000" cy="6858000" type="screen4x3"/>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116" d="100"/>
          <a:sy n="116" d="100"/>
        </p:scale>
        <p:origin x="1500" y="108"/>
      </p:cViewPr>
      <p:guideLst>
        <p:guide pos="288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14-May-23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14-May-23</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14-May-23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717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14-May-23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5144799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14-May-23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01672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14-May-23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4878059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14-May-23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12674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14-May-23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8556817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17327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12885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14-May-23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2097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14-May-23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8473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14-May-23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59225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14-May-23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3497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14-May-23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937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14-May-23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30875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14-May-23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77879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14-May-23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62958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41C87-7AD9-4845-A077-840E4A0F3F06}" type="datetimeFigureOut">
              <a:rPr lang="en-US" smtClean="0"/>
              <a:pPr/>
              <a:t>14-May-23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766267506"/>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99195" y="4000649"/>
            <a:ext cx="5830818" cy="914638"/>
          </a:xfrm>
        </p:spPr>
        <p:txBody>
          <a:bodyPr>
            <a:normAutofit fontScale="90000"/>
          </a:bodyPr>
          <a:lstStyle/>
          <a:p>
            <a:r>
              <a:rPr lang="en-US" sz="3001" dirty="0"/>
              <a:t>About </a:t>
            </a:r>
            <a:r>
              <a:rPr lang="en-US" sz="3001" dirty="0" err="1"/>
              <a:t>WebRTC</a:t>
            </a:r>
            <a:r>
              <a:rPr lang="en-US" dirty="0"/>
              <a:t/>
            </a:r>
            <a:br>
              <a:rPr lang="en-US" dirty="0"/>
            </a:br>
            <a:r>
              <a:rPr lang="en-US" dirty="0"/>
              <a:t/>
            </a:r>
            <a:br>
              <a:rPr lang="en-US" dirty="0"/>
            </a:br>
            <a:endParaRPr lang="en-US" sz="3601" dirty="0"/>
          </a:p>
        </p:txBody>
      </p:sp>
      <p:sp>
        <p:nvSpPr>
          <p:cNvPr id="5" name="Title 2"/>
          <p:cNvSpPr txBox="1">
            <a:spLocks/>
          </p:cNvSpPr>
          <p:nvPr/>
        </p:nvSpPr>
        <p:spPr>
          <a:xfrm>
            <a:off x="970612" y="2743022"/>
            <a:ext cx="5887983" cy="857473"/>
          </a:xfrm>
          <a:prstGeom prst="rect">
            <a:avLst/>
          </a:prstGeom>
        </p:spPr>
        <p:txBody>
          <a:bodyPr vert="horz" lIns="68598" tIns="34299" rIns="68598" bIns="34299" rtlCol="0" anchor="b">
            <a:normAutofit fontScale="25000" lnSpcReduction="20000"/>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r>
              <a:rPr lang="en-US" sz="19805" dirty="0"/>
              <a:t>Presentation </a:t>
            </a:r>
            <a:br>
              <a:rPr lang="en-US" sz="19805" dirty="0"/>
            </a:br>
            <a:r>
              <a:rPr lang="en-US" sz="4951" dirty="0"/>
              <a:t>  </a:t>
            </a:r>
            <a:br>
              <a:rPr lang="en-US" sz="4951" dirty="0"/>
            </a:br>
            <a:endParaRPr lang="en-US" sz="3601"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117" y="1428229"/>
            <a:ext cx="7888754" cy="628814"/>
          </a:xfrm>
        </p:spPr>
        <p:txBody>
          <a:bodyPr>
            <a:normAutofit fontScale="90000"/>
          </a:bodyPr>
          <a:lstStyle/>
          <a:p>
            <a:r>
              <a:rPr lang="en-US" dirty="0"/>
              <a:t>How Connection is established?</a:t>
            </a:r>
            <a:br>
              <a:rPr lang="en-US" dirty="0"/>
            </a:br>
            <a:endParaRPr lang="en-US" dirty="0"/>
          </a:p>
        </p:txBody>
      </p:sp>
      <p:sp>
        <p:nvSpPr>
          <p:cNvPr id="4" name="Text Placeholder 3"/>
          <p:cNvSpPr txBox="1">
            <a:spLocks/>
          </p:cNvSpPr>
          <p:nvPr/>
        </p:nvSpPr>
        <p:spPr>
          <a:xfrm>
            <a:off x="684788" y="1942713"/>
            <a:ext cx="6628748" cy="3206138"/>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buFont typeface="Courier New" panose="02070309020205020404" pitchFamily="49" charset="0"/>
              <a:buChar char="o"/>
            </a:pPr>
            <a:endParaRPr lang="en-US" sz="1500" dirty="0"/>
          </a:p>
        </p:txBody>
      </p:sp>
      <p:pic>
        <p:nvPicPr>
          <p:cNvPr id="6" name="Picture 5">
            <a:extLst>
              <a:ext uri="{FF2B5EF4-FFF2-40B4-BE49-F238E27FC236}">
                <a16:creationId xmlns:a16="http://schemas.microsoft.com/office/drawing/2014/main" xmlns="" id="{4A7162A3-BF6E-3B5E-1429-61E811A1F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17" y="2040261"/>
            <a:ext cx="6514419" cy="3108591"/>
          </a:xfrm>
          <a:prstGeom prst="rect">
            <a:avLst/>
          </a:prstGeom>
        </p:spPr>
      </p:pic>
      <p:sp>
        <p:nvSpPr>
          <p:cNvPr id="3" name="TextBox 2"/>
          <p:cNvSpPr txBox="1"/>
          <p:nvPr/>
        </p:nvSpPr>
        <p:spPr>
          <a:xfrm>
            <a:off x="3886021" y="5544101"/>
            <a:ext cx="582532" cy="300082"/>
          </a:xfrm>
          <a:prstGeom prst="rect">
            <a:avLst/>
          </a:prstGeom>
          <a:noFill/>
        </p:spPr>
        <p:txBody>
          <a:bodyPr wrap="none" rtlCol="0">
            <a:spAutoFit/>
          </a:bodyPr>
          <a:lstStyle/>
          <a:p>
            <a:r>
              <a:rPr lang="en-US" sz="1350" dirty="0"/>
              <a:t>Fig : 4</a:t>
            </a:r>
          </a:p>
        </p:txBody>
      </p:sp>
    </p:spTree>
    <p:extLst>
      <p:ext uri="{BB962C8B-B14F-4D97-AF65-F5344CB8AC3E}">
        <p14:creationId xmlns:p14="http://schemas.microsoft.com/office/powerpoint/2010/main" val="3717279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57200" y="379132"/>
            <a:ext cx="7422933" cy="857473"/>
          </a:xfrm>
          <a:prstGeom prst="rect">
            <a:avLst/>
          </a:prstGeom>
        </p:spPr>
      </p:pic>
      <p:sp>
        <p:nvSpPr>
          <p:cNvPr id="11" name="Text Placeholder 3"/>
          <p:cNvSpPr txBox="1">
            <a:spLocks/>
          </p:cNvSpPr>
          <p:nvPr/>
        </p:nvSpPr>
        <p:spPr>
          <a:xfrm>
            <a:off x="684788" y="1942713"/>
            <a:ext cx="8117413" cy="354422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buFont typeface="Courier New" panose="02070309020205020404" pitchFamily="49" charset="0"/>
              <a:buChar char="o"/>
            </a:pPr>
            <a:endParaRPr lang="en-US" sz="1500" dirty="0"/>
          </a:p>
        </p:txBody>
      </p:sp>
      <p:sp>
        <p:nvSpPr>
          <p:cNvPr id="12" name="Text Placeholder 3"/>
          <p:cNvSpPr txBox="1">
            <a:spLocks/>
          </p:cNvSpPr>
          <p:nvPr/>
        </p:nvSpPr>
        <p:spPr>
          <a:xfrm>
            <a:off x="684788" y="1714054"/>
            <a:ext cx="7259941" cy="2908264"/>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endParaRPr lang="en-US" sz="1500" dirty="0"/>
          </a:p>
        </p:txBody>
      </p:sp>
      <p:sp>
        <p:nvSpPr>
          <p:cNvPr id="3" name="TextBox 2">
            <a:extLst>
              <a:ext uri="{FF2B5EF4-FFF2-40B4-BE49-F238E27FC236}">
                <a16:creationId xmlns:a16="http://schemas.microsoft.com/office/drawing/2014/main" xmlns="" id="{991F252E-7B50-3CC5-4B12-A27BF4AD854D}"/>
              </a:ext>
            </a:extLst>
          </p:cNvPr>
          <p:cNvSpPr txBox="1"/>
          <p:nvPr/>
        </p:nvSpPr>
        <p:spPr>
          <a:xfrm>
            <a:off x="799116" y="1494450"/>
            <a:ext cx="7887683" cy="5355312"/>
          </a:xfrm>
          <a:prstGeom prst="rect">
            <a:avLst/>
          </a:prstGeom>
          <a:noFill/>
        </p:spPr>
        <p:txBody>
          <a:bodyPr wrap="square">
            <a:spAutoFit/>
          </a:bodyPr>
          <a:lstStyle/>
          <a:p>
            <a:pPr marL="342900" indent="-342900">
              <a:buFont typeface="+mj-lt"/>
              <a:buAutoNum type="arabicPeriod"/>
            </a:pPr>
            <a:r>
              <a:rPr lang="en-US" dirty="0" smtClean="0">
                <a:solidFill>
                  <a:schemeClr val="accent2"/>
                </a:solidFill>
              </a:rPr>
              <a:t>SDP Offer And Answer : </a:t>
            </a:r>
            <a:r>
              <a:rPr lang="en-US" dirty="0" smtClean="0"/>
              <a:t>The </a:t>
            </a:r>
            <a:r>
              <a:rPr lang="en-US" dirty="0"/>
              <a:t>first </a:t>
            </a:r>
            <a:r>
              <a:rPr lang="en-US" dirty="0" smtClean="0"/>
              <a:t>handshake is done through SDP Offer and answer. Peers receives media information about other peers through this exchange.</a:t>
            </a:r>
          </a:p>
          <a:p>
            <a:pPr marL="342900" indent="-342900">
              <a:buFont typeface="+mj-lt"/>
              <a:buAutoNum type="arabicPeriod"/>
            </a:pPr>
            <a:endParaRPr lang="en-US" dirty="0"/>
          </a:p>
          <a:p>
            <a:pPr marL="342900" indent="-342900">
              <a:buFont typeface="+mj-lt"/>
              <a:buAutoNum type="arabicPeriod"/>
            </a:pPr>
            <a:r>
              <a:rPr lang="en-US" dirty="0" smtClean="0">
                <a:solidFill>
                  <a:schemeClr val="accent2"/>
                </a:solidFill>
              </a:rPr>
              <a:t>Discovering IP Address : </a:t>
            </a:r>
            <a:r>
              <a:rPr lang="en-US" dirty="0" smtClean="0"/>
              <a:t>Now the peers need to know their own IP address and port number. But NAT or firewall makes it difficult.</a:t>
            </a:r>
          </a:p>
          <a:p>
            <a:pPr marL="342900" indent="-342900">
              <a:buFont typeface="+mj-lt"/>
              <a:buAutoNum type="arabicPeriod"/>
            </a:pPr>
            <a:endParaRPr lang="en-US" dirty="0" smtClean="0"/>
          </a:p>
          <a:p>
            <a:pPr marL="342900" indent="-342900">
              <a:buFont typeface="+mj-lt"/>
              <a:buAutoNum type="arabicPeriod"/>
            </a:pPr>
            <a:r>
              <a:rPr lang="en-US" dirty="0" smtClean="0">
                <a:solidFill>
                  <a:schemeClr val="accent2"/>
                </a:solidFill>
              </a:rPr>
              <a:t>STUN </a:t>
            </a:r>
            <a:r>
              <a:rPr lang="en-US" dirty="0">
                <a:solidFill>
                  <a:schemeClr val="accent2"/>
                </a:solidFill>
              </a:rPr>
              <a:t>(Session Traversal Utilities for NAT) </a:t>
            </a:r>
            <a:r>
              <a:rPr lang="en-US" dirty="0" smtClean="0">
                <a:solidFill>
                  <a:schemeClr val="accent2"/>
                </a:solidFill>
              </a:rPr>
              <a:t>:</a:t>
            </a:r>
            <a:r>
              <a:rPr lang="en-US" dirty="0" smtClean="0"/>
              <a:t>server </a:t>
            </a:r>
            <a:r>
              <a:rPr lang="en-US" dirty="0"/>
              <a:t>is used by ICE to determine the </a:t>
            </a:r>
            <a:r>
              <a:rPr lang="en-US" dirty="0" smtClean="0"/>
              <a:t>public IP address </a:t>
            </a:r>
            <a:r>
              <a:rPr lang="en-US" dirty="0"/>
              <a:t>of a peer</a:t>
            </a:r>
            <a:r>
              <a:rPr lang="en-US" dirty="0" smtClean="0"/>
              <a:t>.</a:t>
            </a:r>
          </a:p>
          <a:p>
            <a:pPr marL="342900" indent="-342900">
              <a:buFont typeface="+mj-lt"/>
              <a:buAutoNum type="arabicPeriod"/>
            </a:pPr>
            <a:endParaRPr lang="en-US" dirty="0"/>
          </a:p>
          <a:p>
            <a:pPr marL="342900" indent="-342900">
              <a:buFont typeface="+mj-lt"/>
              <a:buAutoNum type="arabicPeriod"/>
            </a:pPr>
            <a:r>
              <a:rPr lang="en-US" dirty="0">
                <a:solidFill>
                  <a:schemeClr val="accent2"/>
                </a:solidFill>
              </a:rPr>
              <a:t>TURN (Traversal Using Relays around NAT) </a:t>
            </a:r>
            <a:r>
              <a:rPr lang="en-US" dirty="0" smtClean="0">
                <a:solidFill>
                  <a:schemeClr val="accent2"/>
                </a:solidFill>
              </a:rPr>
              <a:t>:</a:t>
            </a:r>
            <a:r>
              <a:rPr lang="en-US" dirty="0" smtClean="0"/>
              <a:t>If </a:t>
            </a:r>
            <a:r>
              <a:rPr lang="en-US" dirty="0"/>
              <a:t>STUN server fails, ICE routes the traffic through a TURN (Traversal Using Relays around NAT) server</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smtClean="0">
                <a:solidFill>
                  <a:schemeClr val="accent2"/>
                </a:solidFill>
              </a:rPr>
              <a:t>Final Step : </a:t>
            </a:r>
            <a:r>
              <a:rPr lang="en-US" dirty="0"/>
              <a:t>When the peer receives the response from the STUN server, it </a:t>
            </a:r>
            <a:r>
              <a:rPr lang="en-US" dirty="0" smtClean="0"/>
              <a:t>extracts </a:t>
            </a:r>
            <a:r>
              <a:rPr lang="en-US" dirty="0"/>
              <a:t>its public IP address and port number from the </a:t>
            </a:r>
            <a:r>
              <a:rPr lang="en-US" dirty="0" smtClean="0"/>
              <a:t>response</a:t>
            </a:r>
            <a:r>
              <a:rPr lang="en-US" dirty="0"/>
              <a:t> </a:t>
            </a:r>
            <a:r>
              <a:rPr lang="en-US" dirty="0" smtClean="0"/>
              <a:t>which is then used to </a:t>
            </a:r>
            <a:r>
              <a:rPr lang="en-US" dirty="0"/>
              <a:t>send media streams directly to other </a:t>
            </a:r>
            <a:r>
              <a:rPr lang="en-US" dirty="0" smtClean="0"/>
              <a:t>peers.</a:t>
            </a:r>
            <a:endParaRPr lang="en-US" dirty="0"/>
          </a:p>
          <a:p>
            <a:pPr marL="342900" indent="-342900">
              <a:buFont typeface="+mj-lt"/>
              <a:buAutoNum type="arabicPeriod"/>
            </a:pPr>
            <a:endParaRPr lang="en-US" dirty="0" smtClean="0"/>
          </a:p>
        </p:txBody>
      </p:sp>
      <p:sp>
        <p:nvSpPr>
          <p:cNvPr id="2" name="Rectangle 1"/>
          <p:cNvSpPr/>
          <p:nvPr/>
        </p:nvSpPr>
        <p:spPr>
          <a:xfrm>
            <a:off x="799117" y="671915"/>
            <a:ext cx="5206875" cy="523220"/>
          </a:xfrm>
          <a:prstGeom prst="rect">
            <a:avLst/>
          </a:prstGeom>
        </p:spPr>
        <p:txBody>
          <a:bodyPr wrap="none">
            <a:spAutoFit/>
          </a:bodyPr>
          <a:lstStyle/>
          <a:p>
            <a:r>
              <a:rPr lang="en-US" sz="2800" dirty="0">
                <a:solidFill>
                  <a:schemeClr val="accent2"/>
                </a:solidFill>
              </a:rPr>
              <a:t>How Connection is established?</a:t>
            </a:r>
          </a:p>
        </p:txBody>
      </p:sp>
    </p:spTree>
    <p:extLst>
      <p:ext uri="{BB962C8B-B14F-4D97-AF65-F5344CB8AC3E}">
        <p14:creationId xmlns:p14="http://schemas.microsoft.com/office/powerpoint/2010/main" val="55501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458" y="1142404"/>
            <a:ext cx="6745457" cy="685979"/>
          </a:xfrm>
        </p:spPr>
        <p:txBody>
          <a:bodyPr>
            <a:normAutofit fontScale="90000"/>
          </a:bodyPr>
          <a:lstStyle/>
          <a:p>
            <a:pPr marL="34299"/>
            <a:r>
              <a:rPr lang="en-US" dirty="0"/>
              <a:t>What is a signaling server?</a:t>
            </a:r>
          </a:p>
        </p:txBody>
      </p:sp>
      <p:sp>
        <p:nvSpPr>
          <p:cNvPr id="4" name="Text Placeholder 3"/>
          <p:cNvSpPr txBox="1">
            <a:spLocks/>
          </p:cNvSpPr>
          <p:nvPr/>
        </p:nvSpPr>
        <p:spPr>
          <a:xfrm>
            <a:off x="570458" y="1999878"/>
            <a:ext cx="8117413" cy="3372728"/>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endParaRPr lang="en-US" sz="1425" dirty="0"/>
          </a:p>
        </p:txBody>
      </p:sp>
      <p:sp>
        <p:nvSpPr>
          <p:cNvPr id="5" name="TextBox 4"/>
          <p:cNvSpPr txBox="1"/>
          <p:nvPr/>
        </p:nvSpPr>
        <p:spPr>
          <a:xfrm>
            <a:off x="570458" y="1999878"/>
            <a:ext cx="7888754" cy="4193456"/>
          </a:xfrm>
          <a:prstGeom prst="rect">
            <a:avLst/>
          </a:prstGeom>
          <a:noFill/>
        </p:spPr>
        <p:txBody>
          <a:bodyPr wrap="square" rtlCol="0">
            <a:spAutoFit/>
          </a:bodyPr>
          <a:lstStyle/>
          <a:p>
            <a:pPr marL="257244" indent="-257244">
              <a:buFont typeface="Wingdings" panose="05000000000000000000" pitchFamily="2" charset="2"/>
              <a:buChar char="q"/>
            </a:pPr>
            <a:r>
              <a:rPr lang="en-US" sz="1600" dirty="0" err="1"/>
              <a:t>Signalling</a:t>
            </a:r>
            <a:r>
              <a:rPr lang="en-US" sz="1600" dirty="0"/>
              <a:t> is the process of setting up, controlling and terminating a communication session between the clients.</a:t>
            </a:r>
          </a:p>
          <a:p>
            <a:pPr marL="257244" indent="-257244">
              <a:buFont typeface="Wingdings" panose="05000000000000000000" pitchFamily="2" charset="2"/>
              <a:buChar char="q"/>
            </a:pPr>
            <a:r>
              <a:rPr lang="en-US" sz="1600" dirty="0"/>
              <a:t>To communicate between 2 end point major 3 process needs to happen:</a:t>
            </a:r>
          </a:p>
          <a:p>
            <a:r>
              <a:rPr lang="en-US" sz="1600" dirty="0"/>
              <a:t>      </a:t>
            </a:r>
          </a:p>
          <a:p>
            <a:pPr marL="257244" indent="-257244">
              <a:buFont typeface="Wingdings" panose="05000000000000000000" pitchFamily="2" charset="2"/>
              <a:buChar char="Ø"/>
            </a:pPr>
            <a:r>
              <a:rPr lang="en-US" sz="1600" dirty="0"/>
              <a:t>Session control information</a:t>
            </a:r>
          </a:p>
          <a:p>
            <a:pPr marL="257244" indent="-257244">
              <a:buFont typeface="Wingdings" panose="05000000000000000000" pitchFamily="2" charset="2"/>
              <a:buChar char="Ø"/>
            </a:pPr>
            <a:r>
              <a:rPr lang="en-US" sz="1600" dirty="0"/>
              <a:t>Exchange IP address and port related information</a:t>
            </a:r>
          </a:p>
          <a:p>
            <a:pPr marL="257244" indent="-257244">
              <a:buFont typeface="Wingdings" panose="05000000000000000000" pitchFamily="2" charset="2"/>
              <a:buChar char="Ø"/>
            </a:pPr>
            <a:r>
              <a:rPr lang="en-US" sz="1600" dirty="0"/>
              <a:t>Exchange codes and media type of the end user.</a:t>
            </a:r>
          </a:p>
          <a:p>
            <a:r>
              <a:rPr lang="en-US" sz="1600" dirty="0"/>
              <a:t>These configuration (metadata) are exchange via (Session Description Protocol).</a:t>
            </a:r>
          </a:p>
          <a:p>
            <a:endParaRPr lang="en-US" sz="1600" dirty="0"/>
          </a:p>
          <a:p>
            <a:pPr marL="257244" indent="-257244">
              <a:buFont typeface="Wingdings" panose="05000000000000000000" pitchFamily="2" charset="2"/>
              <a:buChar char="q"/>
            </a:pPr>
            <a:r>
              <a:rPr lang="en-US" sz="1600" dirty="0"/>
              <a:t> So there should be a server to exchange the user data initially to setup </a:t>
            </a:r>
            <a:r>
              <a:rPr lang="en-US" sz="1600" dirty="0" err="1"/>
              <a:t>WebRTC</a:t>
            </a:r>
            <a:r>
              <a:rPr lang="en-US" sz="1600" dirty="0"/>
              <a:t> connection.</a:t>
            </a:r>
          </a:p>
          <a:p>
            <a:pPr marL="257244" indent="-257244">
              <a:buFont typeface="Wingdings" panose="05000000000000000000" pitchFamily="2" charset="2"/>
              <a:buChar char="q"/>
            </a:pPr>
            <a:r>
              <a:rPr lang="en-US" sz="1600" dirty="0"/>
              <a:t>After the signaling process, all the media and data will be exchanges via RTC </a:t>
            </a:r>
            <a:r>
              <a:rPr lang="en-US" sz="1600" dirty="0" err="1"/>
              <a:t>peerconnection</a:t>
            </a:r>
            <a:r>
              <a:rPr lang="en-US" sz="1600" dirty="0"/>
              <a:t> od WebRTC.</a:t>
            </a:r>
          </a:p>
          <a:p>
            <a:pPr marL="257244" indent="-257244">
              <a:buFont typeface="Wingdings" panose="05000000000000000000" pitchFamily="2" charset="2"/>
              <a:buChar char="q"/>
            </a:pPr>
            <a:endParaRPr lang="en-US" sz="1500" dirty="0"/>
          </a:p>
          <a:p>
            <a:endParaRPr lang="en-US" sz="1500" dirty="0"/>
          </a:p>
          <a:p>
            <a:endParaRPr lang="en-US" sz="1500" dirty="0"/>
          </a:p>
          <a:p>
            <a:pPr marL="214370" indent="-214370">
              <a:buFont typeface="Arial" panose="020B0604020202020204" pitchFamily="34" charset="0"/>
              <a:buChar char="•"/>
            </a:pPr>
            <a:endParaRPr lang="en-US" sz="1350" dirty="0"/>
          </a:p>
        </p:txBody>
      </p:sp>
    </p:spTree>
    <p:extLst>
      <p:ext uri="{BB962C8B-B14F-4D97-AF65-F5344CB8AC3E}">
        <p14:creationId xmlns:p14="http://schemas.microsoft.com/office/powerpoint/2010/main" val="46677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82EAC10-9D3D-9B5C-C21E-690518D6B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612" y="1456811"/>
            <a:ext cx="6116643" cy="4115872"/>
          </a:xfrm>
          <a:prstGeom prst="rect">
            <a:avLst/>
          </a:prstGeom>
        </p:spPr>
      </p:pic>
      <p:sp>
        <p:nvSpPr>
          <p:cNvPr id="5" name="Title 1">
            <a:extLst>
              <a:ext uri="{FF2B5EF4-FFF2-40B4-BE49-F238E27FC236}">
                <a16:creationId xmlns:a16="http://schemas.microsoft.com/office/drawing/2014/main" xmlns="" id="{30B0A5D3-F628-38ED-66D7-87893B916704}"/>
              </a:ext>
            </a:extLst>
          </p:cNvPr>
          <p:cNvSpPr>
            <a:spLocks noGrp="1"/>
          </p:cNvSpPr>
          <p:nvPr>
            <p:ph type="title"/>
          </p:nvPr>
        </p:nvSpPr>
        <p:spPr>
          <a:xfrm>
            <a:off x="685800" y="842322"/>
            <a:ext cx="7317107" cy="628814"/>
          </a:xfrm>
        </p:spPr>
        <p:txBody>
          <a:bodyPr>
            <a:normAutofit/>
          </a:bodyPr>
          <a:lstStyle/>
          <a:p>
            <a:pPr marL="34299"/>
            <a:r>
              <a:rPr lang="en-US" sz="2800" dirty="0"/>
              <a:t>ICE(</a:t>
            </a:r>
            <a:r>
              <a:rPr lang="en-US" sz="2800" dirty="0" err="1"/>
              <a:t>Interective</a:t>
            </a:r>
            <a:r>
              <a:rPr lang="en-US" sz="2800" dirty="0"/>
              <a:t> </a:t>
            </a:r>
            <a:r>
              <a:rPr lang="en-US" sz="2800" dirty="0" smtClean="0"/>
              <a:t>Connectivity Establishment</a:t>
            </a:r>
            <a:r>
              <a:rPr lang="en-US" sz="2800" dirty="0"/>
              <a:t>)</a:t>
            </a:r>
          </a:p>
        </p:txBody>
      </p:sp>
      <p:sp>
        <p:nvSpPr>
          <p:cNvPr id="2" name="TextBox 1"/>
          <p:cNvSpPr txBox="1"/>
          <p:nvPr/>
        </p:nvSpPr>
        <p:spPr>
          <a:xfrm>
            <a:off x="3600197" y="5572683"/>
            <a:ext cx="582532" cy="300082"/>
          </a:xfrm>
          <a:prstGeom prst="rect">
            <a:avLst/>
          </a:prstGeom>
          <a:noFill/>
        </p:spPr>
        <p:txBody>
          <a:bodyPr wrap="none" rtlCol="0">
            <a:spAutoFit/>
          </a:bodyPr>
          <a:lstStyle/>
          <a:p>
            <a:r>
              <a:rPr lang="en-US" sz="1350" dirty="0"/>
              <a:t>Fig : 5</a:t>
            </a:r>
          </a:p>
        </p:txBody>
      </p:sp>
    </p:spTree>
    <p:extLst>
      <p:ext uri="{BB962C8B-B14F-4D97-AF65-F5344CB8AC3E}">
        <p14:creationId xmlns:p14="http://schemas.microsoft.com/office/powerpoint/2010/main" val="27182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788" y="762000"/>
            <a:ext cx="7317107" cy="628814"/>
          </a:xfrm>
        </p:spPr>
        <p:txBody>
          <a:bodyPr>
            <a:normAutofit/>
          </a:bodyPr>
          <a:lstStyle/>
          <a:p>
            <a:pPr marL="34299"/>
            <a:r>
              <a:rPr lang="en-US" sz="2800" dirty="0"/>
              <a:t>ICE(</a:t>
            </a:r>
            <a:r>
              <a:rPr lang="en-US" sz="2800" dirty="0" err="1"/>
              <a:t>Interective</a:t>
            </a:r>
            <a:r>
              <a:rPr lang="en-US" sz="2800" dirty="0"/>
              <a:t> </a:t>
            </a:r>
            <a:r>
              <a:rPr lang="en-US" sz="2800" dirty="0" smtClean="0"/>
              <a:t>Connectivity Establishment</a:t>
            </a:r>
            <a:r>
              <a:rPr lang="en-US" sz="2800" dirty="0"/>
              <a:t>)</a:t>
            </a:r>
          </a:p>
        </p:txBody>
      </p:sp>
      <p:sp>
        <p:nvSpPr>
          <p:cNvPr id="3" name="Text Placeholder 3"/>
          <p:cNvSpPr txBox="1">
            <a:spLocks/>
          </p:cNvSpPr>
          <p:nvPr/>
        </p:nvSpPr>
        <p:spPr>
          <a:xfrm>
            <a:off x="609601" y="1407290"/>
            <a:ext cx="8001000" cy="5145910"/>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buFont typeface="Courier New" panose="02070309020205020404" pitchFamily="49" charset="0"/>
              <a:buChar char="o"/>
            </a:pPr>
            <a:r>
              <a:rPr lang="en-US" sz="1500" dirty="0"/>
              <a:t>The internet addressing system is still using IPV4 (Internet Protocol Version 4)  and because of that , most of our devices are behind </a:t>
            </a:r>
            <a:r>
              <a:rPr lang="en-US" sz="1500" dirty="0" err="1"/>
              <a:t>ine</a:t>
            </a:r>
            <a:r>
              <a:rPr lang="en-US" sz="1500" dirty="0"/>
              <a:t> or more layers of NAT (Network Address Transmission) NAT is a mechanism of mapping private address to the public addresses to the public addresses changing address information within IP protocols while it is in transmit through the device for routing.</a:t>
            </a:r>
          </a:p>
          <a:p>
            <a:pPr>
              <a:buFont typeface="Courier New" panose="02070309020205020404" pitchFamily="49" charset="0"/>
              <a:buChar char="o"/>
            </a:pPr>
            <a:r>
              <a:rPr lang="en-US" sz="1500" dirty="0" err="1"/>
              <a:t>WebRTC</a:t>
            </a:r>
            <a:r>
              <a:rPr lang="en-US" sz="1500" dirty="0"/>
              <a:t> technology developers can use ICE which simplifies the complexity of the internet addressing system. </a:t>
            </a:r>
          </a:p>
          <a:p>
            <a:pPr>
              <a:buFont typeface="Courier New" panose="02070309020205020404" pitchFamily="49" charset="0"/>
              <a:buChar char="o"/>
            </a:pPr>
            <a:r>
              <a:rPr lang="en-US" sz="1500" dirty="0"/>
              <a:t>After session description set, ICE agent automatically </a:t>
            </a:r>
            <a:r>
              <a:rPr lang="en-US" sz="1500" dirty="0" err="1"/>
              <a:t>begains</a:t>
            </a:r>
            <a:r>
              <a:rPr lang="en-US" sz="1500" dirty="0"/>
              <a:t> to find all the possible candidate IP, port for local peer.</a:t>
            </a:r>
          </a:p>
          <a:p>
            <a:pPr>
              <a:buFont typeface="Courier New" panose="02070309020205020404" pitchFamily="49" charset="0"/>
              <a:buChar char="o"/>
            </a:pPr>
            <a:r>
              <a:rPr lang="en-US" sz="1500" dirty="0"/>
              <a:t>ICE agent queries the operating system for local IP addresses.</a:t>
            </a:r>
          </a:p>
          <a:p>
            <a:pPr>
              <a:buFont typeface="Courier New" panose="02070309020205020404" pitchFamily="49" charset="0"/>
              <a:buChar char="o"/>
            </a:pPr>
            <a:r>
              <a:rPr lang="en-US" sz="1500" dirty="0"/>
              <a:t>ICE agent queries an external STUN server (id configured) to retrieve the public IP and port.</a:t>
            </a:r>
          </a:p>
          <a:p>
            <a:pPr>
              <a:buFont typeface="Courier New" panose="02070309020205020404" pitchFamily="49" charset="0"/>
              <a:buChar char="o"/>
            </a:pPr>
            <a:r>
              <a:rPr lang="en-US" sz="1500" dirty="0"/>
              <a:t>If configured, ICE agent add the TURN server as a last resort candidate.</a:t>
            </a:r>
          </a:p>
        </p:txBody>
      </p:sp>
    </p:spTree>
    <p:extLst>
      <p:ext uri="{BB962C8B-B14F-4D97-AF65-F5344CB8AC3E}">
        <p14:creationId xmlns:p14="http://schemas.microsoft.com/office/powerpoint/2010/main" val="323512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128" y="1371064"/>
            <a:ext cx="7145611" cy="743144"/>
          </a:xfrm>
        </p:spPr>
        <p:txBody>
          <a:bodyPr>
            <a:normAutofit/>
          </a:bodyPr>
          <a:lstStyle/>
          <a:p>
            <a:pPr marL="0" indent="0">
              <a:buNone/>
            </a:pPr>
            <a:r>
              <a:rPr lang="en-US" sz="3601" dirty="0"/>
              <a:t>How to scale?</a:t>
            </a:r>
          </a:p>
        </p:txBody>
      </p:sp>
      <p:sp>
        <p:nvSpPr>
          <p:cNvPr id="4" name="Text Placeholder 3"/>
          <p:cNvSpPr>
            <a:spLocks noGrp="1"/>
          </p:cNvSpPr>
          <p:nvPr>
            <p:ph type="body" sz="half" idx="2"/>
          </p:nvPr>
        </p:nvSpPr>
        <p:spPr>
          <a:xfrm>
            <a:off x="533400" y="2077138"/>
            <a:ext cx="8117413" cy="4171262"/>
          </a:xfrm>
        </p:spPr>
        <p:txBody>
          <a:bodyPr>
            <a:normAutofit lnSpcReduction="10000"/>
          </a:bodyPr>
          <a:lstStyle/>
          <a:p>
            <a:r>
              <a:rPr lang="en-US" sz="1800" dirty="0"/>
              <a:t>To Scale the project for millions of users these modifications can be done : </a:t>
            </a:r>
          </a:p>
          <a:p>
            <a:pPr marL="257244" indent="-257244">
              <a:buFont typeface="Wingdings" panose="05000000000000000000" pitchFamily="2" charset="2"/>
              <a:buChar char="v"/>
            </a:pPr>
            <a:r>
              <a:rPr lang="en-US" sz="1600" dirty="0">
                <a:solidFill>
                  <a:schemeClr val="accent2"/>
                </a:solidFill>
              </a:rPr>
              <a:t>Use Adaptive Bitrate Streaming </a:t>
            </a:r>
            <a:r>
              <a:rPr lang="en-US" dirty="0">
                <a:solidFill>
                  <a:schemeClr val="accent2"/>
                </a:solidFill>
              </a:rPr>
              <a:t>: </a:t>
            </a:r>
            <a:r>
              <a:rPr lang="en-US" dirty="0"/>
              <a:t>Adaptive bitrate streaming (ABS) adjusts the quality of the media stream in real-time based on the available bandwidth. This can greatly improve the viewing experience for users with slower internet connections, while also reducing the load on the server</a:t>
            </a:r>
            <a:r>
              <a:rPr lang="en-US" dirty="0" smtClean="0"/>
              <a:t>.</a:t>
            </a:r>
          </a:p>
          <a:p>
            <a:pPr marL="257244" indent="-257244">
              <a:buFont typeface="Wingdings" panose="05000000000000000000" pitchFamily="2" charset="2"/>
              <a:buChar char="v"/>
            </a:pPr>
            <a:r>
              <a:rPr lang="en-US" sz="1600" dirty="0" smtClean="0">
                <a:solidFill>
                  <a:schemeClr val="accent2"/>
                </a:solidFill>
              </a:rPr>
              <a:t>Implement efficient media codecs</a:t>
            </a:r>
            <a:r>
              <a:rPr lang="en-US" dirty="0" smtClean="0">
                <a:solidFill>
                  <a:schemeClr val="accent2"/>
                </a:solidFill>
              </a:rPr>
              <a:t>: </a:t>
            </a:r>
            <a:r>
              <a:rPr lang="en-US" dirty="0" smtClean="0"/>
              <a:t>Using </a:t>
            </a:r>
            <a:r>
              <a:rPr lang="en-US" dirty="0"/>
              <a:t>efficient media codecs, such as H.265 or VP9, can help reduce the size of the media streams while maintaining good quality. This can result in faster loading times and a better overall user experience</a:t>
            </a:r>
            <a:r>
              <a:rPr lang="en-US" dirty="0" smtClean="0"/>
              <a:t>.</a:t>
            </a:r>
          </a:p>
          <a:p>
            <a:pPr marL="257244" indent="-257244">
              <a:buFont typeface="Wingdings" panose="05000000000000000000" pitchFamily="2" charset="2"/>
              <a:buChar char="v"/>
            </a:pPr>
            <a:r>
              <a:rPr lang="en-US" sz="1600" dirty="0">
                <a:solidFill>
                  <a:schemeClr val="accent2"/>
                </a:solidFill>
              </a:rPr>
              <a:t>Use a media server: </a:t>
            </a:r>
            <a:r>
              <a:rPr lang="en-US" dirty="0"/>
              <a:t>A media server can help distribute the load of handling media streams across multiple servers, which can improve performance and scalability. By using a media server, you can also offload resource-intensive tasks like transcoding and media processing from the client devices</a:t>
            </a:r>
            <a:r>
              <a:rPr lang="en-US" dirty="0" smtClean="0"/>
              <a:t>.</a:t>
            </a:r>
          </a:p>
          <a:p>
            <a:pPr marL="257244" indent="-257244">
              <a:buFont typeface="Wingdings" panose="05000000000000000000" pitchFamily="2" charset="2"/>
              <a:buChar char="v"/>
            </a:pPr>
            <a:r>
              <a:rPr lang="en-US" dirty="0"/>
              <a:t> </a:t>
            </a:r>
            <a:r>
              <a:rPr lang="en-US" sz="1700" dirty="0">
                <a:solidFill>
                  <a:schemeClr val="accent2"/>
                </a:solidFill>
              </a:rPr>
              <a:t>Optimize media handling: </a:t>
            </a:r>
            <a:r>
              <a:rPr lang="en-US" dirty="0"/>
              <a:t>Media handling involves tasks such as transcoding, segmenting, and packaging media streams. You can optimize these processes by using hardware acceleration, optimizing the codec settings, and implementing caching and pre-fetching techniques</a:t>
            </a:r>
            <a:r>
              <a:rPr lang="en-US" dirty="0" smtClean="0"/>
              <a:t>.</a:t>
            </a:r>
          </a:p>
          <a:p>
            <a:pPr marL="257244" indent="-257244">
              <a:buFont typeface="Wingdings" panose="05000000000000000000" pitchFamily="2" charset="2"/>
              <a:buChar char="v"/>
            </a:pPr>
            <a:endParaRPr lang="en-US" dirty="0" smtClean="0"/>
          </a:p>
          <a:p>
            <a:pPr marL="257244" indent="-257244">
              <a:buFont typeface="Wingdings" panose="05000000000000000000" pitchFamily="2" charset="2"/>
              <a:buChar char="v"/>
            </a:pPr>
            <a:endParaRPr lang="en-US" dirty="0" smtClean="0"/>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457200"/>
            <a:ext cx="6705600" cy="4093428"/>
          </a:xfrm>
          <a:prstGeom prst="rect">
            <a:avLst/>
          </a:prstGeom>
        </p:spPr>
        <p:txBody>
          <a:bodyPr wrap="square">
            <a:spAutoFit/>
          </a:bodyPr>
          <a:lstStyle/>
          <a:p>
            <a:endParaRPr lang="en-US" sz="2000" dirty="0">
              <a:solidFill>
                <a:schemeClr val="accent2"/>
              </a:solidFill>
            </a:endParaRPr>
          </a:p>
          <a:p>
            <a:pPr marL="257244" indent="-257244">
              <a:buFont typeface="Wingdings" panose="05000000000000000000" pitchFamily="2" charset="2"/>
              <a:buChar char="v"/>
            </a:pPr>
            <a:r>
              <a:rPr lang="en-US" sz="1600" dirty="0">
                <a:solidFill>
                  <a:schemeClr val="accent2"/>
                </a:solidFill>
              </a:rPr>
              <a:t> </a:t>
            </a:r>
            <a:r>
              <a:rPr lang="en-US" sz="1600" dirty="0" smtClean="0">
                <a:solidFill>
                  <a:schemeClr val="accent2"/>
                </a:solidFill>
              </a:rPr>
              <a:t>Frame </a:t>
            </a:r>
            <a:r>
              <a:rPr lang="en-US" sz="1600" dirty="0">
                <a:solidFill>
                  <a:schemeClr val="accent2"/>
                </a:solidFill>
              </a:rPr>
              <a:t>rate: </a:t>
            </a:r>
            <a:r>
              <a:rPr lang="en-US" sz="1600" dirty="0"/>
              <a:t>Frame rate is the number of video frames per second. To improve frame rate, you can use efficient video codecs, reduce the resolution of the video, and implement hardware acceleration for video processing.</a:t>
            </a:r>
          </a:p>
          <a:p>
            <a:pPr marL="257244" indent="-257244">
              <a:buFont typeface="Wingdings" panose="05000000000000000000" pitchFamily="2" charset="2"/>
              <a:buChar char="v"/>
            </a:pPr>
            <a:endParaRPr lang="en-US" sz="1600" dirty="0">
              <a:solidFill>
                <a:schemeClr val="accent2"/>
              </a:solidFill>
            </a:endParaRPr>
          </a:p>
          <a:p>
            <a:pPr marL="257244" indent="-257244">
              <a:buFont typeface="Wingdings" panose="05000000000000000000" pitchFamily="2" charset="2"/>
              <a:buChar char="v"/>
            </a:pPr>
            <a:r>
              <a:rPr lang="en-US" sz="1600" dirty="0">
                <a:solidFill>
                  <a:schemeClr val="accent2"/>
                </a:solidFill>
              </a:rPr>
              <a:t> </a:t>
            </a:r>
            <a:r>
              <a:rPr lang="en-US" sz="1600" dirty="0" smtClean="0">
                <a:solidFill>
                  <a:schemeClr val="accent2"/>
                </a:solidFill>
              </a:rPr>
              <a:t>Latency</a:t>
            </a:r>
            <a:r>
              <a:rPr lang="en-US" sz="1600" dirty="0">
                <a:solidFill>
                  <a:schemeClr val="accent2"/>
                </a:solidFill>
              </a:rPr>
              <a:t>: </a:t>
            </a:r>
            <a:r>
              <a:rPr lang="en-US" sz="1600" dirty="0"/>
              <a:t>Latency is the time it takes for data to travel from one peer to another. To reduce latency, you can use a signaling server that is geographically close to the users, implement a media server with low latency, and optimize the network configuration to minimize packet loss</a:t>
            </a:r>
            <a:r>
              <a:rPr lang="en-US" sz="1600" dirty="0" smtClean="0"/>
              <a:t>.</a:t>
            </a:r>
          </a:p>
          <a:p>
            <a:pPr marL="257244" indent="-257244">
              <a:buFont typeface="Wingdings" panose="05000000000000000000" pitchFamily="2" charset="2"/>
              <a:buChar char="v"/>
            </a:pPr>
            <a:endParaRPr lang="en-US" sz="1600" dirty="0" smtClean="0"/>
          </a:p>
          <a:p>
            <a:pPr marL="257244" indent="-257244">
              <a:buFont typeface="Wingdings" panose="05000000000000000000" pitchFamily="2" charset="2"/>
              <a:buChar char="v"/>
            </a:pPr>
            <a:r>
              <a:rPr lang="en-US" sz="1600" dirty="0">
                <a:solidFill>
                  <a:schemeClr val="accent2"/>
                </a:solidFill>
              </a:rPr>
              <a:t> Implement horizontal scaling: </a:t>
            </a:r>
            <a:r>
              <a:rPr lang="en-US" sz="1600" dirty="0"/>
              <a:t>Horizontal scaling involves adding more servers as needed to handle increasing traffic. You can use load balancers to distribute traffic across multiple servers, which can help improve performance and scalability</a:t>
            </a:r>
          </a:p>
        </p:txBody>
      </p:sp>
    </p:spTree>
    <p:extLst>
      <p:ext uri="{BB962C8B-B14F-4D97-AF65-F5344CB8AC3E}">
        <p14:creationId xmlns:p14="http://schemas.microsoft.com/office/powerpoint/2010/main" val="26950690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788" y="1142404"/>
            <a:ext cx="7317107" cy="628814"/>
          </a:xfrm>
        </p:spPr>
        <p:txBody>
          <a:bodyPr>
            <a:normAutofit fontScale="90000"/>
          </a:bodyPr>
          <a:lstStyle/>
          <a:p>
            <a:r>
              <a:rPr lang="en-US" dirty="0"/>
              <a:t>Uses of Web RTC</a:t>
            </a:r>
          </a:p>
        </p:txBody>
      </p:sp>
      <p:sp>
        <p:nvSpPr>
          <p:cNvPr id="3" name="Text Placeholder 3"/>
          <p:cNvSpPr txBox="1">
            <a:spLocks/>
          </p:cNvSpPr>
          <p:nvPr/>
        </p:nvSpPr>
        <p:spPr>
          <a:xfrm>
            <a:off x="570458" y="2228537"/>
            <a:ext cx="8117413" cy="2915409"/>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endParaRPr lang="en-US" sz="1500" dirty="0"/>
          </a:p>
        </p:txBody>
      </p:sp>
      <p:sp>
        <p:nvSpPr>
          <p:cNvPr id="4" name="Text Placeholder 3"/>
          <p:cNvSpPr txBox="1">
            <a:spLocks/>
          </p:cNvSpPr>
          <p:nvPr/>
        </p:nvSpPr>
        <p:spPr>
          <a:xfrm>
            <a:off x="570458" y="1999878"/>
            <a:ext cx="8117413" cy="3372728"/>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endParaRPr lang="en-US" sz="1425" dirty="0"/>
          </a:p>
        </p:txBody>
      </p:sp>
      <p:sp>
        <p:nvSpPr>
          <p:cNvPr id="6" name="Text Placeholder 3"/>
          <p:cNvSpPr txBox="1">
            <a:spLocks/>
          </p:cNvSpPr>
          <p:nvPr/>
        </p:nvSpPr>
        <p:spPr>
          <a:xfrm>
            <a:off x="684788" y="1828383"/>
            <a:ext cx="8117413" cy="365855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en-US" sz="1600" dirty="0" err="1"/>
              <a:t>WebRTC</a:t>
            </a:r>
            <a:r>
              <a:rPr lang="en-US" sz="1600" dirty="0"/>
              <a:t> can be used in a variety to enable real-time communication and collaboration features. Here are some common uses of </a:t>
            </a:r>
            <a:r>
              <a:rPr lang="en-US" sz="1600" dirty="0" err="1"/>
              <a:t>WebRTC</a:t>
            </a:r>
            <a:r>
              <a:rPr lang="en-US" sz="1600" dirty="0"/>
              <a:t> :</a:t>
            </a:r>
          </a:p>
          <a:p>
            <a:pPr marL="385865" indent="-385865">
              <a:buFont typeface="+mj-lt"/>
              <a:buAutoNum type="romanUcPeriod"/>
            </a:pPr>
            <a:r>
              <a:rPr lang="en-US" sz="1600" dirty="0">
                <a:solidFill>
                  <a:schemeClr val="accent2"/>
                </a:solidFill>
              </a:rPr>
              <a:t>Video conferencing:. </a:t>
            </a:r>
            <a:r>
              <a:rPr lang="en-US" sz="1600" dirty="0"/>
              <a:t>Users can join a virtual meeting room and communicate with each other in real-time, with support for high-quality audio and video streams.</a:t>
            </a:r>
          </a:p>
          <a:p>
            <a:pPr marL="385865" indent="-385865">
              <a:buFont typeface="+mj-lt"/>
              <a:buAutoNum type="romanUcPeriod"/>
            </a:pPr>
            <a:r>
              <a:rPr lang="en-US" sz="1600" dirty="0">
                <a:solidFill>
                  <a:schemeClr val="accent2"/>
                </a:solidFill>
              </a:rPr>
              <a:t>Live streaming </a:t>
            </a:r>
            <a:r>
              <a:rPr lang="en-US" sz="1600" dirty="0" smtClean="0"/>
              <a:t>: Users </a:t>
            </a:r>
            <a:r>
              <a:rPr lang="en-US" sz="1600" dirty="0"/>
              <a:t>can broadcast live events, concerts, or webinars, and viewers can join the stream and interact with each other in real-time.</a:t>
            </a:r>
          </a:p>
          <a:p>
            <a:pPr marL="385865" indent="-385865">
              <a:buFont typeface="+mj-lt"/>
              <a:buAutoNum type="romanUcPeriod"/>
            </a:pPr>
            <a:r>
              <a:rPr lang="en-US" sz="1600" dirty="0">
                <a:solidFill>
                  <a:schemeClr val="accent2"/>
                </a:solidFill>
              </a:rPr>
              <a:t>Gaming : </a:t>
            </a:r>
            <a:r>
              <a:rPr lang="en-US" sz="1600" dirty="0"/>
              <a:t>Users can play multiplayer games with each other in real-time, with support for low latency and high-quality audio and video streams.</a:t>
            </a:r>
          </a:p>
          <a:p>
            <a:pPr marL="385865" indent="-385865">
              <a:buFont typeface="+mj-lt"/>
              <a:buAutoNum type="romanUcPeriod"/>
            </a:pPr>
            <a:r>
              <a:rPr lang="en-US" sz="1600" dirty="0">
                <a:solidFill>
                  <a:schemeClr val="accent2"/>
                </a:solidFill>
              </a:rPr>
              <a:t> E-learning : </a:t>
            </a:r>
            <a:r>
              <a:rPr lang="en-US" sz="1600" dirty="0"/>
              <a:t>Users can attend virtual classes, seminars, or workshops, and interact with each other and the instructor in real-time.</a:t>
            </a:r>
          </a:p>
          <a:p>
            <a:pPr marL="385865" indent="-385865">
              <a:buFont typeface="+mj-lt"/>
              <a:buAutoNum type="romanUcPeriod"/>
            </a:pPr>
            <a:r>
              <a:rPr lang="en-US" sz="1600" dirty="0">
                <a:solidFill>
                  <a:schemeClr val="accent2"/>
                </a:solidFill>
              </a:rPr>
              <a:t>Customer support : </a:t>
            </a:r>
            <a:r>
              <a:rPr lang="en-US" sz="1600" dirty="0"/>
              <a:t>Users can join a virtual helpdesk and communicate with customer support agents in real-time, with support for audio, video, and data exchange</a:t>
            </a:r>
            <a:r>
              <a:rPr lang="en-US" sz="1600" dirty="0" smtClean="0"/>
              <a:t>.</a:t>
            </a:r>
            <a:endParaRPr lang="en-US" sz="1425" dirty="0"/>
          </a:p>
        </p:txBody>
      </p:sp>
    </p:spTree>
    <p:extLst>
      <p:ext uri="{BB962C8B-B14F-4D97-AF65-F5344CB8AC3E}">
        <p14:creationId xmlns:p14="http://schemas.microsoft.com/office/powerpoint/2010/main" val="277505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4788" y="838200"/>
            <a:ext cx="7317107" cy="914638"/>
          </a:xfrm>
          <a:prstGeom prst="rect">
            <a:avLst/>
          </a:prstGeom>
        </p:spPr>
        <p:txBody>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marL="34299"/>
            <a:r>
              <a:rPr lang="en-US" sz="2800" dirty="0" err="1" smtClean="0">
                <a:solidFill>
                  <a:schemeClr val="accent2"/>
                </a:solidFill>
              </a:rPr>
              <a:t>Lackings</a:t>
            </a:r>
            <a:r>
              <a:rPr lang="en-US" sz="2800" dirty="0" smtClean="0">
                <a:solidFill>
                  <a:schemeClr val="accent2"/>
                </a:solidFill>
              </a:rPr>
              <a:t> of  </a:t>
            </a:r>
            <a:r>
              <a:rPr lang="en-US" sz="2800" dirty="0">
                <a:solidFill>
                  <a:schemeClr val="accent2"/>
                </a:solidFill>
              </a:rPr>
              <a:t>Web RTC</a:t>
            </a:r>
          </a:p>
        </p:txBody>
      </p:sp>
      <p:sp>
        <p:nvSpPr>
          <p:cNvPr id="3" name="Rectangle 2"/>
          <p:cNvSpPr/>
          <p:nvPr/>
        </p:nvSpPr>
        <p:spPr>
          <a:xfrm>
            <a:off x="682729" y="1750779"/>
            <a:ext cx="6859012" cy="4524315"/>
          </a:xfrm>
          <a:prstGeom prst="rect">
            <a:avLst/>
          </a:prstGeom>
        </p:spPr>
        <p:txBody>
          <a:bodyPr wrap="square">
            <a:spAutoFit/>
          </a:bodyPr>
          <a:lstStyle/>
          <a:p>
            <a:pPr marL="385865" indent="-385865">
              <a:buFont typeface="+mj-lt"/>
              <a:buAutoNum type="romanUcPeriod"/>
            </a:pPr>
            <a:r>
              <a:rPr lang="en-US" sz="1600" dirty="0" smtClean="0">
                <a:solidFill>
                  <a:schemeClr val="accent2"/>
                </a:solidFill>
              </a:rPr>
              <a:t>Browser </a:t>
            </a:r>
            <a:r>
              <a:rPr lang="en-US" sz="1600" dirty="0" err="1" smtClean="0">
                <a:solidFill>
                  <a:schemeClr val="accent2"/>
                </a:solidFill>
              </a:rPr>
              <a:t>Compaitibility</a:t>
            </a:r>
            <a:r>
              <a:rPr lang="en-US" sz="1600" dirty="0" smtClean="0">
                <a:solidFill>
                  <a:schemeClr val="accent2"/>
                </a:solidFill>
              </a:rPr>
              <a:t>: </a:t>
            </a:r>
            <a:r>
              <a:rPr lang="en-US" sz="1600" dirty="0" err="1"/>
              <a:t>WebRTC</a:t>
            </a:r>
            <a:r>
              <a:rPr lang="en-US" sz="1600" dirty="0"/>
              <a:t> is supported by most modern web browsers, but some older browsers may not support all of its features. This can make it difficult to build applications that work across all browsers and devices</a:t>
            </a:r>
            <a:r>
              <a:rPr lang="en-US" sz="1600" dirty="0" smtClean="0"/>
              <a:t>.</a:t>
            </a:r>
          </a:p>
          <a:p>
            <a:pPr marL="385865" indent="-385865">
              <a:buFont typeface="+mj-lt"/>
              <a:buAutoNum type="romanUcPeriod"/>
            </a:pPr>
            <a:endParaRPr lang="en-US" sz="1600" dirty="0" smtClean="0"/>
          </a:p>
          <a:p>
            <a:pPr marL="385865" indent="-385865">
              <a:buFont typeface="+mj-lt"/>
              <a:buAutoNum type="romanUcPeriod"/>
            </a:pPr>
            <a:r>
              <a:rPr lang="en-US" sz="1600" dirty="0">
                <a:solidFill>
                  <a:schemeClr val="accent2"/>
                </a:solidFill>
              </a:rPr>
              <a:t>Network Traversal : </a:t>
            </a:r>
            <a:r>
              <a:rPr lang="en-US" sz="1600" dirty="0"/>
              <a:t>While STUN and TURN servers can help </a:t>
            </a:r>
            <a:r>
              <a:rPr lang="en-US" sz="1600" dirty="0" err="1"/>
              <a:t>WebRTC</a:t>
            </a:r>
            <a:r>
              <a:rPr lang="en-US" sz="1600" dirty="0"/>
              <a:t> peers to traverse NATs and firewalls, there are still some situations where direct connections may not be possible. This can lead to increased latency and reduced quality of service, particularly in situations where media streams need to be relayed through a TURN server</a:t>
            </a:r>
            <a:r>
              <a:rPr lang="en-US" sz="1600" dirty="0" smtClean="0"/>
              <a:t>.</a:t>
            </a:r>
          </a:p>
          <a:p>
            <a:pPr marL="385865" indent="-385865">
              <a:buFont typeface="+mj-lt"/>
              <a:buAutoNum type="romanUcPeriod"/>
            </a:pPr>
            <a:endParaRPr lang="en-US" sz="1600" dirty="0" smtClean="0"/>
          </a:p>
          <a:p>
            <a:pPr marL="385865" indent="-385865">
              <a:buFont typeface="+mj-lt"/>
              <a:buAutoNum type="romanUcPeriod"/>
            </a:pPr>
            <a:r>
              <a:rPr lang="en-US" sz="1600" dirty="0">
                <a:solidFill>
                  <a:schemeClr val="accent2"/>
                </a:solidFill>
              </a:rPr>
              <a:t>Security </a:t>
            </a:r>
            <a:r>
              <a:rPr lang="en-US" sz="1600" dirty="0" smtClean="0">
                <a:solidFill>
                  <a:schemeClr val="accent2"/>
                </a:solidFill>
              </a:rPr>
              <a:t>: </a:t>
            </a:r>
            <a:r>
              <a:rPr lang="en-US" sz="1600" dirty="0" err="1" smtClean="0"/>
              <a:t>WebRTC</a:t>
            </a:r>
            <a:r>
              <a:rPr lang="en-US" sz="1600" dirty="0" smtClean="0"/>
              <a:t> </a:t>
            </a:r>
            <a:r>
              <a:rPr lang="en-US" sz="1600" dirty="0"/>
              <a:t>includes some security features like end-to-end encryption, but there are still some potential security risks associated with using the technology. For example, attackers may be able to intercept or manipulate media streams if they are able to compromise the network infrastructure or exploit vulnerabilities in the </a:t>
            </a:r>
            <a:r>
              <a:rPr lang="en-US" sz="1600" dirty="0" err="1"/>
              <a:t>WebRTC</a:t>
            </a:r>
            <a:r>
              <a:rPr lang="en-US" sz="1600" dirty="0"/>
              <a:t> implementation.</a:t>
            </a:r>
            <a:endParaRPr lang="en-US" sz="1600" dirty="0" smtClean="0"/>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374272" cy="800308"/>
          </a:xfrm>
        </p:spPr>
        <p:txBody>
          <a:bodyPr/>
          <a:lstStyle/>
          <a:p>
            <a:r>
              <a:rPr lang="en-US" dirty="0"/>
              <a:t>Web RTC alternatives</a:t>
            </a:r>
          </a:p>
        </p:txBody>
      </p:sp>
      <p:sp>
        <p:nvSpPr>
          <p:cNvPr id="3" name="TextBox 2"/>
          <p:cNvSpPr txBox="1"/>
          <p:nvPr/>
        </p:nvSpPr>
        <p:spPr>
          <a:xfrm>
            <a:off x="2514600" y="3124200"/>
            <a:ext cx="184731" cy="369332"/>
          </a:xfrm>
          <a:prstGeom prst="rect">
            <a:avLst/>
          </a:prstGeom>
          <a:noFill/>
        </p:spPr>
        <p:txBody>
          <a:bodyPr wrap="none" rtlCol="0">
            <a:spAutoFit/>
          </a:bodyPr>
          <a:lstStyle/>
          <a:p>
            <a:endParaRPr lang="en-US" dirty="0"/>
          </a:p>
        </p:txBody>
      </p:sp>
      <p:sp>
        <p:nvSpPr>
          <p:cNvPr id="4" name="Rectangle 3"/>
          <p:cNvSpPr/>
          <p:nvPr/>
        </p:nvSpPr>
        <p:spPr>
          <a:xfrm>
            <a:off x="533400" y="1676400"/>
            <a:ext cx="7162800" cy="4555093"/>
          </a:xfrm>
          <a:prstGeom prst="rect">
            <a:avLst/>
          </a:prstGeom>
        </p:spPr>
        <p:txBody>
          <a:bodyPr wrap="square">
            <a:spAutoFit/>
          </a:bodyPr>
          <a:lstStyle/>
          <a:p>
            <a:pPr marL="385865" indent="-385865">
              <a:buFont typeface="+mj-lt"/>
              <a:buAutoNum type="romanUcPeriod"/>
            </a:pPr>
            <a:r>
              <a:rPr lang="en-US" sz="1600" dirty="0" smtClean="0">
                <a:solidFill>
                  <a:schemeClr val="accent2"/>
                </a:solidFill>
              </a:rPr>
              <a:t>Web Sockets : </a:t>
            </a:r>
            <a:r>
              <a:rPr lang="en-US" sz="1600" dirty="0" err="1" smtClean="0"/>
              <a:t>WebSockets</a:t>
            </a:r>
            <a:r>
              <a:rPr lang="en-US" sz="1600" dirty="0" smtClean="0"/>
              <a:t> </a:t>
            </a:r>
            <a:r>
              <a:rPr lang="en-US" sz="1600" dirty="0"/>
              <a:t>is a protocol that provides a two-way communication channel between a client and a server. It is often used in real-time web applications for real-time communication</a:t>
            </a:r>
            <a:r>
              <a:rPr lang="en-US" sz="1600" dirty="0" smtClean="0"/>
              <a:t>.</a:t>
            </a:r>
          </a:p>
          <a:p>
            <a:pPr marL="385865" indent="-385865">
              <a:buFont typeface="+mj-lt"/>
              <a:buAutoNum type="romanUcPeriod"/>
            </a:pPr>
            <a:endParaRPr lang="en-US" sz="1600" dirty="0" smtClean="0"/>
          </a:p>
          <a:p>
            <a:pPr marL="385865" indent="-385865">
              <a:buFont typeface="+mj-lt"/>
              <a:buAutoNum type="romanUcPeriod"/>
            </a:pPr>
            <a:r>
              <a:rPr lang="en-US" sz="1600" dirty="0" smtClean="0">
                <a:solidFill>
                  <a:schemeClr val="accent2"/>
                </a:solidFill>
              </a:rPr>
              <a:t>Socket.io : </a:t>
            </a:r>
            <a:r>
              <a:rPr lang="en-US" sz="1600" dirty="0"/>
              <a:t>Socket.io is a JavaScript library that enables real-time, bidirectional and event-based communication between the browser and the server</a:t>
            </a:r>
            <a:r>
              <a:rPr lang="en-US" sz="1600" dirty="0" smtClean="0"/>
              <a:t>.</a:t>
            </a:r>
          </a:p>
          <a:p>
            <a:pPr marL="385865" indent="-385865">
              <a:buFont typeface="+mj-lt"/>
              <a:buAutoNum type="romanUcPeriod"/>
            </a:pPr>
            <a:endParaRPr lang="en-US" sz="1600" dirty="0" smtClean="0"/>
          </a:p>
          <a:p>
            <a:pPr marL="385865" indent="-385865">
              <a:buFont typeface="+mj-lt"/>
              <a:buAutoNum type="romanUcPeriod"/>
            </a:pPr>
            <a:r>
              <a:rPr lang="en-US" sz="1600" dirty="0" err="1" smtClean="0">
                <a:solidFill>
                  <a:schemeClr val="accent2"/>
                </a:solidFill>
              </a:rPr>
              <a:t>Jitsi</a:t>
            </a:r>
            <a:r>
              <a:rPr lang="en-US" sz="1600" dirty="0" smtClean="0">
                <a:solidFill>
                  <a:schemeClr val="accent2"/>
                </a:solidFill>
              </a:rPr>
              <a:t> : </a:t>
            </a:r>
            <a:r>
              <a:rPr lang="en-US" sz="1600" dirty="0" err="1"/>
              <a:t>itsi</a:t>
            </a:r>
            <a:r>
              <a:rPr lang="en-US" sz="1600" dirty="0"/>
              <a:t> is a set of open-source projects that allows for video conferencing and collaboration over the internet. It is similar to </a:t>
            </a:r>
            <a:r>
              <a:rPr lang="en-US" sz="1600" dirty="0" err="1"/>
              <a:t>WebRTC</a:t>
            </a:r>
            <a:r>
              <a:rPr lang="en-US" sz="1600" dirty="0"/>
              <a:t>, but provides additional features such as support for recording and streaming</a:t>
            </a:r>
            <a:r>
              <a:rPr lang="en-US" sz="1600" dirty="0" smtClean="0"/>
              <a:t>.</a:t>
            </a:r>
          </a:p>
          <a:p>
            <a:pPr marL="385865" indent="-385865">
              <a:buFont typeface="+mj-lt"/>
              <a:buAutoNum type="romanUcPeriod"/>
            </a:pPr>
            <a:endParaRPr lang="en-US" sz="1600" dirty="0" smtClean="0"/>
          </a:p>
          <a:p>
            <a:pPr marL="385865" indent="-385865">
              <a:buFont typeface="+mj-lt"/>
              <a:buAutoNum type="romanUcPeriod"/>
            </a:pPr>
            <a:r>
              <a:rPr lang="en-US" sz="1600" dirty="0" err="1" smtClean="0">
                <a:solidFill>
                  <a:schemeClr val="accent2"/>
                </a:solidFill>
              </a:rPr>
              <a:t>Twilio</a:t>
            </a:r>
            <a:r>
              <a:rPr lang="en-US" sz="1600" dirty="0" smtClean="0">
                <a:solidFill>
                  <a:schemeClr val="accent2"/>
                </a:solidFill>
              </a:rPr>
              <a:t> : </a:t>
            </a:r>
            <a:r>
              <a:rPr lang="en-US" sz="1600" dirty="0" err="1"/>
              <a:t>Twilio</a:t>
            </a:r>
            <a:r>
              <a:rPr lang="en-US" sz="1600" dirty="0"/>
              <a:t> is a cloud communications platform that provides APIs for building communication applications. It includes support for voice, video, and messaging, and can be used to build applications similar to </a:t>
            </a:r>
            <a:r>
              <a:rPr lang="en-US" sz="1600" dirty="0" err="1"/>
              <a:t>WebRTC</a:t>
            </a:r>
            <a:r>
              <a:rPr lang="en-US" sz="1600" dirty="0"/>
              <a:t>.</a:t>
            </a:r>
            <a:endParaRPr lang="en-US" sz="1600" dirty="0" smtClean="0">
              <a:solidFill>
                <a:schemeClr val="accent2"/>
              </a:solidFill>
            </a:endParaRPr>
          </a:p>
          <a:p>
            <a:pPr marL="385865" indent="-385865">
              <a:buFont typeface="+mj-lt"/>
              <a:buAutoNum type="romanUcPeriod"/>
            </a:pPr>
            <a:endParaRPr lang="en-US" dirty="0"/>
          </a:p>
        </p:txBody>
      </p:sp>
    </p:spTree>
    <p:extLst>
      <p:ext uri="{BB962C8B-B14F-4D97-AF65-F5344CB8AC3E}">
        <p14:creationId xmlns:p14="http://schemas.microsoft.com/office/powerpoint/2010/main" val="16432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GB" sz="3601" dirty="0">
                <a:latin typeface="Times New Roman" panose="02020603050405020304" pitchFamily="18" charset="0"/>
                <a:ea typeface="+mn-lt"/>
                <a:cs typeface="Times New Roman" panose="02020603050405020304" pitchFamily="18" charset="0"/>
              </a:rPr>
              <a:t>Prepared By  </a:t>
            </a:r>
            <a:r>
              <a:rPr lang="en-GB" dirty="0"/>
              <a:t/>
            </a:r>
            <a:br>
              <a:rPr lang="en-GB" dirty="0"/>
            </a:br>
            <a:endParaRPr lang="en-US" dirty="0"/>
          </a:p>
        </p:txBody>
      </p:sp>
      <p:sp>
        <p:nvSpPr>
          <p:cNvPr id="14" name="Content Placeholder 13"/>
          <p:cNvSpPr>
            <a:spLocks noGrp="1"/>
          </p:cNvSpPr>
          <p:nvPr>
            <p:ph idx="1"/>
          </p:nvPr>
        </p:nvSpPr>
        <p:spPr/>
        <p:txBody>
          <a:bodyPr/>
          <a:lstStyle/>
          <a:p>
            <a:pPr marL="0" indent="0">
              <a:buNone/>
            </a:pPr>
            <a:r>
              <a:rPr lang="en-US" dirty="0"/>
              <a:t>Md. Musarrat Hossain Chowdhury</a:t>
            </a:r>
          </a:p>
          <a:p>
            <a:pPr marL="0" indent="0">
              <a:buNone/>
            </a:pP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77007" y="2457196"/>
            <a:ext cx="4276193" cy="1429003"/>
          </a:xfrm>
        </p:spPr>
        <p:txBody>
          <a:bodyPr>
            <a:normAutofit/>
          </a:bodyPr>
          <a:lstStyle/>
          <a:p>
            <a:r>
              <a:rPr lang="en-US" sz="4051" dirty="0" smtClean="0"/>
              <a:t>      The End</a:t>
            </a:r>
            <a:endParaRPr lang="en-US" sz="4051" dirty="0"/>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459" y="913745"/>
            <a:ext cx="6859787" cy="1028968"/>
          </a:xfrm>
        </p:spPr>
        <p:txBody>
          <a:bodyPr>
            <a:normAutofit fontScale="90000"/>
          </a:bodyPr>
          <a:lstStyle/>
          <a:p>
            <a:r>
              <a:rPr lang="en-US" dirty="0">
                <a:latin typeface="Times New Roman" panose="02020603050405020304" pitchFamily="18" charset="0"/>
                <a:cs typeface="Times New Roman" panose="02020603050405020304" pitchFamily="18" charset="0"/>
              </a:rPr>
              <a:t>TABLE OF CONTENTS</a:t>
            </a:r>
            <a:r>
              <a:rPr lang="en-GB" dirty="0">
                <a:solidFill>
                  <a:srgbClr val="FFC000"/>
                </a:solidFill>
              </a:rPr>
              <a:t/>
            </a:r>
            <a:br>
              <a:rPr lang="en-GB" dirty="0">
                <a:solidFill>
                  <a:srgbClr val="FFC000"/>
                </a:solidFill>
              </a:rPr>
            </a:br>
            <a:endParaRPr lang="en-US" dirty="0"/>
          </a:p>
        </p:txBody>
      </p:sp>
      <p:sp>
        <p:nvSpPr>
          <p:cNvPr id="3" name="Content Placeholder 2"/>
          <p:cNvSpPr>
            <a:spLocks noGrp="1"/>
          </p:cNvSpPr>
          <p:nvPr>
            <p:ph idx="1"/>
          </p:nvPr>
        </p:nvSpPr>
        <p:spPr>
          <a:xfrm>
            <a:off x="570458" y="1942713"/>
            <a:ext cx="3715718" cy="3544222"/>
          </a:xfrm>
        </p:spPr>
        <p:txBody>
          <a:bodyPr>
            <a:normAutofit/>
          </a:bodyPr>
          <a:lstStyle/>
          <a:p>
            <a:pPr marL="34299" indent="0">
              <a:buNone/>
            </a:pPr>
            <a:r>
              <a:rPr lang="en-US" dirty="0"/>
              <a:t>1. What is web RTC ?</a:t>
            </a:r>
          </a:p>
          <a:p>
            <a:pPr marL="34299" indent="0">
              <a:buNone/>
            </a:pPr>
            <a:r>
              <a:rPr lang="en-US" dirty="0"/>
              <a:t>2. WebRTC Architecture</a:t>
            </a:r>
          </a:p>
          <a:p>
            <a:pPr marL="34299" indent="0">
              <a:buNone/>
            </a:pPr>
            <a:r>
              <a:rPr lang="en-US" dirty="0" smtClean="0"/>
              <a:t>3. What is a </a:t>
            </a:r>
            <a:r>
              <a:rPr lang="en-US" dirty="0" err="1"/>
              <a:t>S</a:t>
            </a:r>
            <a:r>
              <a:rPr lang="en-US" dirty="0" err="1" smtClean="0"/>
              <a:t>ignalling</a:t>
            </a:r>
            <a:r>
              <a:rPr lang="en-US" dirty="0" smtClean="0"/>
              <a:t> server?</a:t>
            </a:r>
          </a:p>
          <a:p>
            <a:pPr marL="34299" indent="0">
              <a:buNone/>
            </a:pPr>
            <a:r>
              <a:rPr lang="en-US" dirty="0" smtClean="0"/>
              <a:t>4. </a:t>
            </a:r>
            <a:r>
              <a:rPr lang="en-US" dirty="0" err="1" smtClean="0"/>
              <a:t>WebRTC</a:t>
            </a:r>
            <a:r>
              <a:rPr lang="en-US" dirty="0" smtClean="0"/>
              <a:t>  APIs</a:t>
            </a:r>
          </a:p>
          <a:p>
            <a:pPr marL="34299" indent="0">
              <a:buNone/>
            </a:pPr>
            <a:r>
              <a:rPr lang="en-US" dirty="0" smtClean="0"/>
              <a:t>5</a:t>
            </a:r>
            <a:r>
              <a:rPr lang="en-US" dirty="0"/>
              <a:t>. </a:t>
            </a:r>
            <a:r>
              <a:rPr lang="en-US" dirty="0" err="1"/>
              <a:t>GetUserMedia</a:t>
            </a:r>
            <a:r>
              <a:rPr lang="en-US" dirty="0"/>
              <a:t> ()</a:t>
            </a:r>
          </a:p>
          <a:p>
            <a:pPr marL="34299" indent="0">
              <a:buNone/>
            </a:pPr>
            <a:r>
              <a:rPr lang="en-US" dirty="0"/>
              <a:t>6. </a:t>
            </a:r>
            <a:r>
              <a:rPr lang="en-US" dirty="0" err="1"/>
              <a:t>RTCPeerConnection</a:t>
            </a:r>
            <a:r>
              <a:rPr lang="en-US" dirty="0"/>
              <a:t>()</a:t>
            </a:r>
          </a:p>
          <a:p>
            <a:pPr marL="34299" indent="0">
              <a:buNone/>
            </a:pPr>
            <a:r>
              <a:rPr lang="en-US" dirty="0"/>
              <a:t>7. RTC </a:t>
            </a:r>
            <a:r>
              <a:rPr lang="en-US" dirty="0" err="1"/>
              <a:t>DataChannel</a:t>
            </a:r>
            <a:r>
              <a:rPr lang="en-US" dirty="0"/>
              <a:t>()</a:t>
            </a:r>
          </a:p>
          <a:p>
            <a:pPr marL="34299" indent="0">
              <a:buNone/>
            </a:pPr>
            <a:r>
              <a:rPr lang="en-US" dirty="0"/>
              <a:t>8. How Connection is established?</a:t>
            </a:r>
          </a:p>
          <a:p>
            <a:pPr marL="34299" indent="0">
              <a:buNone/>
            </a:pPr>
            <a:endParaRPr lang="en-US" dirty="0"/>
          </a:p>
          <a:p>
            <a:pPr marL="34299" indent="0">
              <a:buNone/>
            </a:pPr>
            <a:endParaRPr lang="en-US" dirty="0"/>
          </a:p>
          <a:p>
            <a:pPr marL="0" indent="0">
              <a:buNone/>
            </a:pPr>
            <a:endParaRPr lang="en-US" dirty="0"/>
          </a:p>
        </p:txBody>
      </p:sp>
      <p:sp>
        <p:nvSpPr>
          <p:cNvPr id="4" name="Content Placeholder 2"/>
          <p:cNvSpPr txBox="1">
            <a:spLocks/>
          </p:cNvSpPr>
          <p:nvPr/>
        </p:nvSpPr>
        <p:spPr>
          <a:xfrm>
            <a:off x="4286176" y="1942714"/>
            <a:ext cx="4324424" cy="3619886"/>
          </a:xfrm>
          <a:prstGeom prst="rect">
            <a:avLst/>
          </a:prstGeom>
        </p:spPr>
        <p:txBody>
          <a:bodyPr vert="horz" lIns="68598" tIns="34299" rIns="68598" bIns="34299"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34299" indent="0">
              <a:buNone/>
            </a:pPr>
            <a:r>
              <a:rPr lang="en-US" sz="1800" dirty="0"/>
              <a:t>9. ICE(</a:t>
            </a:r>
            <a:r>
              <a:rPr lang="en-US" sz="1800" dirty="0" err="1"/>
              <a:t>Interective</a:t>
            </a:r>
            <a:r>
              <a:rPr lang="en-US" sz="1800" dirty="0"/>
              <a:t> Connectivity Establishment)</a:t>
            </a:r>
          </a:p>
          <a:p>
            <a:pPr marL="34299" indent="0">
              <a:buNone/>
            </a:pPr>
            <a:r>
              <a:rPr lang="en-US" sz="1800" dirty="0"/>
              <a:t>10.How to scale for millions of users</a:t>
            </a:r>
          </a:p>
          <a:p>
            <a:pPr marL="34299" indent="0">
              <a:buNone/>
            </a:pPr>
            <a:r>
              <a:rPr lang="en-US" sz="1800" dirty="0"/>
              <a:t>11.Uses of WebRTC</a:t>
            </a:r>
          </a:p>
          <a:p>
            <a:pPr marL="34299" indent="0">
              <a:buNone/>
            </a:pPr>
            <a:r>
              <a:rPr lang="en-US" sz="1800" dirty="0"/>
              <a:t>12.Web RTC alternatives</a:t>
            </a:r>
          </a:p>
          <a:p>
            <a:pPr marL="34299" indent="0">
              <a:buNone/>
            </a:pPr>
            <a:r>
              <a:rPr lang="en-US" sz="1800" dirty="0" smtClean="0"/>
              <a:t>13.Lackings of  </a:t>
            </a:r>
            <a:r>
              <a:rPr lang="en-US" sz="1800" dirty="0"/>
              <a:t>Web RTC</a:t>
            </a:r>
          </a:p>
          <a:p>
            <a:pPr marL="0" indent="0">
              <a:buNone/>
            </a:pPr>
            <a:endParaRPr lang="en-US" sz="1800" dirty="0"/>
          </a:p>
        </p:txBody>
      </p:sp>
    </p:spTree>
    <p:extLst>
      <p:ext uri="{BB962C8B-B14F-4D97-AF65-F5344CB8AC3E}">
        <p14:creationId xmlns:p14="http://schemas.microsoft.com/office/powerpoint/2010/main" val="20257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457" y="1026442"/>
            <a:ext cx="7431438" cy="973436"/>
          </a:xfrm>
        </p:spPr>
        <p:txBody>
          <a:bodyPr/>
          <a:lstStyle/>
          <a:p>
            <a:pPr marL="34299"/>
            <a:r>
              <a:rPr lang="en-US" dirty="0"/>
              <a:t>What is Web RTC </a:t>
            </a:r>
          </a:p>
        </p:txBody>
      </p:sp>
      <p:sp>
        <p:nvSpPr>
          <p:cNvPr id="3" name="Title 1"/>
          <p:cNvSpPr txBox="1">
            <a:spLocks/>
          </p:cNvSpPr>
          <p:nvPr/>
        </p:nvSpPr>
        <p:spPr>
          <a:xfrm>
            <a:off x="741953" y="2914516"/>
            <a:ext cx="7088446" cy="2572420"/>
          </a:xfrm>
          <a:prstGeom prst="rect">
            <a:avLst/>
          </a:prstGeom>
        </p:spPr>
        <p:txBody>
          <a:bodyPr vert="horz" lIns="68598" tIns="34299" rIns="68598" bIns="34299"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marL="34299"/>
            <a:endParaRPr lang="en-US" sz="1500" dirty="0"/>
          </a:p>
          <a:p>
            <a:pPr marL="34299"/>
            <a:endParaRPr lang="en-US" sz="1500" dirty="0"/>
          </a:p>
          <a:p>
            <a:pPr marL="34299"/>
            <a:endParaRPr lang="en-US" sz="1500" dirty="0"/>
          </a:p>
          <a:p>
            <a:pPr marL="34299"/>
            <a:endParaRPr lang="en-US" sz="1500" dirty="0"/>
          </a:p>
          <a:p>
            <a:pPr marL="34299"/>
            <a:endParaRPr lang="en-US" sz="1500" dirty="0"/>
          </a:p>
          <a:p>
            <a:pPr marL="34299"/>
            <a:endParaRPr lang="en-US" sz="1500" dirty="0"/>
          </a:p>
          <a:p>
            <a:pPr marL="34299"/>
            <a:endParaRPr lang="en-US" sz="1500" dirty="0"/>
          </a:p>
          <a:p>
            <a:pPr marL="34299"/>
            <a:endParaRPr lang="en-US" sz="1500" dirty="0"/>
          </a:p>
          <a:p>
            <a:pPr marL="34299"/>
            <a:endParaRPr lang="en-US" sz="1500" dirty="0"/>
          </a:p>
          <a:p>
            <a:pPr marL="34299"/>
            <a:endParaRPr lang="en-US" sz="1500" dirty="0"/>
          </a:p>
          <a:p>
            <a:pPr marL="34299"/>
            <a:endParaRPr lang="en-US" sz="1500" dirty="0"/>
          </a:p>
          <a:p>
            <a:pPr marL="291543" indent="-257244">
              <a:buFont typeface="Wingdings" panose="05000000000000000000" pitchFamily="2" charset="2"/>
              <a:buChar char="v"/>
            </a:pPr>
            <a:endParaRPr lang="en-US" sz="1500" dirty="0"/>
          </a:p>
          <a:p>
            <a:pPr marL="291543" indent="-257244">
              <a:buFont typeface="Wingdings" panose="05000000000000000000" pitchFamily="2" charset="2"/>
              <a:buChar char="v"/>
            </a:pPr>
            <a:endParaRPr lang="en-US" sz="1500" dirty="0"/>
          </a:p>
          <a:p>
            <a:pPr marL="291543" indent="-257244">
              <a:buFont typeface="Wingdings" panose="05000000000000000000" pitchFamily="2" charset="2"/>
              <a:buChar char="v"/>
            </a:pPr>
            <a:endParaRPr lang="en-US" sz="1500" dirty="0"/>
          </a:p>
        </p:txBody>
      </p:sp>
      <p:sp>
        <p:nvSpPr>
          <p:cNvPr id="4" name="Text Placeholder 3"/>
          <p:cNvSpPr txBox="1">
            <a:spLocks/>
          </p:cNvSpPr>
          <p:nvPr/>
        </p:nvSpPr>
        <p:spPr>
          <a:xfrm>
            <a:off x="570458" y="2228537"/>
            <a:ext cx="8117413" cy="2915409"/>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57244" indent="-257244"/>
            <a:r>
              <a:rPr lang="en-US" sz="1600" dirty="0"/>
              <a:t>WebRTC (Web Real-Time Communication) is a new web technology which allows browser and mobile applications with functionalities such as audio/video calling, chat, P2P (peer-to-peer) file sharing and all that without any additional third-party software or plugins.</a:t>
            </a:r>
          </a:p>
          <a:p>
            <a:pPr marL="257244" indent="-257244"/>
            <a:r>
              <a:rPr lang="en-US" sz="1600" dirty="0"/>
              <a:t>It was published as an open source technology by Google in May 2011 and includes fundamental components for real-time communication on the web. </a:t>
            </a:r>
          </a:p>
          <a:p>
            <a:pPr marL="257244" indent="-257244"/>
            <a:r>
              <a:rPr lang="en-US" sz="1600" dirty="0"/>
              <a:t>WebRTC is also highly secure, as it uses end-to-end encryption to protect data and ensures that only the authorized parties can access it. Additionally, WebRTC is open-source, which means that anyone can access its source code and contribute to its development.</a:t>
            </a:r>
          </a:p>
          <a:p>
            <a:pPr marL="257244" indent="-257244"/>
            <a:r>
              <a:rPr lang="en-US" sz="1600" dirty="0"/>
              <a:t>WebRTC is a powerful and versatile technology that has revolutionized real-time communication on the web, and its adoption continues to grow rapidly as more developers discover its capabilities.</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A02C53-2FAC-2970-E764-4AE0B8F03DB8}"/>
              </a:ext>
            </a:extLst>
          </p:cNvPr>
          <p:cNvSpPr>
            <a:spLocks noGrp="1"/>
          </p:cNvSpPr>
          <p:nvPr>
            <p:ph type="title"/>
          </p:nvPr>
        </p:nvSpPr>
        <p:spPr/>
        <p:txBody>
          <a:bodyPr/>
          <a:lstStyle/>
          <a:p>
            <a:r>
              <a:rPr lang="en-US" dirty="0"/>
              <a:t>WebRTC Architecture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88" y="2171373"/>
            <a:ext cx="5287752" cy="3444184"/>
          </a:xfrm>
          <a:prstGeom prst="rect">
            <a:avLst/>
          </a:prstGeom>
        </p:spPr>
      </p:pic>
      <p:sp>
        <p:nvSpPr>
          <p:cNvPr id="4" name="TextBox 3"/>
          <p:cNvSpPr txBox="1"/>
          <p:nvPr/>
        </p:nvSpPr>
        <p:spPr>
          <a:xfrm>
            <a:off x="2704292" y="5649547"/>
            <a:ext cx="582532" cy="300082"/>
          </a:xfrm>
          <a:prstGeom prst="rect">
            <a:avLst/>
          </a:prstGeom>
          <a:noFill/>
        </p:spPr>
        <p:txBody>
          <a:bodyPr wrap="none" rtlCol="0">
            <a:spAutoFit/>
          </a:bodyPr>
          <a:lstStyle/>
          <a:p>
            <a:r>
              <a:rPr lang="en-US" sz="1350" dirty="0"/>
              <a:t>Fig : 1</a:t>
            </a:r>
          </a:p>
        </p:txBody>
      </p:sp>
    </p:spTree>
    <p:extLst>
      <p:ext uri="{BB962C8B-B14F-4D97-AF65-F5344CB8AC3E}">
        <p14:creationId xmlns:p14="http://schemas.microsoft.com/office/powerpoint/2010/main" val="100046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458" y="1142404"/>
            <a:ext cx="6745457" cy="685979"/>
          </a:xfrm>
        </p:spPr>
        <p:txBody>
          <a:bodyPr>
            <a:normAutofit fontScale="90000"/>
          </a:bodyPr>
          <a:lstStyle/>
          <a:p>
            <a:pPr marL="34299"/>
            <a:r>
              <a:rPr lang="en-US" dirty="0" err="1"/>
              <a:t>WebRTC</a:t>
            </a:r>
            <a:r>
              <a:rPr lang="en-US" dirty="0"/>
              <a:t>  APIs</a:t>
            </a:r>
          </a:p>
        </p:txBody>
      </p:sp>
      <p:sp>
        <p:nvSpPr>
          <p:cNvPr id="4" name="Text Placeholder 3"/>
          <p:cNvSpPr txBox="1">
            <a:spLocks/>
          </p:cNvSpPr>
          <p:nvPr/>
        </p:nvSpPr>
        <p:spPr>
          <a:xfrm>
            <a:off x="570458" y="1999878"/>
            <a:ext cx="8117413" cy="3372728"/>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en-US" sz="1425" dirty="0"/>
              <a:t>It is important to know that </a:t>
            </a:r>
            <a:r>
              <a:rPr lang="en-US" sz="1425" dirty="0" err="1"/>
              <a:t>WebRTC</a:t>
            </a:r>
            <a:r>
              <a:rPr lang="en-US" sz="1425" dirty="0"/>
              <a:t> is not just a single API , but it is a collection of APIs. And protocols defined by various working groups such as W3C and IETF (Internet Engineering Task Force).</a:t>
            </a:r>
          </a:p>
          <a:p>
            <a:pPr marL="0" indent="0">
              <a:buNone/>
            </a:pPr>
            <a:endParaRPr lang="en-US" sz="1425" dirty="0"/>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t="4557" r="589" b="6584"/>
          <a:stretch/>
        </p:blipFill>
        <p:spPr>
          <a:xfrm>
            <a:off x="1485096" y="2800186"/>
            <a:ext cx="4830434" cy="2229431"/>
          </a:xfrm>
          <a:prstGeom prst="rect">
            <a:avLst/>
          </a:prstGeom>
          <a:ln>
            <a:noFill/>
          </a:ln>
          <a:effectLst>
            <a:outerShdw blurRad="292100" dist="139700" dir="2700000" algn="tl" rotWithShape="0">
              <a:srgbClr val="333333">
                <a:alpha val="65000"/>
              </a:srgbClr>
            </a:outerShdw>
          </a:effectLst>
        </p:spPr>
      </p:pic>
      <p:sp>
        <p:nvSpPr>
          <p:cNvPr id="5" name="Title 1"/>
          <p:cNvSpPr txBox="1">
            <a:spLocks/>
          </p:cNvSpPr>
          <p:nvPr/>
        </p:nvSpPr>
        <p:spPr>
          <a:xfrm>
            <a:off x="3257208" y="5304234"/>
            <a:ext cx="2343760" cy="342989"/>
          </a:xfrm>
          <a:prstGeom prst="rect">
            <a:avLst/>
          </a:prstGeom>
        </p:spPr>
        <p:txBody>
          <a:bodyPr vert="horz" lIns="68598" tIns="34299" rIns="68598" bIns="34299" rtlCol="0" anchor="b">
            <a:normAutofit/>
          </a:bodyPr>
          <a:lstStyle>
            <a:lvl1pPr algn="l" defTabSz="914400" rtl="0" eaLnBrk="1" latinLnBrk="0" hangingPunct="1">
              <a:lnSpc>
                <a:spcPct val="80000"/>
              </a:lnSpc>
              <a:spcBef>
                <a:spcPct val="0"/>
              </a:spcBef>
              <a:buNone/>
              <a:defRPr sz="4800" b="0" kern="1200" cap="none" spc="100" baseline="0">
                <a:solidFill>
                  <a:schemeClr val="tx1"/>
                </a:solidFill>
                <a:latin typeface="+mj-lt"/>
                <a:ea typeface="+mj-ea"/>
                <a:cs typeface="+mj-cs"/>
              </a:defRPr>
            </a:lvl1pPr>
          </a:lstStyle>
          <a:p>
            <a:pPr marL="34299"/>
            <a:r>
              <a:rPr lang="en-US" sz="1500" dirty="0"/>
              <a:t>     Fig</a:t>
            </a:r>
            <a:r>
              <a:rPr lang="en-US" sz="1500" dirty="0"/>
              <a:t>: </a:t>
            </a:r>
            <a:r>
              <a:rPr lang="en-US" sz="1500" dirty="0"/>
              <a:t>2</a:t>
            </a:r>
            <a:endParaRPr lang="en-US" sz="1500" dirty="0"/>
          </a:p>
        </p:txBody>
      </p:sp>
    </p:spTree>
    <p:extLst>
      <p:ext uri="{BB962C8B-B14F-4D97-AF65-F5344CB8AC3E}">
        <p14:creationId xmlns:p14="http://schemas.microsoft.com/office/powerpoint/2010/main" val="238925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70458" y="1142404"/>
            <a:ext cx="6745457" cy="685979"/>
          </a:xfrm>
          <a:prstGeom prst="rect">
            <a:avLst/>
          </a:prstGeom>
        </p:spPr>
        <p:txBody>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marL="34299"/>
            <a:r>
              <a:rPr lang="en-US" sz="2701" dirty="0" err="1" smtClean="0">
                <a:solidFill>
                  <a:schemeClr val="accent2"/>
                </a:solidFill>
              </a:rPr>
              <a:t>GetUserMedia</a:t>
            </a:r>
            <a:r>
              <a:rPr lang="en-US" sz="2701" dirty="0" smtClean="0">
                <a:solidFill>
                  <a:schemeClr val="accent2"/>
                </a:solidFill>
              </a:rPr>
              <a:t> ()</a:t>
            </a:r>
            <a:endParaRPr lang="en-US" sz="2701" dirty="0">
              <a:solidFill>
                <a:schemeClr val="accent2"/>
              </a:solidFill>
            </a:endParaRPr>
          </a:p>
        </p:txBody>
      </p:sp>
      <p:sp>
        <p:nvSpPr>
          <p:cNvPr id="3" name="Text Placeholder 3"/>
          <p:cNvSpPr txBox="1">
            <a:spLocks/>
          </p:cNvSpPr>
          <p:nvPr/>
        </p:nvSpPr>
        <p:spPr>
          <a:xfrm>
            <a:off x="684788" y="1828383"/>
            <a:ext cx="8117413" cy="365855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buFont typeface="Wingdings" panose="05000000000000000000" pitchFamily="2" charset="2"/>
              <a:buChar char="§"/>
            </a:pPr>
            <a:r>
              <a:rPr lang="en-US" sz="1425" dirty="0"/>
              <a:t>Provide access to multimedia stream (video, audio or both) from local devices.</a:t>
            </a:r>
          </a:p>
          <a:p>
            <a:pPr>
              <a:buFont typeface="Wingdings" panose="05000000000000000000" pitchFamily="2" charset="2"/>
              <a:buChar char="§"/>
            </a:pPr>
            <a:r>
              <a:rPr lang="en-US" sz="1425" dirty="0"/>
              <a:t>Two main components in the MediaStream API are the MediaStream track and MediaStream interface.</a:t>
            </a:r>
          </a:p>
          <a:p>
            <a:pPr>
              <a:buFont typeface="Wingdings" panose="05000000000000000000" pitchFamily="2" charset="2"/>
              <a:buChar char="§"/>
            </a:pPr>
            <a:endParaRPr lang="en-US" sz="1425" dirty="0"/>
          </a:p>
          <a:p>
            <a:pPr>
              <a:buFont typeface="Wingdings" panose="05000000000000000000" pitchFamily="2" charset="2"/>
              <a:buChar char="§"/>
            </a:pPr>
            <a:endParaRPr lang="en-US" sz="1425" dirty="0"/>
          </a:p>
          <a:p>
            <a:pPr>
              <a:buFont typeface="Wingdings" panose="05000000000000000000" pitchFamily="2" charset="2"/>
              <a:buChar char="§"/>
            </a:pPr>
            <a:endParaRPr lang="en-US" sz="1425" dirty="0"/>
          </a:p>
          <a:p>
            <a:pPr marL="0" indent="0">
              <a:buNone/>
            </a:pPr>
            <a:endParaRPr lang="en-US" sz="1425" dirty="0"/>
          </a:p>
          <a:p>
            <a:pPr>
              <a:buFont typeface="Wingdings" panose="05000000000000000000" pitchFamily="2" charset="2"/>
              <a:buChar char="§"/>
            </a:pPr>
            <a:endParaRPr lang="en-US" sz="1425" dirty="0"/>
          </a:p>
          <a:p>
            <a:pPr marL="0" indent="0">
              <a:buNone/>
            </a:pPr>
            <a:r>
              <a:rPr lang="en-US" sz="1350" dirty="0"/>
              <a:t>				</a:t>
            </a:r>
            <a:r>
              <a:rPr lang="en-US" sz="1350" dirty="0"/>
              <a:t>Fig:3</a:t>
            </a:r>
            <a:endParaRPr lang="en-US" sz="1350" dirty="0"/>
          </a:p>
          <a:p>
            <a:pPr>
              <a:buFont typeface="Wingdings" panose="05000000000000000000" pitchFamily="2" charset="2"/>
              <a:buChar char="§"/>
            </a:pPr>
            <a:r>
              <a:rPr lang="en-US" sz="1425" dirty="0"/>
              <a:t>MediaStream track represents a type of media that have been obtained from the input source.</a:t>
            </a:r>
          </a:p>
          <a:p>
            <a:pPr>
              <a:buFont typeface="Wingdings" panose="05000000000000000000" pitchFamily="2" charset="2"/>
              <a:buChar char="§"/>
            </a:pPr>
            <a:r>
              <a:rPr lang="en-US" sz="1425" dirty="0"/>
              <a:t>The output can be forwarded as video element or PeerConnection.</a:t>
            </a:r>
          </a:p>
        </p:txBody>
      </p:sp>
      <p:sp>
        <p:nvSpPr>
          <p:cNvPr id="4" name="AutoShape 2" descr="blob:https://web.whatsapp.com/1a9bbb2a-a9f2-4af2-b313-f9aff94b07e2"/>
          <p:cNvSpPr>
            <a:spLocks noChangeAspect="1" noChangeArrowheads="1"/>
          </p:cNvSpPr>
          <p:nvPr/>
        </p:nvSpPr>
        <p:spPr bwMode="auto">
          <a:xfrm>
            <a:off x="116712" y="748205"/>
            <a:ext cx="228660" cy="2286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98" tIns="34299" rIns="68598" bIns="34299" numCol="1" anchor="t" anchorCtr="0" compatLnSpc="1">
            <a:prstTxWarp prst="textNoShape">
              <a:avLst/>
            </a:prstTxWarp>
          </a:bodyPr>
          <a:lstStyle/>
          <a:p>
            <a:endParaRPr lang="en-US" sz="1350"/>
          </a:p>
        </p:txBody>
      </p:sp>
      <p:pic>
        <p:nvPicPr>
          <p:cNvPr id="7" name="Picture 6">
            <a:extLst>
              <a:ext uri="{FF2B5EF4-FFF2-40B4-BE49-F238E27FC236}">
                <a16:creationId xmlns:a16="http://schemas.microsoft.com/office/drawing/2014/main" xmlns="" id="{3931BCBD-E691-4D5F-2EB7-5A18230239E4}"/>
              </a:ext>
            </a:extLst>
          </p:cNvPr>
          <p:cNvPicPr>
            <a:picLocks noChangeAspect="1"/>
          </p:cNvPicPr>
          <p:nvPr/>
        </p:nvPicPr>
        <p:blipFill rotWithShape="1">
          <a:blip r:embed="rId2">
            <a:extLst>
              <a:ext uri="{28A0092B-C50C-407E-A947-70E740481C1C}">
                <a14:useLocalDpi xmlns:a14="http://schemas.microsoft.com/office/drawing/2010/main" val="0"/>
              </a:ext>
            </a:extLst>
          </a:blip>
          <a:srcRect l="3412" t="9095" r="4200" b="11280"/>
          <a:stretch/>
        </p:blipFill>
        <p:spPr>
          <a:xfrm>
            <a:off x="1542261" y="2800186"/>
            <a:ext cx="5030510" cy="17149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4231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623" y="1142405"/>
            <a:ext cx="7374273" cy="1028968"/>
          </a:xfrm>
        </p:spPr>
        <p:txBody>
          <a:bodyPr>
            <a:normAutofit fontScale="90000"/>
          </a:bodyPr>
          <a:lstStyle/>
          <a:p>
            <a:r>
              <a:rPr lang="en-US" dirty="0" err="1"/>
              <a:t>RTCPeerConnection</a:t>
            </a:r>
            <a:r>
              <a:rPr lang="en-US" dirty="0"/>
              <a:t>()</a:t>
            </a:r>
            <a:br>
              <a:rPr lang="en-US" dirty="0"/>
            </a:br>
            <a:endParaRPr lang="en-US" dirty="0"/>
          </a:p>
        </p:txBody>
      </p:sp>
      <p:sp>
        <p:nvSpPr>
          <p:cNvPr id="4" name="Text Placeholder 3"/>
          <p:cNvSpPr txBox="1">
            <a:spLocks/>
          </p:cNvSpPr>
          <p:nvPr/>
        </p:nvSpPr>
        <p:spPr>
          <a:xfrm>
            <a:off x="684788" y="1942713"/>
            <a:ext cx="8117413" cy="354422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buFont typeface="Wingdings" panose="05000000000000000000" pitchFamily="2" charset="2"/>
              <a:buChar char="v"/>
            </a:pPr>
            <a:r>
              <a:rPr lang="en-US" sz="1425" dirty="0"/>
              <a:t>The </a:t>
            </a:r>
            <a:r>
              <a:rPr lang="en-US" sz="1425" dirty="0" err="1"/>
              <a:t>RTCPeerConnection</a:t>
            </a:r>
            <a:r>
              <a:rPr lang="en-US" sz="1425" dirty="0"/>
              <a:t> API represents a </a:t>
            </a:r>
            <a:r>
              <a:rPr lang="en-US" sz="1425" dirty="0" err="1"/>
              <a:t>WebRTC</a:t>
            </a:r>
            <a:r>
              <a:rPr lang="en-US" sz="1425" dirty="0"/>
              <a:t> connection between the local computer and remote peer.</a:t>
            </a:r>
          </a:p>
          <a:p>
            <a:pPr>
              <a:buFont typeface="Wingdings" panose="05000000000000000000" pitchFamily="2" charset="2"/>
              <a:buChar char="v"/>
            </a:pPr>
            <a:r>
              <a:rPr lang="en-US" sz="1425" dirty="0"/>
              <a:t>Core part of the </a:t>
            </a:r>
            <a:r>
              <a:rPr lang="en-US" sz="1425" dirty="0" err="1"/>
              <a:t>WebRTC</a:t>
            </a:r>
            <a:r>
              <a:rPr lang="en-US" sz="1425" dirty="0"/>
              <a:t> connection.</a:t>
            </a:r>
          </a:p>
          <a:p>
            <a:pPr>
              <a:buFont typeface="Wingdings" panose="05000000000000000000" pitchFamily="2" charset="2"/>
              <a:buChar char="v"/>
            </a:pPr>
            <a:r>
              <a:rPr lang="en-US" sz="1425" dirty="0"/>
              <a:t>It provides methods- connect to a remote peer, maintain and monitor the connection , and close the connection. </a:t>
            </a:r>
          </a:p>
          <a:p>
            <a:pPr>
              <a:buFont typeface="Wingdings" panose="05000000000000000000" pitchFamily="2" charset="2"/>
              <a:buChar char="v"/>
            </a:pPr>
            <a:r>
              <a:rPr lang="en-US" sz="1425" dirty="0"/>
              <a:t>This API is responsible for managing the full life cycle of each peer-to-peer connection.</a:t>
            </a:r>
          </a:p>
        </p:txBody>
      </p:sp>
    </p:spTree>
    <p:extLst>
      <p:ext uri="{BB962C8B-B14F-4D97-AF65-F5344CB8AC3E}">
        <p14:creationId xmlns:p14="http://schemas.microsoft.com/office/powerpoint/2010/main" val="156887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788" y="1085239"/>
            <a:ext cx="6520997" cy="685979"/>
          </a:xfrm>
        </p:spPr>
        <p:txBody>
          <a:bodyPr>
            <a:normAutofit fontScale="90000"/>
          </a:bodyPr>
          <a:lstStyle/>
          <a:p>
            <a:r>
              <a:rPr lang="en-US" dirty="0"/>
              <a:t>RTC </a:t>
            </a:r>
            <a:r>
              <a:rPr lang="en-US" dirty="0" err="1"/>
              <a:t>DataChannel</a:t>
            </a:r>
            <a:r>
              <a:rPr lang="en-US" dirty="0"/>
              <a:t>()</a:t>
            </a:r>
          </a:p>
        </p:txBody>
      </p:sp>
      <p:sp>
        <p:nvSpPr>
          <p:cNvPr id="4" name="Text Placeholder 3"/>
          <p:cNvSpPr txBox="1">
            <a:spLocks/>
          </p:cNvSpPr>
          <p:nvPr/>
        </p:nvSpPr>
        <p:spPr>
          <a:xfrm>
            <a:off x="684788" y="1942713"/>
            <a:ext cx="8117413" cy="354422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buFont typeface="Wingdings" panose="05000000000000000000" pitchFamily="2" charset="2"/>
              <a:buChar char="q"/>
            </a:pPr>
            <a:r>
              <a:rPr lang="en-US" sz="1800" dirty="0" err="1"/>
              <a:t>RTCDataChannel</a:t>
            </a:r>
            <a:r>
              <a:rPr lang="en-US" sz="1800" dirty="0"/>
              <a:t> API enables exchange of arbitrary data between two peers.</a:t>
            </a:r>
          </a:p>
          <a:p>
            <a:pPr>
              <a:buFont typeface="Wingdings" panose="05000000000000000000" pitchFamily="2" charset="2"/>
              <a:buChar char="q"/>
            </a:pPr>
            <a:r>
              <a:rPr lang="en-US" sz="1800" dirty="0" err="1"/>
              <a:t>RTCDataChannel</a:t>
            </a:r>
            <a:r>
              <a:rPr lang="en-US" sz="1800" dirty="0"/>
              <a:t> can be configured to provide reliable or unreliable delivery of messages.</a:t>
            </a:r>
          </a:p>
          <a:p>
            <a:pPr>
              <a:buFont typeface="Wingdings" panose="05000000000000000000" pitchFamily="2" charset="2"/>
              <a:buChar char="q"/>
            </a:pPr>
            <a:r>
              <a:rPr lang="en-US" sz="1800" dirty="0" err="1"/>
              <a:t>RTCDataChannel</a:t>
            </a:r>
            <a:r>
              <a:rPr lang="en-US" sz="1800" dirty="0"/>
              <a:t> can be configured to provide in-order or out-of-order delivery of messages.</a:t>
            </a:r>
          </a:p>
          <a:p>
            <a:pPr>
              <a:buFont typeface="Wingdings" panose="05000000000000000000" pitchFamily="2" charset="2"/>
              <a:buChar char="q"/>
            </a:pPr>
            <a:r>
              <a:rPr lang="en-US" sz="1800" dirty="0"/>
              <a:t>Reliable and in-order delivery is similar to TCP(Transmission Control Protocol).</a:t>
            </a:r>
          </a:p>
          <a:p>
            <a:pPr>
              <a:buFont typeface="Wingdings" panose="05000000000000000000" pitchFamily="2" charset="2"/>
              <a:buChar char="q"/>
            </a:pPr>
            <a:r>
              <a:rPr lang="en-US" sz="1800" dirty="0"/>
              <a:t>Unreliable and out-of-order delivery is similar to UDP( User Diagram Protocol).</a:t>
            </a:r>
          </a:p>
          <a:p>
            <a:pPr>
              <a:buFont typeface="Wingdings" panose="05000000000000000000" pitchFamily="2" charset="2"/>
              <a:buChar char="q"/>
            </a:pPr>
            <a:endParaRPr lang="en-US" sz="1425" dirty="0"/>
          </a:p>
        </p:txBody>
      </p:sp>
    </p:spTree>
    <p:extLst>
      <p:ext uri="{BB962C8B-B14F-4D97-AF65-F5344CB8AC3E}">
        <p14:creationId xmlns:p14="http://schemas.microsoft.com/office/powerpoint/2010/main" val="256814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1030</TotalTime>
  <Words>1653</Words>
  <Application>Microsoft Office PowerPoint</Application>
  <PresentationFormat>On-screen Show (4:3)</PresentationFormat>
  <Paragraphs>131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Corbel</vt:lpstr>
      <vt:lpstr>Courier New</vt:lpstr>
      <vt:lpstr>Times New Roman</vt:lpstr>
      <vt:lpstr>Trebuchet MS</vt:lpstr>
      <vt:lpstr>Wingdings</vt:lpstr>
      <vt:lpstr>Wingdings 3</vt:lpstr>
      <vt:lpstr>Facet</vt:lpstr>
      <vt:lpstr>About WebRTC  </vt:lpstr>
      <vt:lpstr>Prepared By   </vt:lpstr>
      <vt:lpstr>TABLE OF CONTENTS </vt:lpstr>
      <vt:lpstr>What is Web RTC </vt:lpstr>
      <vt:lpstr>WebRTC Architecture</vt:lpstr>
      <vt:lpstr>WebRTC  APIs</vt:lpstr>
      <vt:lpstr>PowerPoint Presentation</vt:lpstr>
      <vt:lpstr>RTCPeerConnection() </vt:lpstr>
      <vt:lpstr>RTC DataChannel()</vt:lpstr>
      <vt:lpstr>How Connection is established? </vt:lpstr>
      <vt:lpstr>PowerPoint Presentation</vt:lpstr>
      <vt:lpstr>What is a signaling server?</vt:lpstr>
      <vt:lpstr>ICE(Interective Connectivity Establishment)</vt:lpstr>
      <vt:lpstr>ICE(Interective Connectivity Establishment)</vt:lpstr>
      <vt:lpstr>PowerPoint Presentation</vt:lpstr>
      <vt:lpstr>PowerPoint Presentation</vt:lpstr>
      <vt:lpstr>Uses of Web RTC</vt:lpstr>
      <vt:lpstr>PowerPoint Presentation</vt:lpstr>
      <vt:lpstr>Web RTC alternatives</vt:lpstr>
      <vt:lpstr>      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WebRTC</dc:title>
  <dc:creator>User</dc:creator>
  <cp:lastModifiedBy>UseR</cp:lastModifiedBy>
  <cp:revision>43</cp:revision>
  <dcterms:created xsi:type="dcterms:W3CDTF">2023-05-10T13:02:03Z</dcterms:created>
  <dcterms:modified xsi:type="dcterms:W3CDTF">2023-05-14T09:52:43Z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