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21"/>
  </p:notesMasterIdLst>
  <p:handoutMasterIdLst>
    <p:handoutMasterId r:id="rId22"/>
  </p:handoutMasterIdLst>
  <p:sldIdLst>
    <p:sldId id="265" r:id="rId2"/>
    <p:sldId id="310" r:id="rId3"/>
    <p:sldId id="320" r:id="rId4"/>
    <p:sldId id="316" r:id="rId5"/>
    <p:sldId id="336" r:id="rId6"/>
    <p:sldId id="328" r:id="rId7"/>
    <p:sldId id="327" r:id="rId8"/>
    <p:sldId id="329" r:id="rId9"/>
    <p:sldId id="330" r:id="rId10"/>
    <p:sldId id="331" r:id="rId11"/>
    <p:sldId id="333" r:id="rId12"/>
    <p:sldId id="334" r:id="rId13"/>
    <p:sldId id="332" r:id="rId14"/>
    <p:sldId id="335" r:id="rId15"/>
    <p:sldId id="318" r:id="rId16"/>
    <p:sldId id="325" r:id="rId17"/>
    <p:sldId id="317" r:id="rId18"/>
    <p:sldId id="326" r:id="rId19"/>
    <p:sldId id="319" r:id="rId20"/>
  </p:sldIdLst>
  <p:sldSz cx="12188825" cy="6858000"/>
  <p:notesSz cx="6858000" cy="9144000"/>
  <p:custDataLst>
    <p:tags r:id="rId2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114" d="100"/>
          <a:sy n="114" d="100"/>
        </p:scale>
        <p:origin x="474" y="11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5/14/2023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5/13/2023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675" y="2404534"/>
            <a:ext cx="7764913" cy="1646302"/>
          </a:xfrm>
        </p:spPr>
        <p:txBody>
          <a:bodyPr anchor="b">
            <a:noAutofit/>
          </a:bodyPr>
          <a:lstStyle>
            <a:lvl1pPr algn="r">
              <a:defRPr sz="5398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675" y="4050834"/>
            <a:ext cx="7764913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88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609600"/>
            <a:ext cx="8594429" cy="3403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19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783" y="3632200"/>
            <a:ext cx="722264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799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0309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1931988"/>
            <a:ext cx="8594429" cy="2595460"/>
          </a:xfrm>
        </p:spPr>
        <p:txBody>
          <a:bodyPr anchor="b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14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5854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1" y="609600"/>
            <a:ext cx="858596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84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4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5599" y="609600"/>
            <a:ext cx="130440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159" y="609600"/>
            <a:ext cx="7058311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8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0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2700868"/>
            <a:ext cx="8594429" cy="1826581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158" y="2160589"/>
            <a:ext cx="418294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8645" y="2160590"/>
            <a:ext cx="418294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1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570" y="2160983"/>
            <a:ext cx="418453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70" y="2737246"/>
            <a:ext cx="418453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058" y="2160983"/>
            <a:ext cx="4184528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059" y="2737246"/>
            <a:ext cx="418452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4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0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1498604"/>
            <a:ext cx="3853524" cy="1278466"/>
          </a:xfr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222" y="514925"/>
            <a:ext cx="4512366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2777069"/>
            <a:ext cx="3853524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0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4800600"/>
            <a:ext cx="859442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158" y="609600"/>
            <a:ext cx="8594429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5367338"/>
            <a:ext cx="8594428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8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8" y="2160590"/>
            <a:ext cx="859442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3257" y="6041363"/>
            <a:ext cx="911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158" y="6041363"/>
            <a:ext cx="62959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8426" y="6041363"/>
            <a:ext cx="68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331912" y="4191000"/>
            <a:ext cx="7772400" cy="12192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About </a:t>
            </a:r>
            <a:r>
              <a:rPr lang="en-US" sz="4000" dirty="0" err="1"/>
              <a:t>WebRTC</a:t>
            </a:r>
            <a:br>
              <a:rPr lang="en-US" dirty="0"/>
            </a:br>
            <a:br>
              <a:rPr lang="en-US" dirty="0"/>
            </a:br>
            <a:endParaRPr lang="en-US" sz="4800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293812" y="2514600"/>
            <a:ext cx="7848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400" dirty="0"/>
              <a:t>Presentation </a:t>
            </a:r>
            <a:br>
              <a:rPr lang="en-US" sz="26400" dirty="0"/>
            </a:br>
            <a:r>
              <a:rPr lang="en-US" dirty="0"/>
              <a:t>  </a:t>
            </a:r>
            <a:br>
              <a:rPr lang="en-US" dirty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304800"/>
            <a:ext cx="8692399" cy="914400"/>
          </a:xfrm>
        </p:spPr>
        <p:txBody>
          <a:bodyPr>
            <a:normAutofit/>
          </a:bodyPr>
          <a:lstStyle/>
          <a:p>
            <a:r>
              <a:rPr lang="en-US" dirty="0"/>
              <a:t>RTC </a:t>
            </a:r>
            <a:r>
              <a:rPr lang="en-US" dirty="0" err="1"/>
              <a:t>DataChannel</a:t>
            </a:r>
            <a:r>
              <a:rPr lang="en-US" dirty="0"/>
              <a:t>()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912812" y="1447800"/>
            <a:ext cx="10820399" cy="4724400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RTCDataChannel</a:t>
            </a:r>
            <a:r>
              <a:rPr lang="en-US" dirty="0"/>
              <a:t> API enables exchange of arbitrary data between two peers.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RTCDataChannel</a:t>
            </a:r>
            <a:r>
              <a:rPr lang="en-US" dirty="0"/>
              <a:t> can be configured to provide reliable or unreliable delivery of messages.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RTCDataChannel</a:t>
            </a:r>
            <a:r>
              <a:rPr lang="en-US" dirty="0"/>
              <a:t> can be configured to provide in-order or out-of-order delivery of messages.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Reliable and in-order delivery is similar to TCP(Transmission Control Protocol).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Unreliable and out-of-order delivery is similar to UDP( User Diagram Protocol).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56814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762000"/>
            <a:ext cx="10515600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Connection is established?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912812" y="1447800"/>
            <a:ext cx="8836029" cy="4273738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7162A3-BF6E-3B5E-1429-61E811A1F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1" y="1577829"/>
            <a:ext cx="8683630" cy="414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27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12" y="152400"/>
            <a:ext cx="9894666" cy="1143000"/>
          </a:xfrm>
          <a:prstGeom prst="rect">
            <a:avLst/>
          </a:prstGeom>
        </p:spPr>
      </p:pic>
      <p:sp>
        <p:nvSpPr>
          <p:cNvPr id="11" name="Text Placeholder 3"/>
          <p:cNvSpPr txBox="1">
            <a:spLocks/>
          </p:cNvSpPr>
          <p:nvPr/>
        </p:nvSpPr>
        <p:spPr>
          <a:xfrm>
            <a:off x="912812" y="1447800"/>
            <a:ext cx="10820399" cy="4724400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endParaRPr lang="en-US" sz="2000" dirty="0"/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912812" y="1143000"/>
            <a:ext cx="9677401" cy="3876675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1F252E-7B50-3CC5-4B12-A27BF4AD854D}"/>
              </a:ext>
            </a:extLst>
          </p:cNvPr>
          <p:cNvSpPr txBox="1"/>
          <p:nvPr/>
        </p:nvSpPr>
        <p:spPr>
          <a:xfrm>
            <a:off x="2508044" y="1905000"/>
            <a:ext cx="609460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Developers need to pass ICE server URLs to the peer connection for establishing a connection between two peers.</a:t>
            </a:r>
          </a:p>
          <a:p>
            <a:r>
              <a:rPr lang="en-US" sz="1800" dirty="0"/>
              <a:t>ICE (Interactive Connectivity Establishment) finds the best path to connect two peers using STUN and TURN servers.</a:t>
            </a:r>
          </a:p>
          <a:p>
            <a:r>
              <a:rPr lang="en-US" sz="1800" dirty="0"/>
              <a:t>STUN (Session Traversal Utilities for NAT) server is used by ICE to determine the external address of a peer.</a:t>
            </a:r>
          </a:p>
          <a:p>
            <a:r>
              <a:rPr lang="en-US" sz="1800" dirty="0"/>
              <a:t>If STUN server fails, ICE routes the traffic through a TURN (Traversal Using Relays around NAT) server.</a:t>
            </a:r>
          </a:p>
          <a:p>
            <a:r>
              <a:rPr lang="en-US" sz="1800" dirty="0"/>
              <a:t>Every TURN server supports STUN, which means it has added relaying functionality built-in.</a:t>
            </a:r>
          </a:p>
        </p:txBody>
      </p:sp>
    </p:spTree>
    <p:extLst>
      <p:ext uri="{BB962C8B-B14F-4D97-AF65-F5344CB8AC3E}">
        <p14:creationId xmlns:p14="http://schemas.microsoft.com/office/powerpoint/2010/main" val="55501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381000"/>
            <a:ext cx="9753602" cy="838200"/>
          </a:xfrm>
        </p:spPr>
        <p:txBody>
          <a:bodyPr>
            <a:normAutofit/>
          </a:bodyPr>
          <a:lstStyle/>
          <a:p>
            <a:pPr marL="45720" indent="0"/>
            <a:r>
              <a:rPr lang="en-US" dirty="0"/>
              <a:t>ICE(</a:t>
            </a:r>
            <a:r>
              <a:rPr lang="en-US" dirty="0" err="1"/>
              <a:t>Interective</a:t>
            </a:r>
            <a:r>
              <a:rPr lang="en-US" dirty="0"/>
              <a:t> Connectivity Establishment)</a:t>
            </a:r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912812" y="1447800"/>
            <a:ext cx="10820399" cy="4724400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The internet addressing system is still using IPV4 (Internet Protocol Version 4)  and because of that , most of our devices are behind </a:t>
            </a:r>
            <a:r>
              <a:rPr lang="en-US" sz="2000" dirty="0" err="1"/>
              <a:t>ine</a:t>
            </a:r>
            <a:r>
              <a:rPr lang="en-US" sz="2000" dirty="0"/>
              <a:t> or more layers of NAT (Network Address Transmission) NAT is a mechanism of mapping private address to the public addresses to the public addresses changing address information within IP protocols while it is in transmit through the device for routing.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err="1"/>
              <a:t>WebRTC</a:t>
            </a:r>
            <a:r>
              <a:rPr lang="en-US" sz="2000" dirty="0"/>
              <a:t> technology developers can use ICE which simplifies the complexity of the internet addressing system.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After session description set, ICE agent automatically </a:t>
            </a:r>
            <a:r>
              <a:rPr lang="en-US" sz="2000" dirty="0" err="1"/>
              <a:t>begains</a:t>
            </a:r>
            <a:r>
              <a:rPr lang="en-US" sz="2000" dirty="0"/>
              <a:t> to find all the possible candidate IP, port for local peer.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ICE agent queries the operating system for local IP addresses.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ICE agent queries an external STUN server (id configured) to retrieve the public IP and port.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If configured, ICE agent add the TURN server as a last resort candidate.</a:t>
            </a:r>
          </a:p>
        </p:txBody>
      </p:sp>
    </p:spTree>
    <p:extLst>
      <p:ext uri="{BB962C8B-B14F-4D97-AF65-F5344CB8AC3E}">
        <p14:creationId xmlns:p14="http://schemas.microsoft.com/office/powerpoint/2010/main" val="323512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2EAC10-9D3D-9B5C-C21E-690518D6B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2" y="800100"/>
            <a:ext cx="8153400" cy="54864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0B0A5D3-F628-38ED-66D7-87893B916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3" y="381000"/>
            <a:ext cx="9753602" cy="838200"/>
          </a:xfrm>
        </p:spPr>
        <p:txBody>
          <a:bodyPr>
            <a:normAutofit/>
          </a:bodyPr>
          <a:lstStyle/>
          <a:p>
            <a:pPr marL="45720" indent="0"/>
            <a:r>
              <a:rPr lang="en-US" dirty="0"/>
              <a:t>ICE(</a:t>
            </a:r>
            <a:r>
              <a:rPr lang="en-US" dirty="0" err="1"/>
              <a:t>Interective</a:t>
            </a:r>
            <a:r>
              <a:rPr lang="en-US" dirty="0"/>
              <a:t> Connectivity Establishment)</a:t>
            </a:r>
          </a:p>
        </p:txBody>
      </p:sp>
    </p:spTree>
    <p:extLst>
      <p:ext uri="{BB962C8B-B14F-4D97-AF65-F5344CB8AC3E}">
        <p14:creationId xmlns:p14="http://schemas.microsoft.com/office/powerpoint/2010/main" val="27182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12" y="685800"/>
            <a:ext cx="9525000" cy="99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How to scale?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1524000"/>
            <a:ext cx="10820399" cy="4495800"/>
          </a:xfrm>
        </p:spPr>
        <p:txBody>
          <a:bodyPr/>
          <a:lstStyle/>
          <a:p>
            <a:r>
              <a:rPr lang="en-US" sz="2400" dirty="0"/>
              <a:t>To Scale the project for millions of users these modifications can be done :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sz="2000" dirty="0"/>
              <a:t> Use adaptive bitrate streaming,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 Implementing efficient media codecs , reducing the size of the media streams, minimizing the use of server     resources.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 Use a signaling server with horizontal scaling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Use a media server for media handling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Optimize media handling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Use a distributed database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Optimize client performance</a:t>
            </a:r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381000"/>
            <a:ext cx="9753602" cy="838200"/>
          </a:xfrm>
        </p:spPr>
        <p:txBody>
          <a:bodyPr/>
          <a:lstStyle/>
          <a:p>
            <a:r>
              <a:rPr lang="en-US" dirty="0"/>
              <a:t>Uses of Web RTC</a:t>
            </a:r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760412" y="1828800"/>
            <a:ext cx="10820399" cy="3886200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760412" y="1524000"/>
            <a:ext cx="10820399" cy="4495800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900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912812" y="1295400"/>
            <a:ext cx="10820399" cy="4876800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 err="1"/>
              <a:t>WebRTC</a:t>
            </a:r>
            <a:r>
              <a:rPr lang="en-US" sz="1900" dirty="0"/>
              <a:t> can be used in a variety to enable real-time communication and collaboration features. Here are some common uses of </a:t>
            </a:r>
            <a:r>
              <a:rPr lang="en-US" sz="1900" dirty="0" err="1"/>
              <a:t>WebRTC</a:t>
            </a:r>
            <a:r>
              <a:rPr lang="en-US" sz="1900" dirty="0"/>
              <a:t> :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1900" dirty="0"/>
              <a:t>Video conferencing:. Users can join a virtual meeting room and communicate with each other in real-time, with support for high-quality audio and video streams.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1900" dirty="0"/>
              <a:t>Live streaming :Users can broadcast live events, concerts, or webinars, and viewers can join the stream and interact with each other in real-time.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1900" dirty="0"/>
              <a:t>Gaming : Users can play multiplayer games with each other in real-time, with support for low latency and high-quality audio and video streams.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1900" dirty="0"/>
              <a:t> E-learning : Users can attend virtual classes, seminars, or workshops, and interact with each other and the instructor in real-time.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1900" dirty="0"/>
              <a:t>Customer support : Users can join a virtual helpdesk and communicate with customer support agents in real-time, with support for audio, video, and data exchange.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1900" dirty="0"/>
              <a:t>Remote collaboration : Users can collaborate on projects, documents, or code, and communicate with each other in real-time using audio, video, and data exchange.</a:t>
            </a:r>
          </a:p>
          <a:p>
            <a:pPr marL="0" indent="0"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77505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12813" y="533400"/>
            <a:ext cx="9753602" cy="1219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"/>
            <a:r>
              <a:rPr lang="en-US" dirty="0"/>
              <a:t>Advantages and disadvantages of  Web RTC</a:t>
            </a:r>
          </a:p>
        </p:txBody>
      </p:sp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381000"/>
            <a:ext cx="9829802" cy="1066800"/>
          </a:xfrm>
        </p:spPr>
        <p:txBody>
          <a:bodyPr/>
          <a:lstStyle/>
          <a:p>
            <a:r>
              <a:rPr lang="en-US" dirty="0"/>
              <a:t>Web RTC alternatives</a:t>
            </a:r>
          </a:p>
        </p:txBody>
      </p:sp>
    </p:spTree>
    <p:extLst>
      <p:ext uri="{BB962C8B-B14F-4D97-AF65-F5344CB8AC3E}">
        <p14:creationId xmlns:p14="http://schemas.microsoft.com/office/powerpoint/2010/main" val="16432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35217" y="2133600"/>
            <a:ext cx="4735595" cy="1219200"/>
          </a:xfrm>
        </p:spPr>
        <p:txBody>
          <a:bodyPr>
            <a:normAutofit/>
          </a:bodyPr>
          <a:lstStyle/>
          <a:p>
            <a:r>
              <a:rPr lang="en-US" sz="54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Prepared By  </a:t>
            </a:r>
            <a:br>
              <a:rPr lang="en-GB" dirty="0"/>
            </a:b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Md. Musarrat Hossain Chowdhury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3" y="76200"/>
            <a:ext cx="9144001" cy="1371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br>
              <a:rPr lang="en-GB" dirty="0">
                <a:solidFill>
                  <a:srgbClr val="FFC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3" y="1447800"/>
            <a:ext cx="4953000" cy="472439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1. What is web RTC ?</a:t>
            </a:r>
          </a:p>
          <a:p>
            <a:pPr marL="45720" indent="0">
              <a:buNone/>
            </a:pPr>
            <a:r>
              <a:rPr lang="en-US" dirty="0"/>
              <a:t>2. WebRTC Architecture</a:t>
            </a:r>
          </a:p>
          <a:p>
            <a:pPr marL="45720" indent="0">
              <a:buNone/>
            </a:pPr>
            <a:r>
              <a:rPr lang="en-US" dirty="0"/>
              <a:t>3. What is a </a:t>
            </a:r>
            <a:r>
              <a:rPr lang="en-US" dirty="0" err="1"/>
              <a:t>signalling</a:t>
            </a:r>
            <a:r>
              <a:rPr lang="en-US" dirty="0"/>
              <a:t> server?</a:t>
            </a:r>
          </a:p>
          <a:p>
            <a:pPr marL="45720" indent="0">
              <a:buNone/>
            </a:pPr>
            <a:r>
              <a:rPr lang="en-US" dirty="0"/>
              <a:t>4. WebRTC  APIs</a:t>
            </a:r>
          </a:p>
          <a:p>
            <a:pPr marL="45720" indent="0">
              <a:buNone/>
            </a:pPr>
            <a:r>
              <a:rPr lang="en-US" dirty="0"/>
              <a:t>5. </a:t>
            </a:r>
            <a:r>
              <a:rPr lang="en-US" dirty="0" err="1"/>
              <a:t>GetUserMedia</a:t>
            </a:r>
            <a:r>
              <a:rPr lang="en-US" dirty="0"/>
              <a:t> ()</a:t>
            </a:r>
          </a:p>
          <a:p>
            <a:pPr marL="45720" indent="0">
              <a:buNone/>
            </a:pPr>
            <a:r>
              <a:rPr lang="en-US" dirty="0"/>
              <a:t>6. </a:t>
            </a:r>
            <a:r>
              <a:rPr lang="en-US" dirty="0" err="1"/>
              <a:t>RTCPeerConnection</a:t>
            </a:r>
            <a:r>
              <a:rPr lang="en-US" dirty="0"/>
              <a:t>()</a:t>
            </a:r>
          </a:p>
          <a:p>
            <a:pPr marL="45720" indent="0">
              <a:buNone/>
            </a:pPr>
            <a:r>
              <a:rPr lang="en-US" dirty="0"/>
              <a:t>7. RTC </a:t>
            </a:r>
            <a:r>
              <a:rPr lang="en-US" dirty="0" err="1"/>
              <a:t>DataChannel</a:t>
            </a:r>
            <a:r>
              <a:rPr lang="en-US" dirty="0"/>
              <a:t>()</a:t>
            </a:r>
          </a:p>
          <a:p>
            <a:pPr marL="45720" indent="0">
              <a:buNone/>
            </a:pPr>
            <a:r>
              <a:rPr lang="en-US" dirty="0"/>
              <a:t>8. How Connection is established?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13412" y="1447801"/>
            <a:ext cx="5486399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1800" dirty="0"/>
              <a:t>9. ICE(</a:t>
            </a:r>
            <a:r>
              <a:rPr lang="en-US" sz="1800" dirty="0" err="1"/>
              <a:t>Interective</a:t>
            </a:r>
            <a:r>
              <a:rPr lang="en-US" sz="1800" dirty="0"/>
              <a:t> Connectivity Establishment)</a:t>
            </a:r>
          </a:p>
          <a:p>
            <a:pPr marL="45720" indent="0">
              <a:buNone/>
            </a:pPr>
            <a:r>
              <a:rPr lang="en-US" sz="1800" dirty="0"/>
              <a:t>10.How to scale for millions of users</a:t>
            </a:r>
          </a:p>
          <a:p>
            <a:pPr marL="45720" indent="0">
              <a:buNone/>
            </a:pPr>
            <a:r>
              <a:rPr lang="en-US" sz="1800" dirty="0"/>
              <a:t>11.Uses of WebRTC</a:t>
            </a:r>
          </a:p>
          <a:p>
            <a:pPr marL="45720" indent="0">
              <a:buNone/>
            </a:pPr>
            <a:r>
              <a:rPr lang="en-US" sz="1800" dirty="0"/>
              <a:t>12.Web RTC alternatives</a:t>
            </a:r>
          </a:p>
          <a:p>
            <a:pPr marL="45720" indent="0">
              <a:buNone/>
            </a:pPr>
            <a:r>
              <a:rPr lang="en-US" sz="1800" dirty="0"/>
              <a:t>13.Advantages and disadvantages of  Web RTC</a:t>
            </a:r>
          </a:p>
          <a:p>
            <a:pPr marL="45720" indent="0">
              <a:buNone/>
            </a:pPr>
            <a:r>
              <a:rPr lang="en-US" sz="1800" dirty="0"/>
              <a:t>14.Conclusion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7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1" y="226423"/>
            <a:ext cx="9906003" cy="1297577"/>
          </a:xfrm>
        </p:spPr>
        <p:txBody>
          <a:bodyPr/>
          <a:lstStyle/>
          <a:p>
            <a:pPr marL="45720"/>
            <a:r>
              <a:rPr lang="en-US" dirty="0"/>
              <a:t>What is Web RTC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89013" y="2743200"/>
            <a:ext cx="9448800" cy="3429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"/>
            <a:endParaRPr lang="en-US" sz="2000" dirty="0"/>
          </a:p>
          <a:p>
            <a:pPr marL="45720"/>
            <a:endParaRPr lang="en-US" sz="2000" dirty="0"/>
          </a:p>
          <a:p>
            <a:pPr marL="45720"/>
            <a:endParaRPr lang="en-US" sz="2000" dirty="0"/>
          </a:p>
          <a:p>
            <a:pPr marL="45720"/>
            <a:endParaRPr lang="en-US" sz="2000" dirty="0"/>
          </a:p>
          <a:p>
            <a:pPr marL="45720"/>
            <a:endParaRPr lang="en-US" sz="2000" dirty="0"/>
          </a:p>
          <a:p>
            <a:pPr marL="45720"/>
            <a:endParaRPr lang="en-US" sz="2000" dirty="0"/>
          </a:p>
          <a:p>
            <a:pPr marL="45720"/>
            <a:endParaRPr lang="en-US" sz="2000" dirty="0"/>
          </a:p>
          <a:p>
            <a:pPr marL="45720"/>
            <a:endParaRPr lang="en-US" sz="2000" dirty="0"/>
          </a:p>
          <a:p>
            <a:pPr marL="45720"/>
            <a:endParaRPr lang="en-US" sz="2000" dirty="0"/>
          </a:p>
          <a:p>
            <a:pPr marL="45720"/>
            <a:endParaRPr lang="en-US" sz="2000" dirty="0"/>
          </a:p>
          <a:p>
            <a:pPr marL="45720"/>
            <a:endParaRPr lang="en-US" sz="2000" dirty="0"/>
          </a:p>
          <a:p>
            <a:pPr marL="388620" indent="-342900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388620" indent="-342900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388620" indent="-342900">
              <a:buFont typeface="Wingdings" panose="05000000000000000000" pitchFamily="2" charset="2"/>
              <a:buChar char="v"/>
            </a:pPr>
            <a:endParaRPr lang="en-US" sz="2000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760412" y="1828800"/>
            <a:ext cx="10820399" cy="3886200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WebRTC (Web Real-Time Communication) is a new web technology which allows browser and mobile applications with functionalities such as audio/video calling, chat, P2P (peer-to-peer) file sharing and all that without any additional third-party software or plugins.</a:t>
            </a: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 was published as an open source technology by Google in May 2011 and includes fundamental components for real-time communication on the web.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WebRTC is also highly secure, as it uses end-to-end encryption to protect data and ensures that only the authorized parties can access it. Additionally, WebRTC is open-source, which means that anyone can access its source code and contribute to its development.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WebRTC is a powerful and versatile technology that has revolutionized real-time communication on the web, and its adoption continues to grow rapidly as more developers discover its capabilities.</a:t>
            </a:r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02C53-2FAC-2970-E764-4AE0B8F03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WebRTC Architecture</a:t>
            </a:r>
          </a:p>
        </p:txBody>
      </p:sp>
    </p:spTree>
    <p:extLst>
      <p:ext uri="{BB962C8B-B14F-4D97-AF65-F5344CB8AC3E}">
        <p14:creationId xmlns:p14="http://schemas.microsoft.com/office/powerpoint/2010/main" val="100046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381000"/>
            <a:ext cx="8991601" cy="914400"/>
          </a:xfrm>
        </p:spPr>
        <p:txBody>
          <a:bodyPr>
            <a:normAutofit/>
          </a:bodyPr>
          <a:lstStyle/>
          <a:p>
            <a:pPr marL="45720"/>
            <a:r>
              <a:rPr lang="en-US" dirty="0"/>
              <a:t>What is a signaling server?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760412" y="1524000"/>
            <a:ext cx="10820399" cy="4495800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900" dirty="0"/>
          </a:p>
        </p:txBody>
      </p:sp>
      <p:sp>
        <p:nvSpPr>
          <p:cNvPr id="5" name="TextBox 4"/>
          <p:cNvSpPr txBox="1"/>
          <p:nvPr/>
        </p:nvSpPr>
        <p:spPr>
          <a:xfrm>
            <a:off x="760412" y="1524000"/>
            <a:ext cx="10515599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err="1"/>
              <a:t>Signalling</a:t>
            </a:r>
            <a:r>
              <a:rPr lang="en-US" sz="2000" dirty="0"/>
              <a:t> is the process of setting up, controlling and terminating a communication session between the clients.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To communicate between 2 end point major 3 process needs to happen:</a:t>
            </a:r>
          </a:p>
          <a:p>
            <a:r>
              <a:rPr lang="en-US" sz="2000" dirty="0"/>
              <a:t>     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Session control information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Exchange IP address and port related information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Exchange codes and media type of the end user.</a:t>
            </a:r>
          </a:p>
          <a:p>
            <a:r>
              <a:rPr lang="en-US" sz="2000" dirty="0"/>
              <a:t>These configuration (metadata) are exchange via (Session Description Protocol).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 So there should be a server to exchange the user data initially to setup </a:t>
            </a:r>
            <a:r>
              <a:rPr lang="en-US" sz="2000" dirty="0" err="1"/>
              <a:t>WebRTC</a:t>
            </a:r>
            <a:r>
              <a:rPr lang="en-US" sz="2000" dirty="0"/>
              <a:t> connection.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After the signaling process, all the media and data will be exchanges via RTC </a:t>
            </a:r>
            <a:r>
              <a:rPr lang="en-US" sz="2000" dirty="0" err="1"/>
              <a:t>peerconnection</a:t>
            </a:r>
            <a:r>
              <a:rPr lang="en-US" sz="2000" dirty="0"/>
              <a:t> od WebRTC.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77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381000"/>
            <a:ext cx="8991601" cy="914400"/>
          </a:xfrm>
        </p:spPr>
        <p:txBody>
          <a:bodyPr>
            <a:normAutofit/>
          </a:bodyPr>
          <a:lstStyle/>
          <a:p>
            <a:pPr marL="45720"/>
            <a:r>
              <a:rPr lang="en-US" dirty="0" err="1"/>
              <a:t>WebRTC</a:t>
            </a:r>
            <a:r>
              <a:rPr lang="en-US" dirty="0"/>
              <a:t>  APIs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760412" y="1524000"/>
            <a:ext cx="10820399" cy="4495800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/>
              <a:t>It is important to know that </a:t>
            </a:r>
            <a:r>
              <a:rPr lang="en-US" sz="1900" dirty="0" err="1"/>
              <a:t>WebRTC</a:t>
            </a:r>
            <a:r>
              <a:rPr lang="en-US" sz="1900" dirty="0"/>
              <a:t> is not just a single API , but it is a collection of APIs. And protocols defined by various working groups such as W3C and IETF (Internet Engineering Task Force).</a:t>
            </a:r>
          </a:p>
          <a:p>
            <a:pPr marL="0" indent="0">
              <a:buNone/>
            </a:pPr>
            <a:endParaRPr lang="en-US" sz="19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557" r="589" b="6584"/>
          <a:stretch/>
        </p:blipFill>
        <p:spPr>
          <a:xfrm>
            <a:off x="1979612" y="2590799"/>
            <a:ext cx="6438901" cy="29718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341812" y="5928660"/>
            <a:ext cx="31242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b="0" kern="1200" cap="none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"/>
            <a:r>
              <a:rPr lang="en-US" sz="2000" dirty="0"/>
              <a:t>                     Fig: 1</a:t>
            </a:r>
          </a:p>
        </p:txBody>
      </p:sp>
    </p:spTree>
    <p:extLst>
      <p:ext uri="{BB962C8B-B14F-4D97-AF65-F5344CB8AC3E}">
        <p14:creationId xmlns:p14="http://schemas.microsoft.com/office/powerpoint/2010/main" val="238925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0412" y="381000"/>
            <a:ext cx="8991601" cy="914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"/>
            <a:r>
              <a:rPr lang="en-US" dirty="0" err="1"/>
              <a:t>GetUserMedia</a:t>
            </a:r>
            <a:r>
              <a:rPr lang="en-US" dirty="0"/>
              <a:t> ()</a:t>
            </a:r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912812" y="1295400"/>
            <a:ext cx="10820399" cy="4876800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900" dirty="0"/>
              <a:t>Provide access to multimedia stream (video, audio or both) from local devices.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900" dirty="0"/>
              <a:t>Two main components in the MediaStream API are the MediaStream track and MediaStream interface.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900" dirty="0"/>
          </a:p>
          <a:p>
            <a:pPr>
              <a:buFont typeface="Wingdings" panose="05000000000000000000" pitchFamily="2" charset="2"/>
              <a:buChar char="§"/>
            </a:pPr>
            <a:endParaRPr lang="en-US" sz="1900" dirty="0"/>
          </a:p>
          <a:p>
            <a:pPr>
              <a:buFont typeface="Wingdings" panose="05000000000000000000" pitchFamily="2" charset="2"/>
              <a:buChar char="§"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>
              <a:buFont typeface="Wingdings" panose="05000000000000000000" pitchFamily="2" charset="2"/>
              <a:buChar char="§"/>
            </a:pPr>
            <a:endParaRPr lang="en-US" sz="1900" dirty="0"/>
          </a:p>
          <a:p>
            <a:pPr marL="0" indent="0">
              <a:buNone/>
            </a:pPr>
            <a:r>
              <a:rPr lang="en-US" sz="1800" dirty="0"/>
              <a:t>				Fig:2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900" dirty="0"/>
              <a:t>MediaStream track represents a type of media that have been obtained from the input source.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900" dirty="0"/>
              <a:t>The output can be forwarded as video element or PeerConnection.</a:t>
            </a:r>
          </a:p>
        </p:txBody>
      </p:sp>
      <p:sp>
        <p:nvSpPr>
          <p:cNvPr id="4" name="AutoShape 2" descr="blob:https://web.whatsapp.com/1a9bbb2a-a9f2-4af2-b313-f9aff94b07e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31BCBD-E691-4D5F-2EB7-5A18230239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2" t="9095" r="4200" b="11280"/>
          <a:stretch/>
        </p:blipFill>
        <p:spPr>
          <a:xfrm>
            <a:off x="2055812" y="2590800"/>
            <a:ext cx="6705600" cy="228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423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2" y="381000"/>
            <a:ext cx="9829803" cy="1371600"/>
          </a:xfrm>
        </p:spPr>
        <p:txBody>
          <a:bodyPr/>
          <a:lstStyle/>
          <a:p>
            <a:r>
              <a:rPr lang="en-US" dirty="0" err="1"/>
              <a:t>RTCPeerConnection</a:t>
            </a:r>
            <a:r>
              <a:rPr lang="en-US" dirty="0"/>
              <a:t>()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912812" y="1447800"/>
            <a:ext cx="10820399" cy="4724400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1900" dirty="0"/>
              <a:t>The </a:t>
            </a:r>
            <a:r>
              <a:rPr lang="en-US" sz="1900" dirty="0" err="1"/>
              <a:t>RTCPeerConnection</a:t>
            </a:r>
            <a:r>
              <a:rPr lang="en-US" sz="1900" dirty="0"/>
              <a:t> API represents a </a:t>
            </a:r>
            <a:r>
              <a:rPr lang="en-US" sz="1900" dirty="0" err="1"/>
              <a:t>WebRTC</a:t>
            </a:r>
            <a:r>
              <a:rPr lang="en-US" sz="1900" dirty="0"/>
              <a:t> connection between the local computer and remote peer.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900" dirty="0"/>
              <a:t>Core part of the </a:t>
            </a:r>
            <a:r>
              <a:rPr lang="en-US" sz="1900" dirty="0" err="1"/>
              <a:t>WebRTC</a:t>
            </a:r>
            <a:r>
              <a:rPr lang="en-US" sz="1900" dirty="0"/>
              <a:t> connection.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900" dirty="0"/>
              <a:t>It provides methods- connect to a remote peer, maintain and monitor the connection , and close the connection.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900" dirty="0"/>
              <a:t>This API is responsible for managing the full life cycle of each peer-to-peer connection.</a:t>
            </a:r>
          </a:p>
        </p:txBody>
      </p:sp>
    </p:spTree>
    <p:extLst>
      <p:ext uri="{BB962C8B-B14F-4D97-AF65-F5344CB8AC3E}">
        <p14:creationId xmlns:p14="http://schemas.microsoft.com/office/powerpoint/2010/main" val="156887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924</TotalTime>
  <Words>1137</Words>
  <Application>Microsoft Office PowerPoint</Application>
  <PresentationFormat>Custom</PresentationFormat>
  <Paragraphs>110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Corbel</vt:lpstr>
      <vt:lpstr>Courier New</vt:lpstr>
      <vt:lpstr>Times New Roman</vt:lpstr>
      <vt:lpstr>Trebuchet MS</vt:lpstr>
      <vt:lpstr>Wingdings</vt:lpstr>
      <vt:lpstr>Wingdings 3</vt:lpstr>
      <vt:lpstr>Facet</vt:lpstr>
      <vt:lpstr>About WebRTC  </vt:lpstr>
      <vt:lpstr>Prepared By   </vt:lpstr>
      <vt:lpstr>TABLE OF CONTENTS </vt:lpstr>
      <vt:lpstr>What is Web RTC </vt:lpstr>
      <vt:lpstr>WebRTC Architecture</vt:lpstr>
      <vt:lpstr>What is a signaling server?</vt:lpstr>
      <vt:lpstr>WebRTC  APIs</vt:lpstr>
      <vt:lpstr>PowerPoint Presentation</vt:lpstr>
      <vt:lpstr>RTCPeerConnection() </vt:lpstr>
      <vt:lpstr>RTC DataChannel()</vt:lpstr>
      <vt:lpstr>How Connection is established? </vt:lpstr>
      <vt:lpstr>PowerPoint Presentation</vt:lpstr>
      <vt:lpstr>ICE(Interective Connectivity Establishment)</vt:lpstr>
      <vt:lpstr>ICE(Interective Connectivity Establishment)</vt:lpstr>
      <vt:lpstr>PowerPoint Presentation</vt:lpstr>
      <vt:lpstr>Uses of Web RTC</vt:lpstr>
      <vt:lpstr>PowerPoint Presentation</vt:lpstr>
      <vt:lpstr>Web RTC alternatives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WebRTC</dc:title>
  <dc:creator>User</dc:creator>
  <cp:lastModifiedBy>muhit babu</cp:lastModifiedBy>
  <cp:revision>33</cp:revision>
  <dcterms:created xsi:type="dcterms:W3CDTF">2023-05-10T13:02:03Z</dcterms:created>
  <dcterms:modified xsi:type="dcterms:W3CDTF">2023-05-14T02:32:11Z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