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2"/>
  </p:notesMasterIdLst>
  <p:handoutMasterIdLst>
    <p:handoutMasterId r:id="rId23"/>
  </p:handoutMasterIdLst>
  <p:sldIdLst>
    <p:sldId id="265" r:id="rId2"/>
    <p:sldId id="310" r:id="rId3"/>
    <p:sldId id="320" r:id="rId4"/>
    <p:sldId id="321" r:id="rId5"/>
    <p:sldId id="316" r:id="rId6"/>
    <p:sldId id="336" r:id="rId7"/>
    <p:sldId id="328" r:id="rId8"/>
    <p:sldId id="327" r:id="rId9"/>
    <p:sldId id="329" r:id="rId10"/>
    <p:sldId id="330" r:id="rId11"/>
    <p:sldId id="331" r:id="rId12"/>
    <p:sldId id="333" r:id="rId13"/>
    <p:sldId id="334" r:id="rId14"/>
    <p:sldId id="332" r:id="rId15"/>
    <p:sldId id="335" r:id="rId16"/>
    <p:sldId id="318" r:id="rId17"/>
    <p:sldId id="325" r:id="rId18"/>
    <p:sldId id="317" r:id="rId19"/>
    <p:sldId id="326" r:id="rId20"/>
    <p:sldId id="319" r:id="rId21"/>
  </p:sldIdLst>
  <p:sldSz cx="12188825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474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5/13/2023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5/13/2023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8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1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309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14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5854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84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4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8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0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1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4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0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0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8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31912" y="4191000"/>
            <a:ext cx="7772400" cy="12192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About </a:t>
            </a:r>
            <a:r>
              <a:rPr lang="en-US" sz="4000" dirty="0" err="1"/>
              <a:t>WebRTC</a:t>
            </a:r>
            <a:br>
              <a:rPr lang="en-US" dirty="0"/>
            </a:br>
            <a:br>
              <a:rPr lang="en-US" dirty="0"/>
            </a:br>
            <a:endParaRPr lang="en-US" sz="4800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293812" y="2514600"/>
            <a:ext cx="7848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400" dirty="0"/>
              <a:t>Presentation </a:t>
            </a:r>
            <a:br>
              <a:rPr lang="en-US" sz="26400" dirty="0"/>
            </a:br>
            <a:r>
              <a:rPr lang="en-US" dirty="0"/>
              <a:t>  </a:t>
            </a:r>
            <a:br>
              <a:rPr lang="en-US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381000"/>
            <a:ext cx="9829803" cy="1371600"/>
          </a:xfrm>
        </p:spPr>
        <p:txBody>
          <a:bodyPr/>
          <a:lstStyle/>
          <a:p>
            <a:r>
              <a:rPr lang="en-US" dirty="0" err="1"/>
              <a:t>RTCPeerConnection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912812" y="1447800"/>
            <a:ext cx="10820399" cy="47244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1900" dirty="0"/>
              <a:t>The </a:t>
            </a:r>
            <a:r>
              <a:rPr lang="en-US" sz="1900" dirty="0" err="1"/>
              <a:t>RTCPeerConnection</a:t>
            </a:r>
            <a:r>
              <a:rPr lang="en-US" sz="1900" dirty="0"/>
              <a:t> API represents a </a:t>
            </a:r>
            <a:r>
              <a:rPr lang="en-US" sz="1900" dirty="0" err="1"/>
              <a:t>WebRTC</a:t>
            </a:r>
            <a:r>
              <a:rPr lang="en-US" sz="1900" dirty="0"/>
              <a:t> connection between the local computer and remote peer.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/>
              <a:t>Core part of the </a:t>
            </a:r>
            <a:r>
              <a:rPr lang="en-US" sz="1900" dirty="0" err="1"/>
              <a:t>WebRTC</a:t>
            </a:r>
            <a:r>
              <a:rPr lang="en-US" sz="1900" dirty="0"/>
              <a:t> connection.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/>
              <a:t>It provides methods- connect to a remote peer, maintain and monitor the connection , and close the connection.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/>
              <a:t>This API is responsible for managing the full life cycle of each peer-to-peer connection.</a:t>
            </a:r>
          </a:p>
        </p:txBody>
      </p:sp>
    </p:spTree>
    <p:extLst>
      <p:ext uri="{BB962C8B-B14F-4D97-AF65-F5344CB8AC3E}">
        <p14:creationId xmlns:p14="http://schemas.microsoft.com/office/powerpoint/2010/main" val="156887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304800"/>
            <a:ext cx="8692399" cy="914400"/>
          </a:xfrm>
        </p:spPr>
        <p:txBody>
          <a:bodyPr>
            <a:normAutofit/>
          </a:bodyPr>
          <a:lstStyle/>
          <a:p>
            <a:r>
              <a:rPr lang="en-US" dirty="0"/>
              <a:t>RTC </a:t>
            </a:r>
            <a:r>
              <a:rPr lang="en-US" dirty="0" err="1"/>
              <a:t>DataChannel</a:t>
            </a:r>
            <a:r>
              <a:rPr lang="en-US" dirty="0"/>
              <a:t>()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912812" y="1447800"/>
            <a:ext cx="10820399" cy="47244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RTCDataChannel</a:t>
            </a:r>
            <a:r>
              <a:rPr lang="en-US" dirty="0"/>
              <a:t> API enables exchange of arbitrary data between two peers.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RTCDataChannel</a:t>
            </a:r>
            <a:r>
              <a:rPr lang="en-US" dirty="0"/>
              <a:t> can be configured to provide reliable or unreliable delivery of messages.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RTCDataChannel</a:t>
            </a:r>
            <a:r>
              <a:rPr lang="en-US" dirty="0"/>
              <a:t> can be configured to provide in-order or out-of-order delivery of messages.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Reliable and in-order delivery is similar to TCP(Transmission Control Protocol).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Unreliable and out-of-order delivery is similar to UDP( User Diagram Protocol).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56814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762000"/>
            <a:ext cx="10515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Connection is established?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912812" y="1447800"/>
            <a:ext cx="8836029" cy="4273738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7162A3-BF6E-3B5E-1429-61E811A1F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1" y="1577829"/>
            <a:ext cx="8683630" cy="4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7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152400"/>
            <a:ext cx="9894666" cy="1143000"/>
          </a:xfrm>
          <a:prstGeom prst="rect">
            <a:avLst/>
          </a:prstGeom>
        </p:spPr>
      </p:pic>
      <p:sp>
        <p:nvSpPr>
          <p:cNvPr id="11" name="Text Placeholder 3"/>
          <p:cNvSpPr txBox="1">
            <a:spLocks/>
          </p:cNvSpPr>
          <p:nvPr/>
        </p:nvSpPr>
        <p:spPr>
          <a:xfrm>
            <a:off x="912812" y="1447800"/>
            <a:ext cx="10820399" cy="47244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912812" y="1143000"/>
            <a:ext cx="9677401" cy="3876675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F252E-7B50-3CC5-4B12-A27BF4AD854D}"/>
              </a:ext>
            </a:extLst>
          </p:cNvPr>
          <p:cNvSpPr txBox="1"/>
          <p:nvPr/>
        </p:nvSpPr>
        <p:spPr>
          <a:xfrm>
            <a:off x="2508044" y="1905000"/>
            <a:ext cx="60946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Developers need to pass ICE server URLs to the peer connection for establishing a connection between two peers.</a:t>
            </a:r>
          </a:p>
          <a:p>
            <a:r>
              <a:rPr lang="en-US" sz="1800" dirty="0"/>
              <a:t>ICE (Interactive Connectivity Establishment) finds the best path to connect two peers using STUN and TURN servers.</a:t>
            </a:r>
          </a:p>
          <a:p>
            <a:r>
              <a:rPr lang="en-US" sz="1800" dirty="0"/>
              <a:t>STUN (Session Traversal Utilities for NAT) server is used by ICE to determine the external address of a peer.</a:t>
            </a:r>
          </a:p>
          <a:p>
            <a:r>
              <a:rPr lang="en-US" sz="1800" dirty="0"/>
              <a:t>If STUN server fails, ICE routes the traffic through a TURN (Traversal Using Relays around NAT) server.</a:t>
            </a:r>
          </a:p>
          <a:p>
            <a:r>
              <a:rPr lang="en-US" sz="1800" dirty="0"/>
              <a:t>Every TURN server supports STUN, which means it has added relaying functionality built-in.</a:t>
            </a:r>
          </a:p>
        </p:txBody>
      </p:sp>
    </p:spTree>
    <p:extLst>
      <p:ext uri="{BB962C8B-B14F-4D97-AF65-F5344CB8AC3E}">
        <p14:creationId xmlns:p14="http://schemas.microsoft.com/office/powerpoint/2010/main" val="55501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381000"/>
            <a:ext cx="9753602" cy="838200"/>
          </a:xfrm>
        </p:spPr>
        <p:txBody>
          <a:bodyPr>
            <a:normAutofit/>
          </a:bodyPr>
          <a:lstStyle/>
          <a:p>
            <a:pPr marL="45720" indent="0"/>
            <a:r>
              <a:rPr lang="en-US" dirty="0"/>
              <a:t>ICE(</a:t>
            </a:r>
            <a:r>
              <a:rPr lang="en-US" dirty="0" err="1"/>
              <a:t>Interective</a:t>
            </a:r>
            <a:r>
              <a:rPr lang="en-US" dirty="0"/>
              <a:t> Connectivity Establishment)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912812" y="1447800"/>
            <a:ext cx="10820399" cy="47244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The internet addressing system is still using IPV4 (Internet Protocol Version 4)  and because of that , most of our devices are behind </a:t>
            </a:r>
            <a:r>
              <a:rPr lang="en-US" sz="2000" dirty="0" err="1"/>
              <a:t>ine</a:t>
            </a:r>
            <a:r>
              <a:rPr lang="en-US" sz="2000" dirty="0"/>
              <a:t> or more layers of NAT (Network Address Transmission) NAT is a mechanism of mapping private address to the public addresses to the public addresses changing address information within IP protocols while it is in transmit through the device for routing.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 err="1"/>
              <a:t>WebRTC</a:t>
            </a:r>
            <a:r>
              <a:rPr lang="en-US" sz="2000" dirty="0"/>
              <a:t> technology developers can use ICE which simplifies the complexity of the internet addressing system.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After session description set, ICE agent automatically </a:t>
            </a:r>
            <a:r>
              <a:rPr lang="en-US" sz="2000" dirty="0" err="1"/>
              <a:t>begains</a:t>
            </a:r>
            <a:r>
              <a:rPr lang="en-US" sz="2000" dirty="0"/>
              <a:t> to find all the possible candidate IP, port for local peer.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ICE agent queries the operating system for local IP addresses.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ICE agent queries an external STUN server (id configured) to retrieve the public IP and port.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If configured, ICE agent add the TURN server as a last resort candidate.</a:t>
            </a:r>
          </a:p>
        </p:txBody>
      </p:sp>
    </p:spTree>
    <p:extLst>
      <p:ext uri="{BB962C8B-B14F-4D97-AF65-F5344CB8AC3E}">
        <p14:creationId xmlns:p14="http://schemas.microsoft.com/office/powerpoint/2010/main" val="323512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2EAC10-9D3D-9B5C-C21E-690518D6B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800100"/>
            <a:ext cx="8153400" cy="54864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0B0A5D3-F628-38ED-66D7-87893B91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381000"/>
            <a:ext cx="9753602" cy="838200"/>
          </a:xfrm>
        </p:spPr>
        <p:txBody>
          <a:bodyPr>
            <a:normAutofit/>
          </a:bodyPr>
          <a:lstStyle/>
          <a:p>
            <a:pPr marL="45720" indent="0"/>
            <a:r>
              <a:rPr lang="en-US" dirty="0"/>
              <a:t>ICE(</a:t>
            </a:r>
            <a:r>
              <a:rPr lang="en-US" dirty="0" err="1"/>
              <a:t>Interective</a:t>
            </a:r>
            <a:r>
              <a:rPr lang="en-US" dirty="0"/>
              <a:t> Connectivity Establishment)</a:t>
            </a:r>
          </a:p>
        </p:txBody>
      </p:sp>
    </p:spTree>
    <p:extLst>
      <p:ext uri="{BB962C8B-B14F-4D97-AF65-F5344CB8AC3E}">
        <p14:creationId xmlns:p14="http://schemas.microsoft.com/office/powerpoint/2010/main" val="27182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685800"/>
            <a:ext cx="95250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How to scale?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1524000"/>
            <a:ext cx="10820399" cy="4495800"/>
          </a:xfrm>
        </p:spPr>
        <p:txBody>
          <a:bodyPr/>
          <a:lstStyle/>
          <a:p>
            <a:r>
              <a:rPr lang="en-US" sz="2400" dirty="0"/>
              <a:t>To Scale the project for millions of users these modifications can be done 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000" dirty="0"/>
              <a:t> Use adaptive bitrate streaming,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 Implementing efficient media codecs , reducing the size of the media streams, minimizing the use of server     resources.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 Use a signaling server with horizontal scaling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Use a media server for media handling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Optimize media handling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Use a distributed database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Optimize client performance</a:t>
            </a:r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381000"/>
            <a:ext cx="9753602" cy="838200"/>
          </a:xfrm>
        </p:spPr>
        <p:txBody>
          <a:bodyPr/>
          <a:lstStyle/>
          <a:p>
            <a:r>
              <a:rPr lang="en-US" dirty="0"/>
              <a:t>Uses of Web RTC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760412" y="1828800"/>
            <a:ext cx="10820399" cy="38862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60412" y="1524000"/>
            <a:ext cx="10820399" cy="44958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0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12812" y="1295400"/>
            <a:ext cx="10820399" cy="48768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 err="1"/>
              <a:t>WebRTC</a:t>
            </a:r>
            <a:r>
              <a:rPr lang="en-US" sz="1900" dirty="0"/>
              <a:t> can be used in a variety to enable real-time communication and collaboration features. Here are some common uses of </a:t>
            </a:r>
            <a:r>
              <a:rPr lang="en-US" sz="1900" dirty="0" err="1"/>
              <a:t>WebRTC</a:t>
            </a:r>
            <a:r>
              <a:rPr lang="en-US" sz="1900" dirty="0"/>
              <a:t> 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900" dirty="0"/>
              <a:t>Video conferencing:. Users can join a virtual meeting room and communicate with each other in real-time, with support for high-quality audio and video streams.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900" dirty="0"/>
              <a:t>Live streaming :Users can broadcast live events, concerts, or webinars, and viewers can join the stream and interact with each other in real-time.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900" dirty="0"/>
              <a:t>Gaming : Users can play multiplayer games with each other in real-time, with support for low latency and high-quality audio and video streams.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900" dirty="0"/>
              <a:t> E-learning : Users can attend virtual classes, seminars, or workshops, and interact with each other and the instructor in real-time.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900" dirty="0"/>
              <a:t>Customer support : Users can join a virtual helpdesk and communicate with customer support agents in real-time, with support for audio, video, and data exchange.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900" dirty="0"/>
              <a:t>Remote collaboration : Users can collaborate on projects, documents, or code, and communicate with each other in real-time using audio, video, and data exchange.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77505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12813" y="533400"/>
            <a:ext cx="9753602" cy="121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"/>
            <a:r>
              <a:rPr lang="en-US" dirty="0"/>
              <a:t>Advantages and disadvantages of  Web RTC</a:t>
            </a:r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381000"/>
            <a:ext cx="9829802" cy="1066800"/>
          </a:xfrm>
        </p:spPr>
        <p:txBody>
          <a:bodyPr/>
          <a:lstStyle/>
          <a:p>
            <a:r>
              <a:rPr lang="en-US" dirty="0"/>
              <a:t>Web RTC alternatives</a:t>
            </a:r>
          </a:p>
        </p:txBody>
      </p:sp>
    </p:spTree>
    <p:extLst>
      <p:ext uri="{BB962C8B-B14F-4D97-AF65-F5344CB8AC3E}">
        <p14:creationId xmlns:p14="http://schemas.microsoft.com/office/powerpoint/2010/main" val="16432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Prepared By  </a:t>
            </a:r>
            <a:br>
              <a:rPr lang="en-GB" dirty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Md. Musarrat Hossain Chowdhury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35217" y="2133600"/>
            <a:ext cx="4735595" cy="1219200"/>
          </a:xfrm>
        </p:spPr>
        <p:txBody>
          <a:bodyPr>
            <a:normAutofit/>
          </a:bodyPr>
          <a:lstStyle/>
          <a:p>
            <a:r>
              <a:rPr lang="en-US" sz="5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3" y="76200"/>
            <a:ext cx="9144001" cy="1371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br>
              <a:rPr lang="en-GB" dirty="0">
                <a:solidFill>
                  <a:srgbClr val="FFC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1447800"/>
            <a:ext cx="4953000" cy="47243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1. Introduction </a:t>
            </a:r>
          </a:p>
          <a:p>
            <a:pPr marL="45720" indent="0">
              <a:buNone/>
            </a:pPr>
            <a:r>
              <a:rPr lang="en-US" dirty="0"/>
              <a:t>2 . What is web RTC ?</a:t>
            </a:r>
          </a:p>
          <a:p>
            <a:pPr marL="45720" indent="0">
              <a:buNone/>
            </a:pPr>
            <a:r>
              <a:rPr lang="en-US" dirty="0"/>
              <a:t>3. What is a </a:t>
            </a:r>
            <a:r>
              <a:rPr lang="en-US" dirty="0" err="1"/>
              <a:t>signalling</a:t>
            </a:r>
            <a:r>
              <a:rPr lang="en-US" dirty="0"/>
              <a:t> server?</a:t>
            </a:r>
          </a:p>
          <a:p>
            <a:pPr marL="45720" indent="0">
              <a:buNone/>
            </a:pPr>
            <a:r>
              <a:rPr lang="en-US" dirty="0"/>
              <a:t>4.WebRTC  APIs</a:t>
            </a:r>
          </a:p>
          <a:p>
            <a:pPr marL="45720" indent="0">
              <a:buNone/>
            </a:pPr>
            <a:r>
              <a:rPr lang="en-US" dirty="0"/>
              <a:t>5.GetUserMedia ()</a:t>
            </a:r>
          </a:p>
          <a:p>
            <a:pPr marL="45720" indent="0">
              <a:buNone/>
            </a:pPr>
            <a:r>
              <a:rPr lang="en-US" dirty="0"/>
              <a:t>6.RTCPeerConnection()</a:t>
            </a:r>
          </a:p>
          <a:p>
            <a:pPr marL="45720" indent="0">
              <a:buNone/>
            </a:pPr>
            <a:r>
              <a:rPr lang="en-US" dirty="0"/>
              <a:t>7.RTC </a:t>
            </a:r>
            <a:r>
              <a:rPr lang="en-US" dirty="0" err="1"/>
              <a:t>DataChannel</a:t>
            </a:r>
            <a:r>
              <a:rPr lang="en-US" dirty="0"/>
              <a:t>()</a:t>
            </a:r>
          </a:p>
          <a:p>
            <a:pPr marL="45720" indent="0">
              <a:buNone/>
            </a:pPr>
            <a:r>
              <a:rPr lang="en-US" dirty="0"/>
              <a:t>8.How Connection is established?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3412" y="1447801"/>
            <a:ext cx="548639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/>
              <a:t>9. ICE(</a:t>
            </a:r>
            <a:r>
              <a:rPr lang="en-US" dirty="0" err="1"/>
              <a:t>Interective</a:t>
            </a:r>
            <a:r>
              <a:rPr lang="en-US" dirty="0"/>
              <a:t> Connectivity Establishment)</a:t>
            </a:r>
          </a:p>
          <a:p>
            <a:pPr marL="45720" indent="0">
              <a:buNone/>
            </a:pPr>
            <a:r>
              <a:rPr lang="en-US" dirty="0"/>
              <a:t>10.How to scale for millions of users</a:t>
            </a:r>
          </a:p>
          <a:p>
            <a:pPr marL="45720" indent="0">
              <a:buNone/>
            </a:pPr>
            <a:r>
              <a:rPr lang="en-US" dirty="0"/>
              <a:t>11. Uses of WebRTC</a:t>
            </a:r>
          </a:p>
          <a:p>
            <a:pPr marL="45720" indent="0">
              <a:buNone/>
            </a:pPr>
            <a:r>
              <a:rPr lang="en-US" dirty="0"/>
              <a:t>12. Web RTC alternatives</a:t>
            </a:r>
          </a:p>
          <a:p>
            <a:pPr marL="45720" indent="0">
              <a:buNone/>
            </a:pPr>
            <a:r>
              <a:rPr lang="en-US" dirty="0"/>
              <a:t>13  . Advantages and disadvantages of  Web RTC</a:t>
            </a:r>
          </a:p>
          <a:p>
            <a:pPr marL="45720" indent="0">
              <a:buNone/>
            </a:pPr>
            <a:r>
              <a:rPr lang="en-US" dirty="0"/>
              <a:t>14. Conclusion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457200"/>
            <a:ext cx="8844799" cy="10668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0412" y="1828800"/>
            <a:ext cx="8692399" cy="441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412" y="1447800"/>
            <a:ext cx="10515599" cy="47243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0412" y="1676400"/>
            <a:ext cx="1051559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0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1" y="226423"/>
            <a:ext cx="9906003" cy="1297577"/>
          </a:xfrm>
        </p:spPr>
        <p:txBody>
          <a:bodyPr/>
          <a:lstStyle/>
          <a:p>
            <a:pPr marL="45720"/>
            <a:r>
              <a:rPr lang="en-US" dirty="0"/>
              <a:t>What is Web RTC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89013" y="2743200"/>
            <a:ext cx="9448800" cy="342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45720"/>
            <a:endParaRPr lang="en-US" sz="2000" dirty="0"/>
          </a:p>
          <a:p>
            <a:pPr marL="38862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8862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88620" indent="-342900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60412" y="1828800"/>
            <a:ext cx="10820399" cy="38862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WebRTC (Web Real-Time Communication) is a new web technology which allows browser and mobile applications with functionalities such as audio/video calling, chat, P2P (peer-to-peer) file sharing and all that without any additional third-party software or plugins.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was published as an open source technology by Google in May 2011 and includes fundamental components for real-time communication on the web.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WebRTC is also highly secure, as it uses end-to-end encryption to protect data and ensures that only the authorized parties can access it. Additionally, WebRTC is open-source, which means that anyone can access its source code and contribute to its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WebRTC is a powerful and versatile technology that has revolutionized real-time communication on the web, and its adoption continues to grow rapidly as more developers discover its capabilities.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2C53-2FAC-2970-E764-4AE0B8F0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WebRTC Architecture</a:t>
            </a:r>
          </a:p>
        </p:txBody>
      </p:sp>
    </p:spTree>
    <p:extLst>
      <p:ext uri="{BB962C8B-B14F-4D97-AF65-F5344CB8AC3E}">
        <p14:creationId xmlns:p14="http://schemas.microsoft.com/office/powerpoint/2010/main" val="100046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381000"/>
            <a:ext cx="8991601" cy="914400"/>
          </a:xfrm>
        </p:spPr>
        <p:txBody>
          <a:bodyPr>
            <a:normAutofit/>
          </a:bodyPr>
          <a:lstStyle/>
          <a:p>
            <a:pPr marL="45720"/>
            <a:r>
              <a:rPr lang="en-US" dirty="0"/>
              <a:t>What is a signaling server?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60412" y="1524000"/>
            <a:ext cx="10820399" cy="44958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00" dirty="0"/>
          </a:p>
        </p:txBody>
      </p:sp>
      <p:sp>
        <p:nvSpPr>
          <p:cNvPr id="5" name="TextBox 4"/>
          <p:cNvSpPr txBox="1"/>
          <p:nvPr/>
        </p:nvSpPr>
        <p:spPr>
          <a:xfrm>
            <a:off x="760412" y="1524000"/>
            <a:ext cx="1051559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err="1"/>
              <a:t>Signalling</a:t>
            </a:r>
            <a:r>
              <a:rPr lang="en-US" sz="2000" dirty="0"/>
              <a:t> is the process of setting up, controlling and terminating a communication session between the clients.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To communicate between 2 end point major 3 process needs to happen:</a:t>
            </a:r>
          </a:p>
          <a:p>
            <a:r>
              <a:rPr lang="en-US" sz="2000" dirty="0"/>
              <a:t>  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Session control information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Exchange IP address and port related information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Exchange codes and media type of the end user.</a:t>
            </a:r>
          </a:p>
          <a:p>
            <a:r>
              <a:rPr lang="en-US" sz="2000" dirty="0"/>
              <a:t>These configuration (metadata) are exchange via (Session Description Protocol).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 So there should be a server to exchange the user data initially to setup </a:t>
            </a:r>
            <a:r>
              <a:rPr lang="en-US" sz="2000" dirty="0" err="1"/>
              <a:t>WebRTC</a:t>
            </a:r>
            <a:r>
              <a:rPr lang="en-US" sz="2000" dirty="0"/>
              <a:t> connection.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After the signaling process, all the media and data will be exchanges via RTC </a:t>
            </a:r>
            <a:r>
              <a:rPr lang="en-US" sz="2000" dirty="0" err="1"/>
              <a:t>peerconnection</a:t>
            </a:r>
            <a:r>
              <a:rPr lang="en-US" sz="2000" dirty="0"/>
              <a:t> od WebRTC.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7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381000"/>
            <a:ext cx="8991601" cy="914400"/>
          </a:xfrm>
        </p:spPr>
        <p:txBody>
          <a:bodyPr>
            <a:normAutofit/>
          </a:bodyPr>
          <a:lstStyle/>
          <a:p>
            <a:pPr marL="45720"/>
            <a:r>
              <a:rPr lang="en-US" dirty="0" err="1"/>
              <a:t>WebRTC</a:t>
            </a:r>
            <a:r>
              <a:rPr lang="en-US" dirty="0"/>
              <a:t>  APIs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60412" y="1524000"/>
            <a:ext cx="10820399" cy="44958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/>
              <a:t>It is important to know that </a:t>
            </a:r>
            <a:r>
              <a:rPr lang="en-US" sz="1900" dirty="0" err="1"/>
              <a:t>WebRTC</a:t>
            </a:r>
            <a:r>
              <a:rPr lang="en-US" sz="1900" dirty="0"/>
              <a:t> is not just a single API , but it is a collection of APIs. And protocols defined by various working groups such as W3C and IETF (Internet Engineering Task Force).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557" r="589" b="6584"/>
          <a:stretch/>
        </p:blipFill>
        <p:spPr>
          <a:xfrm>
            <a:off x="1979612" y="2590799"/>
            <a:ext cx="6438901" cy="2971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341812" y="5928660"/>
            <a:ext cx="312420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"/>
            <a:r>
              <a:rPr lang="en-US" sz="2000" dirty="0"/>
              <a:t>                     Fig: 1</a:t>
            </a:r>
          </a:p>
        </p:txBody>
      </p:sp>
    </p:spTree>
    <p:extLst>
      <p:ext uri="{BB962C8B-B14F-4D97-AF65-F5344CB8AC3E}">
        <p14:creationId xmlns:p14="http://schemas.microsoft.com/office/powerpoint/2010/main" val="238925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0412" y="381000"/>
            <a:ext cx="8991601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"/>
            <a:r>
              <a:rPr lang="en-US" dirty="0" err="1"/>
              <a:t>GetUserMedia</a:t>
            </a:r>
            <a:r>
              <a:rPr lang="en-US" dirty="0"/>
              <a:t> ()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912812" y="1295400"/>
            <a:ext cx="10820399" cy="48768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Provide access to multimedia stream (video, audio or both) from local devices.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Two main components in the MediaStream API are the MediaStream track and MediaStream interface.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900" dirty="0"/>
          </a:p>
          <a:p>
            <a:pPr>
              <a:buFont typeface="Wingdings" panose="05000000000000000000" pitchFamily="2" charset="2"/>
              <a:buChar char="§"/>
            </a:pPr>
            <a:endParaRPr lang="en-US" sz="1900" dirty="0"/>
          </a:p>
          <a:p>
            <a:pPr>
              <a:buFont typeface="Wingdings" panose="05000000000000000000" pitchFamily="2" charset="2"/>
              <a:buChar char="§"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>
              <a:buFont typeface="Wingdings" panose="05000000000000000000" pitchFamily="2" charset="2"/>
              <a:buChar char="§"/>
            </a:pPr>
            <a:endParaRPr lang="en-US" sz="1900" dirty="0"/>
          </a:p>
          <a:p>
            <a:pPr marL="0" indent="0">
              <a:buNone/>
            </a:pPr>
            <a:r>
              <a:rPr lang="en-US" sz="1800" dirty="0"/>
              <a:t>				Fig:2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MediaStream track represents a type of media that have been obtained from the input source.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900" dirty="0"/>
              <a:t>The output can be forwarded as video element or PeerConnection.</a:t>
            </a:r>
          </a:p>
        </p:txBody>
      </p:sp>
      <p:sp>
        <p:nvSpPr>
          <p:cNvPr id="4" name="AutoShape 2" descr="blob:https://web.whatsapp.com/1a9bbb2a-a9f2-4af2-b313-f9aff94b07e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1BCBD-E691-4D5F-2EB7-5A18230239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" t="9095" r="4200" b="11280"/>
          <a:stretch/>
        </p:blipFill>
        <p:spPr>
          <a:xfrm>
            <a:off x="2055812" y="2590800"/>
            <a:ext cx="670560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42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315</TotalTime>
  <Words>1138</Words>
  <Application>Microsoft Office PowerPoint</Application>
  <PresentationFormat>Custom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Corbel</vt:lpstr>
      <vt:lpstr>Courier New</vt:lpstr>
      <vt:lpstr>Times New Roman</vt:lpstr>
      <vt:lpstr>Trebuchet MS</vt:lpstr>
      <vt:lpstr>Wingdings</vt:lpstr>
      <vt:lpstr>Wingdings 3</vt:lpstr>
      <vt:lpstr>Facet</vt:lpstr>
      <vt:lpstr>About WebRTC  </vt:lpstr>
      <vt:lpstr>Prepared By   </vt:lpstr>
      <vt:lpstr>TABLE OF CONTENTS </vt:lpstr>
      <vt:lpstr>Introduction</vt:lpstr>
      <vt:lpstr>What is Web RTC </vt:lpstr>
      <vt:lpstr>WebRTC Architecture</vt:lpstr>
      <vt:lpstr>What is a signaling server?</vt:lpstr>
      <vt:lpstr>WebRTC  APIs</vt:lpstr>
      <vt:lpstr>PowerPoint Presentation</vt:lpstr>
      <vt:lpstr>RTCPeerConnection() </vt:lpstr>
      <vt:lpstr>RTC DataChannel()</vt:lpstr>
      <vt:lpstr>How Connection is established? </vt:lpstr>
      <vt:lpstr>PowerPoint Presentation</vt:lpstr>
      <vt:lpstr>ICE(Interective Connectivity Establishment)</vt:lpstr>
      <vt:lpstr>ICE(Interective Connectivity Establishment)</vt:lpstr>
      <vt:lpstr>PowerPoint Presentation</vt:lpstr>
      <vt:lpstr>Uses of Web RTC</vt:lpstr>
      <vt:lpstr>PowerPoint Presentation</vt:lpstr>
      <vt:lpstr>Web RTC alternatives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WebRTC</dc:title>
  <dc:creator>User</dc:creator>
  <cp:lastModifiedBy>muhit babu</cp:lastModifiedBy>
  <cp:revision>32</cp:revision>
  <dcterms:created xsi:type="dcterms:W3CDTF">2023-05-10T13:02:03Z</dcterms:created>
  <dcterms:modified xsi:type="dcterms:W3CDTF">2023-05-12T18:41:09Z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