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Accordion Black" panose="020B0604020202020204" charset="-128"/>
      <p:regular r:id="rId16"/>
    </p:embeddedFont>
    <p:embeddedFont>
      <p:font typeface="Canva Sans" panose="020B0604020202020204" charset="0"/>
      <p:regular r:id="rId17"/>
    </p:embeddedFont>
    <p:embeddedFont>
      <p:font typeface="Canva Sans Bold" panose="020B0604020202020204" charset="0"/>
      <p:regular r:id="rId18"/>
    </p:embeddedFont>
    <p:embeddedFont>
      <p:font typeface="Cooper BT Bold" panose="020B0604020202020204" charset="0"/>
      <p:regular r:id="rId19"/>
    </p:embeddedFont>
    <p:embeddedFont>
      <p:font typeface="Cooper BT Light"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754"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16116166" y="-148228"/>
            <a:ext cx="14777046" cy="15720261"/>
          </a:xfrm>
          <a:custGeom>
            <a:avLst/>
            <a:gdLst/>
            <a:ahLst/>
            <a:cxnLst/>
            <a:rect l="l" t="t" r="r" b="b"/>
            <a:pathLst>
              <a:path w="14777046" h="15720261">
                <a:moveTo>
                  <a:pt x="0" y="0"/>
                </a:moveTo>
                <a:lnTo>
                  <a:pt x="14777045" y="0"/>
                </a:lnTo>
                <a:lnTo>
                  <a:pt x="14777045" y="15720261"/>
                </a:lnTo>
                <a:lnTo>
                  <a:pt x="0" y="15720261"/>
                </a:lnTo>
                <a:lnTo>
                  <a:pt x="0" y="0"/>
                </a:lnTo>
                <a:close/>
              </a:path>
            </a:pathLst>
          </a:custGeom>
          <a:blipFill>
            <a:blip r:embed="rId3">
              <a:alphaModFix amt="25000"/>
              <a:extLst>
                <a:ext uri="{96DAC541-7B7A-43D3-8B79-37D633B846F1}">
                  <asvg:svgBlip xmlns:asvg="http://schemas.microsoft.com/office/drawing/2016/SVG/main" r:embed="rId4"/>
                </a:ext>
              </a:extLst>
            </a:blip>
            <a:stretch>
              <a:fillRect/>
            </a:stretch>
          </a:blipFill>
        </p:spPr>
      </p:sp>
      <p:sp>
        <p:nvSpPr>
          <p:cNvPr id="4" name="Freeform 4"/>
          <p:cNvSpPr/>
          <p:nvPr/>
        </p:nvSpPr>
        <p:spPr>
          <a:xfrm>
            <a:off x="11090748" y="2190298"/>
            <a:ext cx="7835983" cy="8336152"/>
          </a:xfrm>
          <a:custGeom>
            <a:avLst/>
            <a:gdLst/>
            <a:ahLst/>
            <a:cxnLst/>
            <a:rect l="l" t="t" r="r" b="b"/>
            <a:pathLst>
              <a:path w="7835983" h="8336152">
                <a:moveTo>
                  <a:pt x="0" y="0"/>
                </a:moveTo>
                <a:lnTo>
                  <a:pt x="7835983" y="0"/>
                </a:lnTo>
                <a:lnTo>
                  <a:pt x="7835983" y="8336152"/>
                </a:lnTo>
                <a:lnTo>
                  <a:pt x="0" y="833615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529070" y="-269348"/>
            <a:ext cx="10405903" cy="1701255"/>
          </a:xfrm>
          <a:prstGeom prst="rect">
            <a:avLst/>
          </a:prstGeom>
        </p:spPr>
        <p:txBody>
          <a:bodyPr lIns="0" tIns="0" rIns="0" bIns="0" rtlCol="0" anchor="t">
            <a:spAutoFit/>
          </a:bodyPr>
          <a:lstStyle/>
          <a:p>
            <a:pPr algn="l">
              <a:lnSpc>
                <a:spcPts val="12443"/>
              </a:lnSpc>
              <a:spcBef>
                <a:spcPct val="0"/>
              </a:spcBef>
            </a:pPr>
            <a:r>
              <a:rPr lang="en-US" sz="8887">
                <a:solidFill>
                  <a:srgbClr val="000000"/>
                </a:solidFill>
                <a:latin typeface="Accordion Black"/>
                <a:ea typeface="Accordion Black"/>
                <a:cs typeface="Accordion Black"/>
                <a:sym typeface="Accordion Black"/>
              </a:rPr>
              <a:t>CSE 3218</a:t>
            </a:r>
          </a:p>
        </p:txBody>
      </p:sp>
      <p:sp>
        <p:nvSpPr>
          <p:cNvPr id="6" name="TextBox 6"/>
          <p:cNvSpPr txBox="1"/>
          <p:nvPr/>
        </p:nvSpPr>
        <p:spPr>
          <a:xfrm>
            <a:off x="529070" y="1365231"/>
            <a:ext cx="10405903" cy="620442"/>
          </a:xfrm>
          <a:prstGeom prst="rect">
            <a:avLst/>
          </a:prstGeom>
        </p:spPr>
        <p:txBody>
          <a:bodyPr lIns="0" tIns="0" rIns="0" bIns="0" rtlCol="0" anchor="t">
            <a:spAutoFit/>
          </a:bodyPr>
          <a:lstStyle/>
          <a:p>
            <a:pPr algn="l">
              <a:lnSpc>
                <a:spcPts val="5072"/>
              </a:lnSpc>
              <a:spcBef>
                <a:spcPct val="0"/>
              </a:spcBef>
            </a:pPr>
            <a:r>
              <a:rPr lang="en-US" sz="3623" b="1" spc="724">
                <a:solidFill>
                  <a:srgbClr val="000000"/>
                </a:solidFill>
                <a:latin typeface="Cooper BT Bold"/>
                <a:ea typeface="Cooper BT Bold"/>
                <a:cs typeface="Cooper BT Bold"/>
                <a:sym typeface="Cooper BT Bold"/>
              </a:rPr>
              <a:t>Mobile Computing Laboratory</a:t>
            </a:r>
          </a:p>
        </p:txBody>
      </p:sp>
      <p:sp>
        <p:nvSpPr>
          <p:cNvPr id="7" name="AutoShape 7"/>
          <p:cNvSpPr/>
          <p:nvPr/>
        </p:nvSpPr>
        <p:spPr>
          <a:xfrm>
            <a:off x="529070" y="2291571"/>
            <a:ext cx="10405903" cy="0"/>
          </a:xfrm>
          <a:prstGeom prst="line">
            <a:avLst/>
          </a:prstGeom>
          <a:ln w="76200" cap="rnd">
            <a:solidFill>
              <a:srgbClr val="000000"/>
            </a:solidFill>
            <a:prstDash val="solid"/>
            <a:headEnd type="none" w="sm" len="sm"/>
            <a:tailEnd type="none" w="sm" len="sm"/>
          </a:ln>
        </p:spPr>
      </p:sp>
      <p:sp>
        <p:nvSpPr>
          <p:cNvPr id="8" name="TextBox 8"/>
          <p:cNvSpPr txBox="1"/>
          <p:nvPr/>
        </p:nvSpPr>
        <p:spPr>
          <a:xfrm>
            <a:off x="529070" y="4511399"/>
            <a:ext cx="3159085" cy="712878"/>
          </a:xfrm>
          <a:prstGeom prst="rect">
            <a:avLst/>
          </a:prstGeom>
        </p:spPr>
        <p:txBody>
          <a:bodyPr lIns="0" tIns="0" rIns="0" bIns="0" rtlCol="0" anchor="t">
            <a:spAutoFit/>
          </a:bodyPr>
          <a:lstStyle/>
          <a:p>
            <a:pPr algn="ctr">
              <a:lnSpc>
                <a:spcPts val="5857"/>
              </a:lnSpc>
              <a:spcBef>
                <a:spcPct val="0"/>
              </a:spcBef>
            </a:pPr>
            <a:r>
              <a:rPr lang="en-US" sz="4183">
                <a:solidFill>
                  <a:srgbClr val="000000"/>
                </a:solidFill>
                <a:latin typeface="Cooper BT Light"/>
                <a:ea typeface="Cooper BT Light"/>
                <a:cs typeface="Cooper BT Light"/>
                <a:sym typeface="Cooper BT Light"/>
              </a:rPr>
              <a:t>Presented By</a:t>
            </a:r>
          </a:p>
        </p:txBody>
      </p:sp>
      <p:sp>
        <p:nvSpPr>
          <p:cNvPr id="9" name="AutoShape 9"/>
          <p:cNvSpPr/>
          <p:nvPr/>
        </p:nvSpPr>
        <p:spPr>
          <a:xfrm flipV="1">
            <a:off x="501930" y="5375567"/>
            <a:ext cx="3563487" cy="0"/>
          </a:xfrm>
          <a:prstGeom prst="line">
            <a:avLst/>
          </a:prstGeom>
          <a:ln w="38100" cap="flat">
            <a:solidFill>
              <a:srgbClr val="000000"/>
            </a:solidFill>
            <a:prstDash val="solid"/>
            <a:headEnd type="none" w="sm" len="sm"/>
            <a:tailEnd type="none" w="sm" len="sm"/>
          </a:ln>
        </p:spPr>
      </p:sp>
      <p:sp>
        <p:nvSpPr>
          <p:cNvPr id="10" name="TextBox 10"/>
          <p:cNvSpPr txBox="1"/>
          <p:nvPr/>
        </p:nvSpPr>
        <p:spPr>
          <a:xfrm>
            <a:off x="529070" y="5508917"/>
            <a:ext cx="2428337" cy="696840"/>
          </a:xfrm>
          <a:prstGeom prst="rect">
            <a:avLst/>
          </a:prstGeom>
        </p:spPr>
        <p:txBody>
          <a:bodyPr lIns="0" tIns="0" rIns="0" bIns="0" rtlCol="0" anchor="t">
            <a:spAutoFit/>
          </a:bodyPr>
          <a:lstStyle/>
          <a:p>
            <a:pPr algn="ctr">
              <a:lnSpc>
                <a:spcPts val="5735"/>
              </a:lnSpc>
              <a:spcBef>
                <a:spcPct val="0"/>
              </a:spcBef>
            </a:pPr>
            <a:r>
              <a:rPr lang="en-US" sz="4096">
                <a:solidFill>
                  <a:srgbClr val="000000"/>
                </a:solidFill>
                <a:latin typeface="Cooper BT Light"/>
                <a:ea typeface="Cooper BT Light"/>
                <a:cs typeface="Cooper BT Light"/>
                <a:sym typeface="Cooper BT Light"/>
              </a:rPr>
              <a:t>Asif Akbar</a:t>
            </a:r>
          </a:p>
        </p:txBody>
      </p:sp>
      <p:sp>
        <p:nvSpPr>
          <p:cNvPr id="11" name="TextBox 11"/>
          <p:cNvSpPr txBox="1"/>
          <p:nvPr/>
        </p:nvSpPr>
        <p:spPr>
          <a:xfrm>
            <a:off x="450846" y="6750197"/>
            <a:ext cx="5973773" cy="694283"/>
          </a:xfrm>
          <a:prstGeom prst="rect">
            <a:avLst/>
          </a:prstGeom>
        </p:spPr>
        <p:txBody>
          <a:bodyPr lIns="0" tIns="0" rIns="0" bIns="0" rtlCol="0" anchor="t">
            <a:spAutoFit/>
          </a:bodyPr>
          <a:lstStyle/>
          <a:p>
            <a:pPr algn="ctr">
              <a:lnSpc>
                <a:spcPts val="5719"/>
              </a:lnSpc>
              <a:spcBef>
                <a:spcPct val="0"/>
              </a:spcBef>
            </a:pPr>
            <a:r>
              <a:rPr lang="en-US" sz="4085">
                <a:solidFill>
                  <a:srgbClr val="000000"/>
                </a:solidFill>
                <a:latin typeface="Cooper BT Light"/>
                <a:ea typeface="Cooper BT Light"/>
                <a:cs typeface="Cooper BT Light"/>
                <a:sym typeface="Cooper BT Light"/>
              </a:rPr>
              <a:t>Shaeer Musarrat Swapnil</a:t>
            </a:r>
          </a:p>
        </p:txBody>
      </p:sp>
      <p:sp>
        <p:nvSpPr>
          <p:cNvPr id="12" name="TextBox 12"/>
          <p:cNvSpPr txBox="1"/>
          <p:nvPr/>
        </p:nvSpPr>
        <p:spPr>
          <a:xfrm>
            <a:off x="223094" y="7987405"/>
            <a:ext cx="6048044" cy="696840"/>
          </a:xfrm>
          <a:prstGeom prst="rect">
            <a:avLst/>
          </a:prstGeom>
        </p:spPr>
        <p:txBody>
          <a:bodyPr lIns="0" tIns="0" rIns="0" bIns="0" rtlCol="0" anchor="t">
            <a:spAutoFit/>
          </a:bodyPr>
          <a:lstStyle/>
          <a:p>
            <a:pPr algn="ctr">
              <a:lnSpc>
                <a:spcPts val="5735"/>
              </a:lnSpc>
              <a:spcBef>
                <a:spcPct val="0"/>
              </a:spcBef>
            </a:pPr>
            <a:r>
              <a:rPr lang="en-US" sz="4096">
                <a:solidFill>
                  <a:srgbClr val="000000"/>
                </a:solidFill>
                <a:latin typeface="Cooper BT Light"/>
                <a:ea typeface="Cooper BT Light"/>
                <a:cs typeface="Cooper BT Light"/>
                <a:sym typeface="Cooper BT Light"/>
              </a:rPr>
              <a:t>Khandoker Abid Hasan</a:t>
            </a:r>
          </a:p>
        </p:txBody>
      </p:sp>
      <p:sp>
        <p:nvSpPr>
          <p:cNvPr id="13" name="TextBox 13"/>
          <p:cNvSpPr txBox="1"/>
          <p:nvPr/>
        </p:nvSpPr>
        <p:spPr>
          <a:xfrm>
            <a:off x="5249042" y="2274372"/>
            <a:ext cx="5418958" cy="1462541"/>
          </a:xfrm>
          <a:prstGeom prst="rect">
            <a:avLst/>
          </a:prstGeom>
        </p:spPr>
        <p:txBody>
          <a:bodyPr wrap="square" lIns="0" tIns="0" rIns="0" bIns="0" rtlCol="0" anchor="t">
            <a:spAutoFit/>
          </a:bodyPr>
          <a:lstStyle/>
          <a:p>
            <a:pPr algn="ctr">
              <a:lnSpc>
                <a:spcPts val="12007"/>
              </a:lnSpc>
            </a:pPr>
            <a:r>
              <a:rPr lang="en-US" sz="8576" b="1" dirty="0" err="1">
                <a:solidFill>
                  <a:srgbClr val="000000"/>
                </a:solidFill>
                <a:latin typeface="Canva Sans Bold"/>
                <a:ea typeface="Canva Sans Bold"/>
                <a:cs typeface="Canva Sans Bold"/>
                <a:sym typeface="Canva Sans Bold"/>
              </a:rPr>
              <a:t>QuickPick</a:t>
            </a:r>
            <a:endParaRPr lang="en-US" sz="8576" b="1" dirty="0">
              <a:solidFill>
                <a:srgbClr val="000000"/>
              </a:solidFill>
              <a:latin typeface="Canva Sans Bold"/>
              <a:ea typeface="Canva Sans Bold"/>
              <a:cs typeface="Canva Sans Bold"/>
              <a:sym typeface="Canva Sans Bold"/>
            </a:endParaRPr>
          </a:p>
        </p:txBody>
      </p:sp>
      <p:sp>
        <p:nvSpPr>
          <p:cNvPr id="14" name="TextBox 14"/>
          <p:cNvSpPr txBox="1"/>
          <p:nvPr/>
        </p:nvSpPr>
        <p:spPr>
          <a:xfrm>
            <a:off x="8924874" y="4415039"/>
            <a:ext cx="3159085" cy="712878"/>
          </a:xfrm>
          <a:prstGeom prst="rect">
            <a:avLst/>
          </a:prstGeom>
        </p:spPr>
        <p:txBody>
          <a:bodyPr lIns="0" tIns="0" rIns="0" bIns="0" rtlCol="0" anchor="t">
            <a:spAutoFit/>
          </a:bodyPr>
          <a:lstStyle/>
          <a:p>
            <a:pPr algn="ctr">
              <a:lnSpc>
                <a:spcPts val="5857"/>
              </a:lnSpc>
              <a:spcBef>
                <a:spcPct val="0"/>
              </a:spcBef>
            </a:pPr>
            <a:r>
              <a:rPr lang="en-US" sz="4183">
                <a:solidFill>
                  <a:srgbClr val="000000"/>
                </a:solidFill>
                <a:latin typeface="Cooper BT Light"/>
                <a:ea typeface="Cooper BT Light"/>
                <a:cs typeface="Cooper BT Light"/>
                <a:sym typeface="Cooper BT Light"/>
              </a:rPr>
              <a:t>Presented To</a:t>
            </a:r>
          </a:p>
        </p:txBody>
      </p:sp>
      <p:sp>
        <p:nvSpPr>
          <p:cNvPr id="15" name="AutoShape 15"/>
          <p:cNvSpPr/>
          <p:nvPr/>
        </p:nvSpPr>
        <p:spPr>
          <a:xfrm flipV="1">
            <a:off x="8924874" y="5356517"/>
            <a:ext cx="3563487" cy="0"/>
          </a:xfrm>
          <a:prstGeom prst="line">
            <a:avLst/>
          </a:prstGeom>
          <a:ln w="38100" cap="flat">
            <a:solidFill>
              <a:srgbClr val="000000"/>
            </a:solidFill>
            <a:prstDash val="solid"/>
            <a:headEnd type="none" w="sm" len="sm"/>
            <a:tailEnd type="none" w="sm" len="sm"/>
          </a:ln>
        </p:spPr>
      </p:sp>
      <p:sp>
        <p:nvSpPr>
          <p:cNvPr id="16" name="TextBox 16"/>
          <p:cNvSpPr txBox="1"/>
          <p:nvPr/>
        </p:nvSpPr>
        <p:spPr>
          <a:xfrm>
            <a:off x="8790173" y="5508917"/>
            <a:ext cx="5965143" cy="696840"/>
          </a:xfrm>
          <a:prstGeom prst="rect">
            <a:avLst/>
          </a:prstGeom>
        </p:spPr>
        <p:txBody>
          <a:bodyPr lIns="0" tIns="0" rIns="0" bIns="0" rtlCol="0" anchor="t">
            <a:spAutoFit/>
          </a:bodyPr>
          <a:lstStyle/>
          <a:p>
            <a:pPr algn="ctr">
              <a:lnSpc>
                <a:spcPts val="5735"/>
              </a:lnSpc>
              <a:spcBef>
                <a:spcPct val="0"/>
              </a:spcBef>
            </a:pPr>
            <a:r>
              <a:rPr lang="en-US" sz="4096">
                <a:solidFill>
                  <a:srgbClr val="000000"/>
                </a:solidFill>
                <a:latin typeface="Cooper BT Light"/>
                <a:ea typeface="Cooper BT Light"/>
                <a:cs typeface="Cooper BT Light"/>
                <a:sym typeface="Cooper BT Light"/>
              </a:rPr>
              <a:t>Most. Kaniz Fatema Isha</a:t>
            </a:r>
          </a:p>
        </p:txBody>
      </p:sp>
      <p:sp>
        <p:nvSpPr>
          <p:cNvPr id="17" name="TextBox 17"/>
          <p:cNvSpPr txBox="1"/>
          <p:nvPr/>
        </p:nvSpPr>
        <p:spPr>
          <a:xfrm>
            <a:off x="8607678" y="7829779"/>
            <a:ext cx="4654591" cy="696840"/>
          </a:xfrm>
          <a:prstGeom prst="rect">
            <a:avLst/>
          </a:prstGeom>
        </p:spPr>
        <p:txBody>
          <a:bodyPr lIns="0" tIns="0" rIns="0" bIns="0" rtlCol="0" anchor="t">
            <a:spAutoFit/>
          </a:bodyPr>
          <a:lstStyle/>
          <a:p>
            <a:pPr algn="ctr">
              <a:lnSpc>
                <a:spcPts val="5735"/>
              </a:lnSpc>
              <a:spcBef>
                <a:spcPct val="0"/>
              </a:spcBef>
            </a:pPr>
            <a:r>
              <a:rPr lang="en-US" sz="4096">
                <a:solidFill>
                  <a:srgbClr val="000000"/>
                </a:solidFill>
                <a:latin typeface="Cooper BT Light"/>
                <a:ea typeface="Cooper BT Light"/>
                <a:cs typeface="Cooper BT Light"/>
                <a:sym typeface="Cooper BT Light"/>
              </a:rPr>
              <a:t>Md. Repon Islam</a:t>
            </a:r>
          </a:p>
        </p:txBody>
      </p:sp>
      <p:sp>
        <p:nvSpPr>
          <p:cNvPr id="18" name="TextBox 18"/>
          <p:cNvSpPr txBox="1"/>
          <p:nvPr/>
        </p:nvSpPr>
        <p:spPr>
          <a:xfrm>
            <a:off x="8607678" y="6128749"/>
            <a:ext cx="2619271" cy="696840"/>
          </a:xfrm>
          <a:prstGeom prst="rect">
            <a:avLst/>
          </a:prstGeom>
        </p:spPr>
        <p:txBody>
          <a:bodyPr lIns="0" tIns="0" rIns="0" bIns="0" rtlCol="0" anchor="t">
            <a:spAutoFit/>
          </a:bodyPr>
          <a:lstStyle/>
          <a:p>
            <a:pPr algn="ctr">
              <a:lnSpc>
                <a:spcPts val="5735"/>
              </a:lnSpc>
              <a:spcBef>
                <a:spcPct val="0"/>
              </a:spcBef>
            </a:pPr>
            <a:r>
              <a:rPr lang="en-US" sz="4096">
                <a:solidFill>
                  <a:srgbClr val="000000"/>
                </a:solidFill>
                <a:latin typeface="Cooper BT Light"/>
                <a:ea typeface="Cooper BT Light"/>
                <a:cs typeface="Cooper BT Light"/>
                <a:sym typeface="Cooper BT Light"/>
              </a:rPr>
              <a:t>Lecturer</a:t>
            </a:r>
          </a:p>
        </p:txBody>
      </p:sp>
      <p:sp>
        <p:nvSpPr>
          <p:cNvPr id="19" name="TextBox 19"/>
          <p:cNvSpPr txBox="1"/>
          <p:nvPr/>
        </p:nvSpPr>
        <p:spPr>
          <a:xfrm>
            <a:off x="8790173" y="6758914"/>
            <a:ext cx="2619271" cy="670007"/>
          </a:xfrm>
          <a:prstGeom prst="rect">
            <a:avLst/>
          </a:prstGeom>
        </p:spPr>
        <p:txBody>
          <a:bodyPr lIns="0" tIns="0" rIns="0" bIns="0" rtlCol="0" anchor="t">
            <a:spAutoFit/>
          </a:bodyPr>
          <a:lstStyle/>
          <a:p>
            <a:pPr algn="ctr">
              <a:lnSpc>
                <a:spcPts val="5595"/>
              </a:lnSpc>
              <a:spcBef>
                <a:spcPct val="0"/>
              </a:spcBef>
            </a:pPr>
            <a:r>
              <a:rPr lang="en-US" sz="3996">
                <a:solidFill>
                  <a:srgbClr val="000000"/>
                </a:solidFill>
                <a:latin typeface="Cooper BT Light"/>
                <a:ea typeface="Cooper BT Light"/>
                <a:cs typeface="Cooper BT Light"/>
                <a:sym typeface="Cooper BT Light"/>
              </a:rPr>
              <a:t>CSE,KUET</a:t>
            </a:r>
          </a:p>
        </p:txBody>
      </p:sp>
      <p:sp>
        <p:nvSpPr>
          <p:cNvPr id="20" name="TextBox 20"/>
          <p:cNvSpPr txBox="1"/>
          <p:nvPr/>
        </p:nvSpPr>
        <p:spPr>
          <a:xfrm>
            <a:off x="8790173" y="9080585"/>
            <a:ext cx="2619271" cy="670007"/>
          </a:xfrm>
          <a:prstGeom prst="rect">
            <a:avLst/>
          </a:prstGeom>
        </p:spPr>
        <p:txBody>
          <a:bodyPr lIns="0" tIns="0" rIns="0" bIns="0" rtlCol="0" anchor="t">
            <a:spAutoFit/>
          </a:bodyPr>
          <a:lstStyle/>
          <a:p>
            <a:pPr algn="ctr">
              <a:lnSpc>
                <a:spcPts val="5595"/>
              </a:lnSpc>
              <a:spcBef>
                <a:spcPct val="0"/>
              </a:spcBef>
            </a:pPr>
            <a:r>
              <a:rPr lang="en-US" sz="3996">
                <a:solidFill>
                  <a:srgbClr val="000000"/>
                </a:solidFill>
                <a:latin typeface="Cooper BT Light"/>
                <a:ea typeface="Cooper BT Light"/>
                <a:cs typeface="Cooper BT Light"/>
                <a:sym typeface="Cooper BT Light"/>
              </a:rPr>
              <a:t>CSE,KUET</a:t>
            </a:r>
          </a:p>
        </p:txBody>
      </p:sp>
      <p:sp>
        <p:nvSpPr>
          <p:cNvPr id="21" name="TextBox 21"/>
          <p:cNvSpPr txBox="1"/>
          <p:nvPr/>
        </p:nvSpPr>
        <p:spPr>
          <a:xfrm>
            <a:off x="8607678" y="8450420"/>
            <a:ext cx="2619271" cy="696840"/>
          </a:xfrm>
          <a:prstGeom prst="rect">
            <a:avLst/>
          </a:prstGeom>
        </p:spPr>
        <p:txBody>
          <a:bodyPr lIns="0" tIns="0" rIns="0" bIns="0" rtlCol="0" anchor="t">
            <a:spAutoFit/>
          </a:bodyPr>
          <a:lstStyle/>
          <a:p>
            <a:pPr algn="ctr">
              <a:lnSpc>
                <a:spcPts val="5735"/>
              </a:lnSpc>
              <a:spcBef>
                <a:spcPct val="0"/>
              </a:spcBef>
            </a:pPr>
            <a:r>
              <a:rPr lang="en-US" sz="4096">
                <a:solidFill>
                  <a:srgbClr val="000000"/>
                </a:solidFill>
                <a:latin typeface="Cooper BT Light"/>
                <a:ea typeface="Cooper BT Light"/>
                <a:cs typeface="Cooper BT Light"/>
                <a:sym typeface="Cooper BT Light"/>
              </a:rPr>
              <a:t>Lecturer</a:t>
            </a:r>
          </a:p>
        </p:txBody>
      </p:sp>
      <p:sp>
        <p:nvSpPr>
          <p:cNvPr id="22" name="TextBox 22"/>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FFFFFF"/>
                </a:solidFill>
                <a:latin typeface="Canva Sans"/>
                <a:ea typeface="Canva Sans"/>
                <a:cs typeface="Canva Sans"/>
                <a:sym typeface="Canva Sans"/>
              </a:rPr>
              <a:t>1</a:t>
            </a:r>
          </a:p>
        </p:txBody>
      </p:sp>
      <p:sp>
        <p:nvSpPr>
          <p:cNvPr id="23" name="TextBox 23"/>
          <p:cNvSpPr txBox="1"/>
          <p:nvPr/>
        </p:nvSpPr>
        <p:spPr>
          <a:xfrm>
            <a:off x="450846" y="6129557"/>
            <a:ext cx="3237310" cy="696840"/>
          </a:xfrm>
          <a:prstGeom prst="rect">
            <a:avLst/>
          </a:prstGeom>
        </p:spPr>
        <p:txBody>
          <a:bodyPr lIns="0" tIns="0" rIns="0" bIns="0" rtlCol="0" anchor="t">
            <a:spAutoFit/>
          </a:bodyPr>
          <a:lstStyle/>
          <a:p>
            <a:pPr algn="ctr">
              <a:lnSpc>
                <a:spcPts val="5735"/>
              </a:lnSpc>
              <a:spcBef>
                <a:spcPct val="0"/>
              </a:spcBef>
            </a:pPr>
            <a:r>
              <a:rPr lang="en-US" sz="4096">
                <a:solidFill>
                  <a:srgbClr val="000000"/>
                </a:solidFill>
                <a:latin typeface="Cooper BT Light"/>
                <a:ea typeface="Cooper BT Light"/>
                <a:cs typeface="Cooper BT Light"/>
                <a:sym typeface="Cooper BT Light"/>
              </a:rPr>
              <a:t>Roll:2007106</a:t>
            </a:r>
          </a:p>
        </p:txBody>
      </p:sp>
      <p:sp>
        <p:nvSpPr>
          <p:cNvPr id="24" name="TextBox 24"/>
          <p:cNvSpPr txBox="1"/>
          <p:nvPr/>
        </p:nvSpPr>
        <p:spPr>
          <a:xfrm>
            <a:off x="489958" y="7368280"/>
            <a:ext cx="3237310" cy="696840"/>
          </a:xfrm>
          <a:prstGeom prst="rect">
            <a:avLst/>
          </a:prstGeom>
        </p:spPr>
        <p:txBody>
          <a:bodyPr lIns="0" tIns="0" rIns="0" bIns="0" rtlCol="0" anchor="t">
            <a:spAutoFit/>
          </a:bodyPr>
          <a:lstStyle/>
          <a:p>
            <a:pPr algn="ctr">
              <a:lnSpc>
                <a:spcPts val="5735"/>
              </a:lnSpc>
              <a:spcBef>
                <a:spcPct val="0"/>
              </a:spcBef>
            </a:pPr>
            <a:r>
              <a:rPr lang="en-US" sz="4096">
                <a:solidFill>
                  <a:srgbClr val="000000"/>
                </a:solidFill>
                <a:latin typeface="Cooper BT Light"/>
                <a:ea typeface="Cooper BT Light"/>
                <a:cs typeface="Cooper BT Light"/>
                <a:sym typeface="Cooper BT Light"/>
              </a:rPr>
              <a:t>Roll:2007116</a:t>
            </a:r>
          </a:p>
        </p:txBody>
      </p:sp>
      <p:sp>
        <p:nvSpPr>
          <p:cNvPr id="25" name="TextBox 25"/>
          <p:cNvSpPr txBox="1"/>
          <p:nvPr/>
        </p:nvSpPr>
        <p:spPr>
          <a:xfrm>
            <a:off x="501930" y="8608045"/>
            <a:ext cx="3237310" cy="696840"/>
          </a:xfrm>
          <a:prstGeom prst="rect">
            <a:avLst/>
          </a:prstGeom>
        </p:spPr>
        <p:txBody>
          <a:bodyPr lIns="0" tIns="0" rIns="0" bIns="0" rtlCol="0" anchor="t">
            <a:spAutoFit/>
          </a:bodyPr>
          <a:lstStyle/>
          <a:p>
            <a:pPr algn="ctr">
              <a:lnSpc>
                <a:spcPts val="5735"/>
              </a:lnSpc>
              <a:spcBef>
                <a:spcPct val="0"/>
              </a:spcBef>
            </a:pPr>
            <a:r>
              <a:rPr lang="en-US" sz="4096">
                <a:solidFill>
                  <a:srgbClr val="000000"/>
                </a:solidFill>
                <a:latin typeface="Cooper BT Light"/>
                <a:ea typeface="Cooper BT Light"/>
                <a:cs typeface="Cooper BT Light"/>
                <a:sym typeface="Cooper BT Light"/>
              </a:rPr>
              <a:t>Roll:2007107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7541634" y="1162569"/>
            <a:ext cx="11935807" cy="12697667"/>
          </a:xfrm>
          <a:custGeom>
            <a:avLst/>
            <a:gdLst/>
            <a:ahLst/>
            <a:cxnLst/>
            <a:rect l="l" t="t" r="r" b="b"/>
            <a:pathLst>
              <a:path w="11935807" h="12697667">
                <a:moveTo>
                  <a:pt x="0" y="0"/>
                </a:moveTo>
                <a:lnTo>
                  <a:pt x="11935807" y="0"/>
                </a:lnTo>
                <a:lnTo>
                  <a:pt x="11935807" y="12697667"/>
                </a:lnTo>
                <a:lnTo>
                  <a:pt x="0" y="12697667"/>
                </a:lnTo>
                <a:lnTo>
                  <a:pt x="0" y="0"/>
                </a:lnTo>
                <a:close/>
              </a:path>
            </a:pathLst>
          </a:custGeom>
          <a:blipFill>
            <a:blip r:embed="rId3">
              <a:alphaModFix amt="25000"/>
              <a:extLst>
                <a:ext uri="{96DAC541-7B7A-43D3-8B79-37D633B846F1}">
                  <asvg:svgBlip xmlns:asvg="http://schemas.microsoft.com/office/drawing/2016/SVG/main" r:embed="rId4"/>
                </a:ext>
              </a:extLst>
            </a:blip>
            <a:stretch>
              <a:fillRect/>
            </a:stretch>
          </a:blipFill>
        </p:spPr>
      </p:sp>
      <p:sp>
        <p:nvSpPr>
          <p:cNvPr id="4" name="Freeform 4"/>
          <p:cNvSpPr/>
          <p:nvPr/>
        </p:nvSpPr>
        <p:spPr>
          <a:xfrm>
            <a:off x="13023491" y="5332449"/>
            <a:ext cx="5784284" cy="6153493"/>
          </a:xfrm>
          <a:custGeom>
            <a:avLst/>
            <a:gdLst/>
            <a:ahLst/>
            <a:cxnLst/>
            <a:rect l="l" t="t" r="r" b="b"/>
            <a:pathLst>
              <a:path w="5784284" h="6153493">
                <a:moveTo>
                  <a:pt x="0" y="0"/>
                </a:moveTo>
                <a:lnTo>
                  <a:pt x="5784284" y="0"/>
                </a:lnTo>
                <a:lnTo>
                  <a:pt x="5784284" y="6153494"/>
                </a:lnTo>
                <a:lnTo>
                  <a:pt x="0" y="615349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1028700" y="8788554"/>
            <a:ext cx="469746" cy="469746"/>
            <a:chOff x="0" y="0"/>
            <a:chExt cx="123719" cy="123719"/>
          </a:xfrm>
        </p:grpSpPr>
        <p:sp>
          <p:nvSpPr>
            <p:cNvPr id="6" name="Freeform 6"/>
            <p:cNvSpPr/>
            <p:nvPr/>
          </p:nvSpPr>
          <p:spPr>
            <a:xfrm>
              <a:off x="0" y="0"/>
              <a:ext cx="123719" cy="123719"/>
            </a:xfrm>
            <a:custGeom>
              <a:avLst/>
              <a:gdLst/>
              <a:ahLst/>
              <a:cxnLst/>
              <a:rect l="l" t="t" r="r" b="b"/>
              <a:pathLst>
                <a:path w="123719" h="123719">
                  <a:moveTo>
                    <a:pt x="0" y="0"/>
                  </a:moveTo>
                  <a:lnTo>
                    <a:pt x="123719" y="0"/>
                  </a:lnTo>
                  <a:lnTo>
                    <a:pt x="123719" y="123719"/>
                  </a:lnTo>
                  <a:lnTo>
                    <a:pt x="0" y="123719"/>
                  </a:lnTo>
                  <a:close/>
                </a:path>
              </a:pathLst>
            </a:custGeom>
            <a:solidFill>
              <a:srgbClr val="000000"/>
            </a:solidFill>
          </p:spPr>
        </p:sp>
        <p:sp>
          <p:nvSpPr>
            <p:cNvPr id="7" name="TextBox 7"/>
            <p:cNvSpPr txBox="1"/>
            <p:nvPr/>
          </p:nvSpPr>
          <p:spPr>
            <a:xfrm>
              <a:off x="0" y="-38100"/>
              <a:ext cx="123719" cy="16181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771982" y="8788554"/>
            <a:ext cx="469746" cy="469746"/>
            <a:chOff x="0" y="0"/>
            <a:chExt cx="123719" cy="123719"/>
          </a:xfrm>
        </p:grpSpPr>
        <p:sp>
          <p:nvSpPr>
            <p:cNvPr id="9" name="Freeform 9"/>
            <p:cNvSpPr/>
            <p:nvPr/>
          </p:nvSpPr>
          <p:spPr>
            <a:xfrm>
              <a:off x="0" y="0"/>
              <a:ext cx="123719" cy="123719"/>
            </a:xfrm>
            <a:custGeom>
              <a:avLst/>
              <a:gdLst/>
              <a:ahLst/>
              <a:cxnLst/>
              <a:rect l="l" t="t" r="r" b="b"/>
              <a:pathLst>
                <a:path w="123719" h="123719">
                  <a:moveTo>
                    <a:pt x="0" y="0"/>
                  </a:moveTo>
                  <a:lnTo>
                    <a:pt x="123719" y="0"/>
                  </a:lnTo>
                  <a:lnTo>
                    <a:pt x="123719" y="123719"/>
                  </a:lnTo>
                  <a:lnTo>
                    <a:pt x="0" y="123719"/>
                  </a:lnTo>
                  <a:close/>
                </a:path>
              </a:pathLst>
            </a:custGeom>
            <a:solidFill>
              <a:srgbClr val="737373"/>
            </a:solidFill>
          </p:spPr>
        </p:sp>
        <p:sp>
          <p:nvSpPr>
            <p:cNvPr id="10" name="TextBox 10"/>
            <p:cNvSpPr txBox="1"/>
            <p:nvPr/>
          </p:nvSpPr>
          <p:spPr>
            <a:xfrm>
              <a:off x="0" y="-38100"/>
              <a:ext cx="123719" cy="161819"/>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2515265" y="8788554"/>
            <a:ext cx="469746" cy="469746"/>
            <a:chOff x="0" y="0"/>
            <a:chExt cx="123719" cy="123719"/>
          </a:xfrm>
        </p:grpSpPr>
        <p:sp>
          <p:nvSpPr>
            <p:cNvPr id="12" name="Freeform 12"/>
            <p:cNvSpPr/>
            <p:nvPr/>
          </p:nvSpPr>
          <p:spPr>
            <a:xfrm>
              <a:off x="0" y="0"/>
              <a:ext cx="123719" cy="123719"/>
            </a:xfrm>
            <a:custGeom>
              <a:avLst/>
              <a:gdLst/>
              <a:ahLst/>
              <a:cxnLst/>
              <a:rect l="l" t="t" r="r" b="b"/>
              <a:pathLst>
                <a:path w="123719" h="123719">
                  <a:moveTo>
                    <a:pt x="0" y="0"/>
                  </a:moveTo>
                  <a:lnTo>
                    <a:pt x="123719" y="0"/>
                  </a:lnTo>
                  <a:lnTo>
                    <a:pt x="123719" y="123719"/>
                  </a:lnTo>
                  <a:lnTo>
                    <a:pt x="0" y="123719"/>
                  </a:lnTo>
                  <a:close/>
                </a:path>
              </a:pathLst>
            </a:custGeom>
            <a:solidFill>
              <a:srgbClr val="A6A6A6"/>
            </a:solidFill>
          </p:spPr>
        </p:sp>
        <p:sp>
          <p:nvSpPr>
            <p:cNvPr id="13" name="TextBox 13"/>
            <p:cNvSpPr txBox="1"/>
            <p:nvPr/>
          </p:nvSpPr>
          <p:spPr>
            <a:xfrm>
              <a:off x="0" y="-38100"/>
              <a:ext cx="123719" cy="161819"/>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9342293" y="2825005"/>
            <a:ext cx="7556771" cy="6323013"/>
          </a:xfrm>
          <a:custGeom>
            <a:avLst/>
            <a:gdLst/>
            <a:ahLst/>
            <a:cxnLst/>
            <a:rect l="l" t="t" r="r" b="b"/>
            <a:pathLst>
              <a:path w="7556771" h="6323013">
                <a:moveTo>
                  <a:pt x="0" y="0"/>
                </a:moveTo>
                <a:lnTo>
                  <a:pt x="7556771" y="0"/>
                </a:lnTo>
                <a:lnTo>
                  <a:pt x="7556771" y="6323013"/>
                </a:lnTo>
                <a:lnTo>
                  <a:pt x="0" y="6323013"/>
                </a:lnTo>
                <a:lnTo>
                  <a:pt x="0" y="0"/>
                </a:lnTo>
                <a:close/>
              </a:path>
            </a:pathLst>
          </a:custGeom>
          <a:blipFill>
            <a:blip r:embed="rId5"/>
            <a:stretch>
              <a:fillRect/>
            </a:stretch>
          </a:blipFill>
        </p:spPr>
      </p:sp>
      <p:sp>
        <p:nvSpPr>
          <p:cNvPr id="15" name="TextBox 15"/>
          <p:cNvSpPr txBox="1"/>
          <p:nvPr/>
        </p:nvSpPr>
        <p:spPr>
          <a:xfrm>
            <a:off x="1064519" y="1310120"/>
            <a:ext cx="16158962" cy="1135496"/>
          </a:xfrm>
          <a:prstGeom prst="rect">
            <a:avLst/>
          </a:prstGeom>
        </p:spPr>
        <p:txBody>
          <a:bodyPr lIns="0" tIns="0" rIns="0" bIns="0" rtlCol="0" anchor="t">
            <a:spAutoFit/>
          </a:bodyPr>
          <a:lstStyle/>
          <a:p>
            <a:pPr algn="l">
              <a:lnSpc>
                <a:spcPts val="8288"/>
              </a:lnSpc>
              <a:spcBef>
                <a:spcPct val="0"/>
              </a:spcBef>
            </a:pPr>
            <a:r>
              <a:rPr lang="en-US" sz="5920">
                <a:solidFill>
                  <a:srgbClr val="000000"/>
                </a:solidFill>
                <a:latin typeface="Accordion Black"/>
                <a:ea typeface="Accordion Black"/>
                <a:cs typeface="Accordion Black"/>
                <a:sym typeface="Accordion Black"/>
              </a:rPr>
              <a:t>MVVM (Model-View-ViewModel) Design Pattern</a:t>
            </a:r>
          </a:p>
        </p:txBody>
      </p:sp>
      <p:sp>
        <p:nvSpPr>
          <p:cNvPr id="16" name="TextBox 16"/>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FFFFFF"/>
                </a:solidFill>
                <a:latin typeface="Canva Sans"/>
                <a:ea typeface="Canva Sans"/>
                <a:cs typeface="Canva Sans"/>
                <a:sym typeface="Canva Sans"/>
              </a:rPr>
              <a:t>10</a:t>
            </a:r>
          </a:p>
        </p:txBody>
      </p:sp>
      <p:sp>
        <p:nvSpPr>
          <p:cNvPr id="17" name="TextBox 17"/>
          <p:cNvSpPr txBox="1"/>
          <p:nvPr/>
        </p:nvSpPr>
        <p:spPr>
          <a:xfrm>
            <a:off x="758536" y="2758330"/>
            <a:ext cx="8096765" cy="6265097"/>
          </a:xfrm>
          <a:prstGeom prst="rect">
            <a:avLst/>
          </a:prstGeom>
        </p:spPr>
        <p:txBody>
          <a:bodyPr lIns="0" tIns="0" rIns="0" bIns="0" rtlCol="0" anchor="t">
            <a:spAutoFit/>
          </a:bodyPr>
          <a:lstStyle/>
          <a:p>
            <a:pPr algn="ctr">
              <a:lnSpc>
                <a:spcPts val="4506"/>
              </a:lnSpc>
              <a:spcBef>
                <a:spcPct val="0"/>
              </a:spcBef>
            </a:pPr>
            <a:r>
              <a:rPr lang="en-US" sz="3218">
                <a:solidFill>
                  <a:srgbClr val="000000"/>
                </a:solidFill>
                <a:latin typeface="Cooper BT Light"/>
                <a:ea typeface="Cooper BT Light"/>
                <a:cs typeface="Cooper BT Light"/>
                <a:sym typeface="Cooper BT Light"/>
              </a:rPr>
              <a:t>The MVVM design pattern is used to separate the app’s UI, logic, and data management. The Model represents the data stored in Firestore. The View is the UI, such as HomeView, which displays polls and allows user interactions like creating or joining polls. The ViewModel, such as HomeViewModel, handles the business logic, processes user actions like creating a poll or adding options, and manages the app's state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8705416" y="1028700"/>
            <a:ext cx="11935807" cy="12697667"/>
          </a:xfrm>
          <a:custGeom>
            <a:avLst/>
            <a:gdLst/>
            <a:ahLst/>
            <a:cxnLst/>
            <a:rect l="l" t="t" r="r" b="b"/>
            <a:pathLst>
              <a:path w="11935807" h="12697667">
                <a:moveTo>
                  <a:pt x="0" y="0"/>
                </a:moveTo>
                <a:lnTo>
                  <a:pt x="11935807" y="0"/>
                </a:lnTo>
                <a:lnTo>
                  <a:pt x="11935807" y="12697667"/>
                </a:lnTo>
                <a:lnTo>
                  <a:pt x="0" y="12697667"/>
                </a:lnTo>
                <a:lnTo>
                  <a:pt x="0" y="0"/>
                </a:lnTo>
                <a:close/>
              </a:path>
            </a:pathLst>
          </a:custGeom>
          <a:blipFill>
            <a:blip r:embed="rId3">
              <a:alphaModFix amt="25000"/>
              <a:extLst>
                <a:ext uri="{96DAC541-7B7A-43D3-8B79-37D633B846F1}">
                  <asvg:svgBlip xmlns:asvg="http://schemas.microsoft.com/office/drawing/2016/SVG/main" r:embed="rId4"/>
                </a:ext>
              </a:extLst>
            </a:blip>
            <a:stretch>
              <a:fillRect/>
            </a:stretch>
          </a:blipFill>
        </p:spPr>
      </p:sp>
      <p:sp>
        <p:nvSpPr>
          <p:cNvPr id="4" name="Freeform 4"/>
          <p:cNvSpPr/>
          <p:nvPr/>
        </p:nvSpPr>
        <p:spPr>
          <a:xfrm>
            <a:off x="13023491" y="5332449"/>
            <a:ext cx="5784284" cy="6153493"/>
          </a:xfrm>
          <a:custGeom>
            <a:avLst/>
            <a:gdLst/>
            <a:ahLst/>
            <a:cxnLst/>
            <a:rect l="l" t="t" r="r" b="b"/>
            <a:pathLst>
              <a:path w="5784284" h="6153493">
                <a:moveTo>
                  <a:pt x="0" y="0"/>
                </a:moveTo>
                <a:lnTo>
                  <a:pt x="5784284" y="0"/>
                </a:lnTo>
                <a:lnTo>
                  <a:pt x="5784284" y="6153494"/>
                </a:lnTo>
                <a:lnTo>
                  <a:pt x="0" y="615349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1028700" y="8788554"/>
            <a:ext cx="469746" cy="469746"/>
            <a:chOff x="0" y="0"/>
            <a:chExt cx="123719" cy="123719"/>
          </a:xfrm>
        </p:grpSpPr>
        <p:sp>
          <p:nvSpPr>
            <p:cNvPr id="6" name="Freeform 6"/>
            <p:cNvSpPr/>
            <p:nvPr/>
          </p:nvSpPr>
          <p:spPr>
            <a:xfrm>
              <a:off x="0" y="0"/>
              <a:ext cx="123719" cy="123719"/>
            </a:xfrm>
            <a:custGeom>
              <a:avLst/>
              <a:gdLst/>
              <a:ahLst/>
              <a:cxnLst/>
              <a:rect l="l" t="t" r="r" b="b"/>
              <a:pathLst>
                <a:path w="123719" h="123719">
                  <a:moveTo>
                    <a:pt x="0" y="0"/>
                  </a:moveTo>
                  <a:lnTo>
                    <a:pt x="123719" y="0"/>
                  </a:lnTo>
                  <a:lnTo>
                    <a:pt x="123719" y="123719"/>
                  </a:lnTo>
                  <a:lnTo>
                    <a:pt x="0" y="123719"/>
                  </a:lnTo>
                  <a:close/>
                </a:path>
              </a:pathLst>
            </a:custGeom>
            <a:solidFill>
              <a:srgbClr val="000000"/>
            </a:solidFill>
          </p:spPr>
        </p:sp>
        <p:sp>
          <p:nvSpPr>
            <p:cNvPr id="7" name="TextBox 7"/>
            <p:cNvSpPr txBox="1"/>
            <p:nvPr/>
          </p:nvSpPr>
          <p:spPr>
            <a:xfrm>
              <a:off x="0" y="-38100"/>
              <a:ext cx="123719" cy="16181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771982" y="8788554"/>
            <a:ext cx="469746" cy="469746"/>
            <a:chOff x="0" y="0"/>
            <a:chExt cx="123719" cy="123719"/>
          </a:xfrm>
        </p:grpSpPr>
        <p:sp>
          <p:nvSpPr>
            <p:cNvPr id="9" name="Freeform 9"/>
            <p:cNvSpPr/>
            <p:nvPr/>
          </p:nvSpPr>
          <p:spPr>
            <a:xfrm>
              <a:off x="0" y="0"/>
              <a:ext cx="123719" cy="123719"/>
            </a:xfrm>
            <a:custGeom>
              <a:avLst/>
              <a:gdLst/>
              <a:ahLst/>
              <a:cxnLst/>
              <a:rect l="l" t="t" r="r" b="b"/>
              <a:pathLst>
                <a:path w="123719" h="123719">
                  <a:moveTo>
                    <a:pt x="0" y="0"/>
                  </a:moveTo>
                  <a:lnTo>
                    <a:pt x="123719" y="0"/>
                  </a:lnTo>
                  <a:lnTo>
                    <a:pt x="123719" y="123719"/>
                  </a:lnTo>
                  <a:lnTo>
                    <a:pt x="0" y="123719"/>
                  </a:lnTo>
                  <a:close/>
                </a:path>
              </a:pathLst>
            </a:custGeom>
            <a:solidFill>
              <a:srgbClr val="737373"/>
            </a:solidFill>
          </p:spPr>
        </p:sp>
        <p:sp>
          <p:nvSpPr>
            <p:cNvPr id="10" name="TextBox 10"/>
            <p:cNvSpPr txBox="1"/>
            <p:nvPr/>
          </p:nvSpPr>
          <p:spPr>
            <a:xfrm>
              <a:off x="0" y="-38100"/>
              <a:ext cx="123719" cy="161819"/>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2515265" y="8788554"/>
            <a:ext cx="469746" cy="469746"/>
            <a:chOff x="0" y="0"/>
            <a:chExt cx="123719" cy="123719"/>
          </a:xfrm>
        </p:grpSpPr>
        <p:sp>
          <p:nvSpPr>
            <p:cNvPr id="12" name="Freeform 12"/>
            <p:cNvSpPr/>
            <p:nvPr/>
          </p:nvSpPr>
          <p:spPr>
            <a:xfrm>
              <a:off x="0" y="0"/>
              <a:ext cx="123719" cy="123719"/>
            </a:xfrm>
            <a:custGeom>
              <a:avLst/>
              <a:gdLst/>
              <a:ahLst/>
              <a:cxnLst/>
              <a:rect l="l" t="t" r="r" b="b"/>
              <a:pathLst>
                <a:path w="123719" h="123719">
                  <a:moveTo>
                    <a:pt x="0" y="0"/>
                  </a:moveTo>
                  <a:lnTo>
                    <a:pt x="123719" y="0"/>
                  </a:lnTo>
                  <a:lnTo>
                    <a:pt x="123719" y="123719"/>
                  </a:lnTo>
                  <a:lnTo>
                    <a:pt x="0" y="123719"/>
                  </a:lnTo>
                  <a:close/>
                </a:path>
              </a:pathLst>
            </a:custGeom>
            <a:solidFill>
              <a:srgbClr val="A6A6A6"/>
            </a:solidFill>
          </p:spPr>
        </p:sp>
        <p:sp>
          <p:nvSpPr>
            <p:cNvPr id="13" name="TextBox 13"/>
            <p:cNvSpPr txBox="1"/>
            <p:nvPr/>
          </p:nvSpPr>
          <p:spPr>
            <a:xfrm>
              <a:off x="0" y="-38100"/>
              <a:ext cx="123719" cy="161819"/>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1028700" y="2240710"/>
            <a:ext cx="12377730" cy="6665213"/>
          </a:xfrm>
          <a:prstGeom prst="rect">
            <a:avLst/>
          </a:prstGeom>
        </p:spPr>
        <p:txBody>
          <a:bodyPr lIns="0" tIns="0" rIns="0" bIns="0" rtlCol="0" anchor="t">
            <a:spAutoFit/>
          </a:bodyPr>
          <a:lstStyle/>
          <a:p>
            <a:pPr algn="ctr">
              <a:lnSpc>
                <a:spcPts val="5901"/>
              </a:lnSpc>
              <a:spcBef>
                <a:spcPct val="0"/>
              </a:spcBef>
            </a:pPr>
            <a:r>
              <a:rPr lang="en-US" sz="4215">
                <a:solidFill>
                  <a:srgbClr val="000000"/>
                </a:solidFill>
                <a:latin typeface="Cooper BT Light"/>
                <a:ea typeface="Cooper BT Light"/>
                <a:cs typeface="Cooper BT Light"/>
                <a:sym typeface="Cooper BT Light"/>
              </a:rPr>
              <a:t>The delegation pattern in QuickPick enables dynamic customization of text settings, such as font size, font family, and text color. The TextSettingsView acts as the delegator, capturing user inputs, while the HomeViewCoordinator acts as the delegate, handling updates and persisting user preferences using UserDefaults. This ensures modularity, real-time updates, and a seamless user experience.</a:t>
            </a:r>
          </a:p>
        </p:txBody>
      </p:sp>
      <p:sp>
        <p:nvSpPr>
          <p:cNvPr id="15" name="Freeform 15"/>
          <p:cNvSpPr/>
          <p:nvPr/>
        </p:nvSpPr>
        <p:spPr>
          <a:xfrm>
            <a:off x="13864556" y="1428675"/>
            <a:ext cx="3394744" cy="7359879"/>
          </a:xfrm>
          <a:custGeom>
            <a:avLst/>
            <a:gdLst/>
            <a:ahLst/>
            <a:cxnLst/>
            <a:rect l="l" t="t" r="r" b="b"/>
            <a:pathLst>
              <a:path w="3394744" h="7359879">
                <a:moveTo>
                  <a:pt x="0" y="0"/>
                </a:moveTo>
                <a:lnTo>
                  <a:pt x="3394744" y="0"/>
                </a:lnTo>
                <a:lnTo>
                  <a:pt x="3394744" y="7359879"/>
                </a:lnTo>
                <a:lnTo>
                  <a:pt x="0" y="7359879"/>
                </a:lnTo>
                <a:lnTo>
                  <a:pt x="0" y="0"/>
                </a:lnTo>
                <a:close/>
              </a:path>
            </a:pathLst>
          </a:custGeom>
          <a:blipFill>
            <a:blip r:embed="rId5"/>
            <a:stretch>
              <a:fillRect/>
            </a:stretch>
          </a:blipFill>
        </p:spPr>
      </p:sp>
      <p:sp>
        <p:nvSpPr>
          <p:cNvPr id="16" name="TextBox 16"/>
          <p:cNvSpPr txBox="1"/>
          <p:nvPr/>
        </p:nvSpPr>
        <p:spPr>
          <a:xfrm>
            <a:off x="1028700" y="771525"/>
            <a:ext cx="9416327" cy="1249230"/>
          </a:xfrm>
          <a:prstGeom prst="rect">
            <a:avLst/>
          </a:prstGeom>
        </p:spPr>
        <p:txBody>
          <a:bodyPr lIns="0" tIns="0" rIns="0" bIns="0" rtlCol="0" anchor="t">
            <a:spAutoFit/>
          </a:bodyPr>
          <a:lstStyle/>
          <a:p>
            <a:pPr algn="l">
              <a:lnSpc>
                <a:spcPts val="9128"/>
              </a:lnSpc>
              <a:spcBef>
                <a:spcPct val="0"/>
              </a:spcBef>
            </a:pPr>
            <a:r>
              <a:rPr lang="en-US" sz="6520">
                <a:solidFill>
                  <a:srgbClr val="000000"/>
                </a:solidFill>
                <a:latin typeface="Accordion Black"/>
                <a:ea typeface="Accordion Black"/>
                <a:cs typeface="Accordion Black"/>
                <a:sym typeface="Accordion Black"/>
              </a:rPr>
              <a:t>Delegation Design Pattern</a:t>
            </a:r>
          </a:p>
        </p:txBody>
      </p:sp>
      <p:sp>
        <p:nvSpPr>
          <p:cNvPr id="17" name="TextBox 17"/>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FFFFFF"/>
                </a:solidFill>
                <a:latin typeface="Canva Sans"/>
                <a:ea typeface="Canva Sans"/>
                <a:cs typeface="Canva Sans"/>
                <a:sym typeface="Canva Sans"/>
              </a:rPr>
              <a:t>11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8284584" y="809278"/>
            <a:ext cx="11935807" cy="12697667"/>
          </a:xfrm>
          <a:custGeom>
            <a:avLst/>
            <a:gdLst/>
            <a:ahLst/>
            <a:cxnLst/>
            <a:rect l="l" t="t" r="r" b="b"/>
            <a:pathLst>
              <a:path w="11935807" h="12697667">
                <a:moveTo>
                  <a:pt x="0" y="0"/>
                </a:moveTo>
                <a:lnTo>
                  <a:pt x="11935807" y="0"/>
                </a:lnTo>
                <a:lnTo>
                  <a:pt x="11935807" y="12697667"/>
                </a:lnTo>
                <a:lnTo>
                  <a:pt x="0" y="12697667"/>
                </a:lnTo>
                <a:lnTo>
                  <a:pt x="0" y="0"/>
                </a:lnTo>
                <a:close/>
              </a:path>
            </a:pathLst>
          </a:custGeom>
          <a:blipFill>
            <a:blip r:embed="rId3">
              <a:alphaModFix amt="25000"/>
              <a:extLst>
                <a:ext uri="{96DAC541-7B7A-43D3-8B79-37D633B846F1}">
                  <asvg:svgBlip xmlns:asvg="http://schemas.microsoft.com/office/drawing/2016/SVG/main" r:embed="rId4"/>
                </a:ext>
              </a:extLst>
            </a:blip>
            <a:stretch>
              <a:fillRect/>
            </a:stretch>
          </a:blipFill>
        </p:spPr>
      </p:sp>
      <p:sp>
        <p:nvSpPr>
          <p:cNvPr id="4" name="Freeform 4"/>
          <p:cNvSpPr/>
          <p:nvPr/>
        </p:nvSpPr>
        <p:spPr>
          <a:xfrm>
            <a:off x="13023491" y="5332449"/>
            <a:ext cx="5784284" cy="6153493"/>
          </a:xfrm>
          <a:custGeom>
            <a:avLst/>
            <a:gdLst/>
            <a:ahLst/>
            <a:cxnLst/>
            <a:rect l="l" t="t" r="r" b="b"/>
            <a:pathLst>
              <a:path w="5784284" h="6153493">
                <a:moveTo>
                  <a:pt x="0" y="0"/>
                </a:moveTo>
                <a:lnTo>
                  <a:pt x="5784284" y="0"/>
                </a:lnTo>
                <a:lnTo>
                  <a:pt x="5784284" y="6153494"/>
                </a:lnTo>
                <a:lnTo>
                  <a:pt x="0" y="615349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1028700" y="8788554"/>
            <a:ext cx="469746" cy="469746"/>
            <a:chOff x="0" y="0"/>
            <a:chExt cx="123719" cy="123719"/>
          </a:xfrm>
        </p:grpSpPr>
        <p:sp>
          <p:nvSpPr>
            <p:cNvPr id="6" name="Freeform 6"/>
            <p:cNvSpPr/>
            <p:nvPr/>
          </p:nvSpPr>
          <p:spPr>
            <a:xfrm>
              <a:off x="0" y="0"/>
              <a:ext cx="123719" cy="123719"/>
            </a:xfrm>
            <a:custGeom>
              <a:avLst/>
              <a:gdLst/>
              <a:ahLst/>
              <a:cxnLst/>
              <a:rect l="l" t="t" r="r" b="b"/>
              <a:pathLst>
                <a:path w="123719" h="123719">
                  <a:moveTo>
                    <a:pt x="0" y="0"/>
                  </a:moveTo>
                  <a:lnTo>
                    <a:pt x="123719" y="0"/>
                  </a:lnTo>
                  <a:lnTo>
                    <a:pt x="123719" y="123719"/>
                  </a:lnTo>
                  <a:lnTo>
                    <a:pt x="0" y="123719"/>
                  </a:lnTo>
                  <a:close/>
                </a:path>
              </a:pathLst>
            </a:custGeom>
            <a:solidFill>
              <a:srgbClr val="000000"/>
            </a:solidFill>
          </p:spPr>
        </p:sp>
        <p:sp>
          <p:nvSpPr>
            <p:cNvPr id="7" name="TextBox 7"/>
            <p:cNvSpPr txBox="1"/>
            <p:nvPr/>
          </p:nvSpPr>
          <p:spPr>
            <a:xfrm>
              <a:off x="0" y="-38100"/>
              <a:ext cx="123719" cy="16181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771982" y="8788554"/>
            <a:ext cx="469746" cy="469746"/>
            <a:chOff x="0" y="0"/>
            <a:chExt cx="123719" cy="123719"/>
          </a:xfrm>
        </p:grpSpPr>
        <p:sp>
          <p:nvSpPr>
            <p:cNvPr id="9" name="Freeform 9"/>
            <p:cNvSpPr/>
            <p:nvPr/>
          </p:nvSpPr>
          <p:spPr>
            <a:xfrm>
              <a:off x="0" y="0"/>
              <a:ext cx="123719" cy="123719"/>
            </a:xfrm>
            <a:custGeom>
              <a:avLst/>
              <a:gdLst/>
              <a:ahLst/>
              <a:cxnLst/>
              <a:rect l="l" t="t" r="r" b="b"/>
              <a:pathLst>
                <a:path w="123719" h="123719">
                  <a:moveTo>
                    <a:pt x="0" y="0"/>
                  </a:moveTo>
                  <a:lnTo>
                    <a:pt x="123719" y="0"/>
                  </a:lnTo>
                  <a:lnTo>
                    <a:pt x="123719" y="123719"/>
                  </a:lnTo>
                  <a:lnTo>
                    <a:pt x="0" y="123719"/>
                  </a:lnTo>
                  <a:close/>
                </a:path>
              </a:pathLst>
            </a:custGeom>
            <a:solidFill>
              <a:srgbClr val="737373"/>
            </a:solidFill>
          </p:spPr>
        </p:sp>
        <p:sp>
          <p:nvSpPr>
            <p:cNvPr id="10" name="TextBox 10"/>
            <p:cNvSpPr txBox="1"/>
            <p:nvPr/>
          </p:nvSpPr>
          <p:spPr>
            <a:xfrm>
              <a:off x="0" y="-38100"/>
              <a:ext cx="123719" cy="161819"/>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2515265" y="8788554"/>
            <a:ext cx="469746" cy="469746"/>
            <a:chOff x="0" y="0"/>
            <a:chExt cx="123719" cy="123719"/>
          </a:xfrm>
        </p:grpSpPr>
        <p:sp>
          <p:nvSpPr>
            <p:cNvPr id="12" name="Freeform 12"/>
            <p:cNvSpPr/>
            <p:nvPr/>
          </p:nvSpPr>
          <p:spPr>
            <a:xfrm>
              <a:off x="0" y="0"/>
              <a:ext cx="123719" cy="123719"/>
            </a:xfrm>
            <a:custGeom>
              <a:avLst/>
              <a:gdLst/>
              <a:ahLst/>
              <a:cxnLst/>
              <a:rect l="l" t="t" r="r" b="b"/>
              <a:pathLst>
                <a:path w="123719" h="123719">
                  <a:moveTo>
                    <a:pt x="0" y="0"/>
                  </a:moveTo>
                  <a:lnTo>
                    <a:pt x="123719" y="0"/>
                  </a:lnTo>
                  <a:lnTo>
                    <a:pt x="123719" y="123719"/>
                  </a:lnTo>
                  <a:lnTo>
                    <a:pt x="0" y="123719"/>
                  </a:lnTo>
                  <a:close/>
                </a:path>
              </a:pathLst>
            </a:custGeom>
            <a:solidFill>
              <a:srgbClr val="A6A6A6"/>
            </a:solidFill>
          </p:spPr>
        </p:sp>
        <p:sp>
          <p:nvSpPr>
            <p:cNvPr id="13" name="TextBox 13"/>
            <p:cNvSpPr txBox="1"/>
            <p:nvPr/>
          </p:nvSpPr>
          <p:spPr>
            <a:xfrm>
              <a:off x="0" y="-38100"/>
              <a:ext cx="123719" cy="161819"/>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243374" y="2257874"/>
            <a:ext cx="12530736" cy="5695525"/>
          </a:xfrm>
          <a:prstGeom prst="rect">
            <a:avLst/>
          </a:prstGeom>
        </p:spPr>
        <p:txBody>
          <a:bodyPr lIns="0" tIns="0" rIns="0" bIns="0" rtlCol="0" anchor="t">
            <a:spAutoFit/>
          </a:bodyPr>
          <a:lstStyle/>
          <a:p>
            <a:pPr marL="769419" lvl="1" indent="-384709" algn="ctr">
              <a:lnSpc>
                <a:spcPts val="4989"/>
              </a:lnSpc>
              <a:spcBef>
                <a:spcPct val="0"/>
              </a:spcBef>
              <a:buFont typeface="Arial"/>
              <a:buChar char="•"/>
            </a:pPr>
            <a:r>
              <a:rPr lang="en-US" sz="3563" b="1">
                <a:solidFill>
                  <a:srgbClr val="000000"/>
                </a:solidFill>
                <a:latin typeface="Cooper BT Bold"/>
                <a:ea typeface="Cooper BT Bold"/>
                <a:cs typeface="Cooper BT Bold"/>
                <a:sym typeface="Cooper BT Bold"/>
              </a:rPr>
              <a:t>Feature:</a:t>
            </a:r>
            <a:r>
              <a:rPr lang="en-US" sz="3563">
                <a:solidFill>
                  <a:srgbClr val="000000"/>
                </a:solidFill>
                <a:latin typeface="Cooper BT Light"/>
                <a:ea typeface="Cooper BT Light"/>
                <a:cs typeface="Cooper BT Light"/>
                <a:sym typeface="Cooper BT Light"/>
              </a:rPr>
              <a:t> Displays user reviews from a local reviews.json file</a:t>
            </a:r>
          </a:p>
          <a:p>
            <a:pPr marL="769419" lvl="1" indent="-384709" algn="ctr">
              <a:lnSpc>
                <a:spcPts val="4989"/>
              </a:lnSpc>
              <a:spcBef>
                <a:spcPct val="0"/>
              </a:spcBef>
              <a:buFont typeface="Arial"/>
              <a:buChar char="•"/>
            </a:pPr>
            <a:r>
              <a:rPr lang="en-US" sz="3563" b="1">
                <a:solidFill>
                  <a:srgbClr val="000000"/>
                </a:solidFill>
                <a:latin typeface="Cooper BT Bold"/>
                <a:ea typeface="Cooper BT Bold"/>
                <a:cs typeface="Cooper BT Bold"/>
                <a:sym typeface="Cooper BT Bold"/>
              </a:rPr>
              <a:t>JSON Parsing:</a:t>
            </a:r>
            <a:r>
              <a:rPr lang="en-US" sz="3563">
                <a:solidFill>
                  <a:srgbClr val="000000"/>
                </a:solidFill>
                <a:latin typeface="Cooper BT Light"/>
                <a:ea typeface="Cooper BT Light"/>
                <a:cs typeface="Cooper BT Light"/>
                <a:sym typeface="Cooper BT Light"/>
              </a:rPr>
              <a:t> Uses Codable to decode data dynamically</a:t>
            </a:r>
          </a:p>
          <a:p>
            <a:pPr marL="769419" lvl="1" indent="-384709" algn="ctr">
              <a:lnSpc>
                <a:spcPts val="4989"/>
              </a:lnSpc>
              <a:spcBef>
                <a:spcPct val="0"/>
              </a:spcBef>
              <a:buFont typeface="Arial"/>
              <a:buChar char="•"/>
            </a:pPr>
            <a:r>
              <a:rPr lang="en-US" sz="3563" b="1">
                <a:solidFill>
                  <a:srgbClr val="000000"/>
                </a:solidFill>
                <a:latin typeface="Cooper BT Bold"/>
                <a:ea typeface="Cooper BT Bold"/>
                <a:cs typeface="Cooper BT Bold"/>
                <a:sym typeface="Cooper BT Bold"/>
              </a:rPr>
              <a:t>UI:</a:t>
            </a:r>
            <a:r>
              <a:rPr lang="en-US" sz="3563">
                <a:solidFill>
                  <a:srgbClr val="000000"/>
                </a:solidFill>
                <a:latin typeface="Cooper BT Light"/>
                <a:ea typeface="Cooper BT Light"/>
                <a:cs typeface="Cooper BT Light"/>
                <a:sym typeface="Cooper BT Light"/>
              </a:rPr>
              <a:t> Shows a loading spinner, review list with star ratings, and handles empty states gracefully</a:t>
            </a:r>
          </a:p>
          <a:p>
            <a:pPr marL="769419" lvl="1" indent="-384709" algn="ctr">
              <a:lnSpc>
                <a:spcPts val="4989"/>
              </a:lnSpc>
              <a:spcBef>
                <a:spcPct val="0"/>
              </a:spcBef>
              <a:buFont typeface="Arial"/>
              <a:buChar char="•"/>
            </a:pPr>
            <a:r>
              <a:rPr lang="en-US" sz="3563" b="1">
                <a:solidFill>
                  <a:srgbClr val="000000"/>
                </a:solidFill>
                <a:latin typeface="Cooper BT Bold"/>
                <a:ea typeface="Cooper BT Bold"/>
                <a:cs typeface="Cooper BT Bold"/>
                <a:sym typeface="Cooper BT Bold"/>
              </a:rPr>
              <a:t>Custom Views:</a:t>
            </a:r>
            <a:r>
              <a:rPr lang="en-US" sz="3563">
                <a:solidFill>
                  <a:srgbClr val="000000"/>
                </a:solidFill>
                <a:latin typeface="Cooper BT Light"/>
                <a:ea typeface="Cooper BT Light"/>
                <a:cs typeface="Cooper BT Light"/>
                <a:sym typeface="Cooper BT Light"/>
              </a:rPr>
              <a:t> Includes formatted dates, fallback views, and intuitive navigation</a:t>
            </a:r>
          </a:p>
          <a:p>
            <a:pPr marL="769419" lvl="1" indent="-384709" algn="ctr">
              <a:lnSpc>
                <a:spcPts val="4989"/>
              </a:lnSpc>
              <a:spcBef>
                <a:spcPct val="0"/>
              </a:spcBef>
              <a:buFont typeface="Arial"/>
              <a:buChar char="•"/>
            </a:pPr>
            <a:r>
              <a:rPr lang="en-US" sz="3563" b="1">
                <a:solidFill>
                  <a:srgbClr val="000000"/>
                </a:solidFill>
                <a:latin typeface="Cooper BT Bold"/>
                <a:ea typeface="Cooper BT Bold"/>
                <a:cs typeface="Cooper BT Bold"/>
                <a:sym typeface="Cooper BT Bold"/>
              </a:rPr>
              <a:t>Benefit:</a:t>
            </a:r>
            <a:r>
              <a:rPr lang="en-US" sz="3563">
                <a:solidFill>
                  <a:srgbClr val="000000"/>
                </a:solidFill>
                <a:latin typeface="Cooper BT Light"/>
                <a:ea typeface="Cooper BT Light"/>
                <a:cs typeface="Cooper BT Light"/>
                <a:sym typeface="Cooper BT Light"/>
              </a:rPr>
              <a:t> Smooth, user-friendly experience with dynamic data rendering</a:t>
            </a:r>
          </a:p>
        </p:txBody>
      </p:sp>
      <p:sp>
        <p:nvSpPr>
          <p:cNvPr id="15" name="Freeform 15"/>
          <p:cNvSpPr/>
          <p:nvPr/>
        </p:nvSpPr>
        <p:spPr>
          <a:xfrm>
            <a:off x="13598046" y="1049317"/>
            <a:ext cx="3394744" cy="7359879"/>
          </a:xfrm>
          <a:custGeom>
            <a:avLst/>
            <a:gdLst/>
            <a:ahLst/>
            <a:cxnLst/>
            <a:rect l="l" t="t" r="r" b="b"/>
            <a:pathLst>
              <a:path w="3394744" h="7359879">
                <a:moveTo>
                  <a:pt x="0" y="0"/>
                </a:moveTo>
                <a:lnTo>
                  <a:pt x="3394744" y="0"/>
                </a:lnTo>
                <a:lnTo>
                  <a:pt x="3394744" y="7359879"/>
                </a:lnTo>
                <a:lnTo>
                  <a:pt x="0" y="7359879"/>
                </a:lnTo>
                <a:lnTo>
                  <a:pt x="0" y="0"/>
                </a:lnTo>
                <a:close/>
              </a:path>
            </a:pathLst>
          </a:custGeom>
          <a:blipFill>
            <a:blip r:embed="rId5"/>
            <a:stretch>
              <a:fillRect/>
            </a:stretch>
          </a:blipFill>
        </p:spPr>
      </p:sp>
      <p:sp>
        <p:nvSpPr>
          <p:cNvPr id="16" name="TextBox 16"/>
          <p:cNvSpPr txBox="1"/>
          <p:nvPr/>
        </p:nvSpPr>
        <p:spPr>
          <a:xfrm>
            <a:off x="1028700" y="771525"/>
            <a:ext cx="6236709" cy="1249230"/>
          </a:xfrm>
          <a:prstGeom prst="rect">
            <a:avLst/>
          </a:prstGeom>
        </p:spPr>
        <p:txBody>
          <a:bodyPr lIns="0" tIns="0" rIns="0" bIns="0" rtlCol="0" anchor="t">
            <a:spAutoFit/>
          </a:bodyPr>
          <a:lstStyle/>
          <a:p>
            <a:pPr algn="l">
              <a:lnSpc>
                <a:spcPts val="9128"/>
              </a:lnSpc>
              <a:spcBef>
                <a:spcPct val="0"/>
              </a:spcBef>
            </a:pPr>
            <a:r>
              <a:rPr lang="en-US" sz="6520">
                <a:solidFill>
                  <a:srgbClr val="000000"/>
                </a:solidFill>
                <a:latin typeface="Accordion Black"/>
                <a:ea typeface="Accordion Black"/>
                <a:cs typeface="Accordion Black"/>
                <a:sym typeface="Accordion Black"/>
              </a:rPr>
              <a:t>JSON Parsing</a:t>
            </a:r>
          </a:p>
        </p:txBody>
      </p:sp>
      <p:sp>
        <p:nvSpPr>
          <p:cNvPr id="17" name="TextBox 17"/>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FFFFFF"/>
                </a:solidFill>
                <a:latin typeface="Canva Sans"/>
                <a:ea typeface="Canva Sans"/>
                <a:cs typeface="Canva Sans"/>
                <a:sym typeface="Canva Sans"/>
              </a:rPr>
              <a:t>12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7594122" y="1524727"/>
            <a:ext cx="11935807" cy="12697667"/>
          </a:xfrm>
          <a:custGeom>
            <a:avLst/>
            <a:gdLst/>
            <a:ahLst/>
            <a:cxnLst/>
            <a:rect l="l" t="t" r="r" b="b"/>
            <a:pathLst>
              <a:path w="11935807" h="12697667">
                <a:moveTo>
                  <a:pt x="0" y="0"/>
                </a:moveTo>
                <a:lnTo>
                  <a:pt x="11935807" y="0"/>
                </a:lnTo>
                <a:lnTo>
                  <a:pt x="11935807" y="12697667"/>
                </a:lnTo>
                <a:lnTo>
                  <a:pt x="0" y="12697667"/>
                </a:lnTo>
                <a:lnTo>
                  <a:pt x="0" y="0"/>
                </a:lnTo>
                <a:close/>
              </a:path>
            </a:pathLst>
          </a:custGeom>
          <a:blipFill>
            <a:blip r:embed="rId3">
              <a:alphaModFix amt="25000"/>
              <a:extLst>
                <a:ext uri="{96DAC541-7B7A-43D3-8B79-37D633B846F1}">
                  <asvg:svgBlip xmlns:asvg="http://schemas.microsoft.com/office/drawing/2016/SVG/main" r:embed="rId4"/>
                </a:ext>
              </a:extLst>
            </a:blip>
            <a:stretch>
              <a:fillRect/>
            </a:stretch>
          </a:blipFill>
        </p:spPr>
      </p:sp>
      <p:sp>
        <p:nvSpPr>
          <p:cNvPr id="4" name="Freeform 4"/>
          <p:cNvSpPr/>
          <p:nvPr/>
        </p:nvSpPr>
        <p:spPr>
          <a:xfrm>
            <a:off x="13023491" y="5332449"/>
            <a:ext cx="5784284" cy="6153493"/>
          </a:xfrm>
          <a:custGeom>
            <a:avLst/>
            <a:gdLst/>
            <a:ahLst/>
            <a:cxnLst/>
            <a:rect l="l" t="t" r="r" b="b"/>
            <a:pathLst>
              <a:path w="5784284" h="6153493">
                <a:moveTo>
                  <a:pt x="0" y="0"/>
                </a:moveTo>
                <a:lnTo>
                  <a:pt x="5784284" y="0"/>
                </a:lnTo>
                <a:lnTo>
                  <a:pt x="5784284" y="6153494"/>
                </a:lnTo>
                <a:lnTo>
                  <a:pt x="0" y="615349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1028700" y="8788554"/>
            <a:ext cx="469746" cy="469746"/>
            <a:chOff x="0" y="0"/>
            <a:chExt cx="123719" cy="123719"/>
          </a:xfrm>
        </p:grpSpPr>
        <p:sp>
          <p:nvSpPr>
            <p:cNvPr id="6" name="Freeform 6"/>
            <p:cNvSpPr/>
            <p:nvPr/>
          </p:nvSpPr>
          <p:spPr>
            <a:xfrm>
              <a:off x="0" y="0"/>
              <a:ext cx="123719" cy="123719"/>
            </a:xfrm>
            <a:custGeom>
              <a:avLst/>
              <a:gdLst/>
              <a:ahLst/>
              <a:cxnLst/>
              <a:rect l="l" t="t" r="r" b="b"/>
              <a:pathLst>
                <a:path w="123719" h="123719">
                  <a:moveTo>
                    <a:pt x="0" y="0"/>
                  </a:moveTo>
                  <a:lnTo>
                    <a:pt x="123719" y="0"/>
                  </a:lnTo>
                  <a:lnTo>
                    <a:pt x="123719" y="123719"/>
                  </a:lnTo>
                  <a:lnTo>
                    <a:pt x="0" y="123719"/>
                  </a:lnTo>
                  <a:close/>
                </a:path>
              </a:pathLst>
            </a:custGeom>
            <a:solidFill>
              <a:srgbClr val="000000"/>
            </a:solidFill>
          </p:spPr>
        </p:sp>
        <p:sp>
          <p:nvSpPr>
            <p:cNvPr id="7" name="TextBox 7"/>
            <p:cNvSpPr txBox="1"/>
            <p:nvPr/>
          </p:nvSpPr>
          <p:spPr>
            <a:xfrm>
              <a:off x="0" y="-38100"/>
              <a:ext cx="123719" cy="16181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771982" y="8788554"/>
            <a:ext cx="469746" cy="469746"/>
            <a:chOff x="0" y="0"/>
            <a:chExt cx="123719" cy="123719"/>
          </a:xfrm>
        </p:grpSpPr>
        <p:sp>
          <p:nvSpPr>
            <p:cNvPr id="9" name="Freeform 9"/>
            <p:cNvSpPr/>
            <p:nvPr/>
          </p:nvSpPr>
          <p:spPr>
            <a:xfrm>
              <a:off x="0" y="0"/>
              <a:ext cx="123719" cy="123719"/>
            </a:xfrm>
            <a:custGeom>
              <a:avLst/>
              <a:gdLst/>
              <a:ahLst/>
              <a:cxnLst/>
              <a:rect l="l" t="t" r="r" b="b"/>
              <a:pathLst>
                <a:path w="123719" h="123719">
                  <a:moveTo>
                    <a:pt x="0" y="0"/>
                  </a:moveTo>
                  <a:lnTo>
                    <a:pt x="123719" y="0"/>
                  </a:lnTo>
                  <a:lnTo>
                    <a:pt x="123719" y="123719"/>
                  </a:lnTo>
                  <a:lnTo>
                    <a:pt x="0" y="123719"/>
                  </a:lnTo>
                  <a:close/>
                </a:path>
              </a:pathLst>
            </a:custGeom>
            <a:solidFill>
              <a:srgbClr val="737373"/>
            </a:solidFill>
          </p:spPr>
        </p:sp>
        <p:sp>
          <p:nvSpPr>
            <p:cNvPr id="10" name="TextBox 10"/>
            <p:cNvSpPr txBox="1"/>
            <p:nvPr/>
          </p:nvSpPr>
          <p:spPr>
            <a:xfrm>
              <a:off x="0" y="-38100"/>
              <a:ext cx="123719" cy="161819"/>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2515265" y="8788554"/>
            <a:ext cx="469746" cy="469746"/>
            <a:chOff x="0" y="0"/>
            <a:chExt cx="123719" cy="123719"/>
          </a:xfrm>
        </p:grpSpPr>
        <p:sp>
          <p:nvSpPr>
            <p:cNvPr id="12" name="Freeform 12"/>
            <p:cNvSpPr/>
            <p:nvPr/>
          </p:nvSpPr>
          <p:spPr>
            <a:xfrm>
              <a:off x="0" y="0"/>
              <a:ext cx="123719" cy="123719"/>
            </a:xfrm>
            <a:custGeom>
              <a:avLst/>
              <a:gdLst/>
              <a:ahLst/>
              <a:cxnLst/>
              <a:rect l="l" t="t" r="r" b="b"/>
              <a:pathLst>
                <a:path w="123719" h="123719">
                  <a:moveTo>
                    <a:pt x="0" y="0"/>
                  </a:moveTo>
                  <a:lnTo>
                    <a:pt x="123719" y="0"/>
                  </a:lnTo>
                  <a:lnTo>
                    <a:pt x="123719" y="123719"/>
                  </a:lnTo>
                  <a:lnTo>
                    <a:pt x="0" y="123719"/>
                  </a:lnTo>
                  <a:close/>
                </a:path>
              </a:pathLst>
            </a:custGeom>
            <a:solidFill>
              <a:srgbClr val="A6A6A6"/>
            </a:solidFill>
          </p:spPr>
        </p:sp>
        <p:sp>
          <p:nvSpPr>
            <p:cNvPr id="13" name="TextBox 13"/>
            <p:cNvSpPr txBox="1"/>
            <p:nvPr/>
          </p:nvSpPr>
          <p:spPr>
            <a:xfrm>
              <a:off x="0" y="-38100"/>
              <a:ext cx="123719" cy="161819"/>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1028700" y="771525"/>
            <a:ext cx="13344091" cy="1249230"/>
          </a:xfrm>
          <a:prstGeom prst="rect">
            <a:avLst/>
          </a:prstGeom>
        </p:spPr>
        <p:txBody>
          <a:bodyPr lIns="0" tIns="0" rIns="0" bIns="0" rtlCol="0" anchor="t">
            <a:spAutoFit/>
          </a:bodyPr>
          <a:lstStyle/>
          <a:p>
            <a:pPr algn="l">
              <a:lnSpc>
                <a:spcPts val="9128"/>
              </a:lnSpc>
              <a:spcBef>
                <a:spcPct val="0"/>
              </a:spcBef>
            </a:pPr>
            <a:r>
              <a:rPr lang="en-US" sz="6520">
                <a:solidFill>
                  <a:srgbClr val="000000"/>
                </a:solidFill>
                <a:latin typeface="Accordion Black"/>
                <a:ea typeface="Accordion Black"/>
                <a:cs typeface="Accordion Black"/>
                <a:sym typeface="Accordion Black"/>
              </a:rPr>
              <a:t>Limitations and Future Improvements</a:t>
            </a:r>
          </a:p>
        </p:txBody>
      </p:sp>
      <p:sp>
        <p:nvSpPr>
          <p:cNvPr id="15" name="TextBox 15"/>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FFFFFF"/>
                </a:solidFill>
                <a:latin typeface="Canva Sans"/>
                <a:ea typeface="Canva Sans"/>
                <a:cs typeface="Canva Sans"/>
                <a:sym typeface="Canva Sans"/>
              </a:rPr>
              <a:t>13</a:t>
            </a:r>
          </a:p>
        </p:txBody>
      </p:sp>
      <p:sp>
        <p:nvSpPr>
          <p:cNvPr id="16" name="TextBox 16"/>
          <p:cNvSpPr txBox="1"/>
          <p:nvPr/>
        </p:nvSpPr>
        <p:spPr>
          <a:xfrm>
            <a:off x="815454" y="2315758"/>
            <a:ext cx="12901902" cy="1144906"/>
          </a:xfrm>
          <a:prstGeom prst="rect">
            <a:avLst/>
          </a:prstGeom>
        </p:spPr>
        <p:txBody>
          <a:bodyPr lIns="0" tIns="0" rIns="0" bIns="0" rtlCol="0" anchor="t">
            <a:spAutoFit/>
          </a:bodyPr>
          <a:lstStyle/>
          <a:p>
            <a:pPr algn="ctr">
              <a:lnSpc>
                <a:spcPts val="4619"/>
              </a:lnSpc>
              <a:spcBef>
                <a:spcPct val="0"/>
              </a:spcBef>
            </a:pPr>
            <a:r>
              <a:rPr lang="en-US" sz="3299" b="1">
                <a:solidFill>
                  <a:srgbClr val="000000"/>
                </a:solidFill>
                <a:latin typeface="Cooper BT Bold"/>
                <a:ea typeface="Cooper BT Bold"/>
                <a:cs typeface="Cooper BT Bold"/>
                <a:sym typeface="Cooper BT Bold"/>
              </a:rPr>
              <a:t>1.Poll Features:</a:t>
            </a:r>
            <a:r>
              <a:rPr lang="en-US" sz="3299">
                <a:solidFill>
                  <a:srgbClr val="000000"/>
                </a:solidFill>
                <a:latin typeface="Cooper BT Light"/>
                <a:ea typeface="Cooper BT Light"/>
                <a:cs typeface="Cooper BT Light"/>
                <a:sym typeface="Cooper BT Light"/>
              </a:rPr>
              <a:t> Limited poll options and no support for multimedia (images/videos in polls).</a:t>
            </a:r>
          </a:p>
        </p:txBody>
      </p:sp>
      <p:sp>
        <p:nvSpPr>
          <p:cNvPr id="17" name="TextBox 17"/>
          <p:cNvSpPr txBox="1"/>
          <p:nvPr/>
        </p:nvSpPr>
        <p:spPr>
          <a:xfrm>
            <a:off x="482945" y="3790766"/>
            <a:ext cx="12901902" cy="1144906"/>
          </a:xfrm>
          <a:prstGeom prst="rect">
            <a:avLst/>
          </a:prstGeom>
        </p:spPr>
        <p:txBody>
          <a:bodyPr lIns="0" tIns="0" rIns="0" bIns="0" rtlCol="0" anchor="t">
            <a:spAutoFit/>
          </a:bodyPr>
          <a:lstStyle/>
          <a:p>
            <a:pPr algn="ctr">
              <a:lnSpc>
                <a:spcPts val="4619"/>
              </a:lnSpc>
              <a:spcBef>
                <a:spcPct val="0"/>
              </a:spcBef>
            </a:pPr>
            <a:r>
              <a:rPr lang="en-US" sz="3299" b="1">
                <a:solidFill>
                  <a:srgbClr val="000000"/>
                </a:solidFill>
                <a:latin typeface="Cooper BT Bold"/>
                <a:ea typeface="Cooper BT Bold"/>
                <a:cs typeface="Cooper BT Bold"/>
                <a:sym typeface="Cooper BT Bold"/>
              </a:rPr>
              <a:t>2.No Social Integration:</a:t>
            </a:r>
            <a:r>
              <a:rPr lang="en-US" sz="3299">
                <a:solidFill>
                  <a:srgbClr val="000000"/>
                </a:solidFill>
                <a:latin typeface="Cooper BT Light"/>
                <a:ea typeface="Cooper BT Light"/>
                <a:cs typeface="Cooper BT Light"/>
                <a:sym typeface="Cooper BT Light"/>
              </a:rPr>
              <a:t> Lacks sharing polls or results on social media for broader engagement.</a:t>
            </a:r>
          </a:p>
        </p:txBody>
      </p:sp>
      <p:sp>
        <p:nvSpPr>
          <p:cNvPr id="18" name="TextBox 18"/>
          <p:cNvSpPr txBox="1"/>
          <p:nvPr/>
        </p:nvSpPr>
        <p:spPr>
          <a:xfrm>
            <a:off x="815454" y="5518819"/>
            <a:ext cx="13557337" cy="1144906"/>
          </a:xfrm>
          <a:prstGeom prst="rect">
            <a:avLst/>
          </a:prstGeom>
        </p:spPr>
        <p:txBody>
          <a:bodyPr lIns="0" tIns="0" rIns="0" bIns="0" rtlCol="0" anchor="t">
            <a:spAutoFit/>
          </a:bodyPr>
          <a:lstStyle/>
          <a:p>
            <a:pPr algn="ctr">
              <a:lnSpc>
                <a:spcPts val="4619"/>
              </a:lnSpc>
              <a:spcBef>
                <a:spcPct val="0"/>
              </a:spcBef>
            </a:pPr>
            <a:r>
              <a:rPr lang="en-US" sz="3299" b="1">
                <a:solidFill>
                  <a:srgbClr val="000000"/>
                </a:solidFill>
                <a:latin typeface="Cooper BT Bold"/>
                <a:ea typeface="Cooper BT Bold"/>
                <a:cs typeface="Cooper BT Bold"/>
                <a:sym typeface="Cooper BT Bold"/>
              </a:rPr>
              <a:t>3.Analytics: </a:t>
            </a:r>
            <a:r>
              <a:rPr lang="en-US" sz="3299">
                <a:solidFill>
                  <a:srgbClr val="000000"/>
                </a:solidFill>
                <a:latin typeface="Cooper BT Light"/>
                <a:ea typeface="Cooper BT Light"/>
                <a:cs typeface="Cooper BT Light"/>
                <a:sym typeface="Cooper BT Light"/>
              </a:rPr>
              <a:t>Limited insights into user engagement or poll performance trends</a:t>
            </a:r>
          </a:p>
        </p:txBody>
      </p:sp>
      <p:sp>
        <p:nvSpPr>
          <p:cNvPr id="19" name="TextBox 19"/>
          <p:cNvSpPr txBox="1"/>
          <p:nvPr/>
        </p:nvSpPr>
        <p:spPr>
          <a:xfrm>
            <a:off x="815454" y="7120349"/>
            <a:ext cx="13723592" cy="1144906"/>
          </a:xfrm>
          <a:prstGeom prst="rect">
            <a:avLst/>
          </a:prstGeom>
        </p:spPr>
        <p:txBody>
          <a:bodyPr lIns="0" tIns="0" rIns="0" bIns="0" rtlCol="0" anchor="t">
            <a:spAutoFit/>
          </a:bodyPr>
          <a:lstStyle/>
          <a:p>
            <a:pPr algn="ctr">
              <a:lnSpc>
                <a:spcPts val="4619"/>
              </a:lnSpc>
              <a:spcBef>
                <a:spcPct val="0"/>
              </a:spcBef>
            </a:pPr>
            <a:r>
              <a:rPr lang="en-US" sz="3299" b="1">
                <a:solidFill>
                  <a:srgbClr val="000000"/>
                </a:solidFill>
                <a:latin typeface="Cooper BT Bold"/>
                <a:ea typeface="Cooper BT Bold"/>
                <a:cs typeface="Cooper BT Bold"/>
                <a:sym typeface="Cooper BT Bold"/>
              </a:rPr>
              <a:t>4.Limited Scalability:</a:t>
            </a:r>
            <a:r>
              <a:rPr lang="en-US" sz="3299">
                <a:solidFill>
                  <a:srgbClr val="000000"/>
                </a:solidFill>
                <a:latin typeface="Cooper BT Light"/>
                <a:ea typeface="Cooper BT Light"/>
                <a:cs typeface="Cooper BT Light"/>
                <a:sym typeface="Cooper BT Light"/>
              </a:rPr>
              <a:t> Local JSON parsing for reviews restricts dynamic updates; users cannot add or edit reviews in real-time.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695216" y="-2929365"/>
            <a:ext cx="15394984" cy="16377643"/>
          </a:xfrm>
          <a:custGeom>
            <a:avLst/>
            <a:gdLst/>
            <a:ahLst/>
            <a:cxnLst/>
            <a:rect l="l" t="t" r="r" b="b"/>
            <a:pathLst>
              <a:path w="15394984" h="16377643">
                <a:moveTo>
                  <a:pt x="0" y="0"/>
                </a:moveTo>
                <a:lnTo>
                  <a:pt x="15394985" y="0"/>
                </a:lnTo>
                <a:lnTo>
                  <a:pt x="15394985" y="16377643"/>
                </a:lnTo>
                <a:lnTo>
                  <a:pt x="0" y="16377643"/>
                </a:lnTo>
                <a:lnTo>
                  <a:pt x="0" y="0"/>
                </a:lnTo>
                <a:close/>
              </a:path>
            </a:pathLst>
          </a:custGeom>
          <a:blipFill>
            <a:blip r:embed="rId3">
              <a:alphaModFix amt="25000"/>
              <a:extLst>
                <a:ext uri="{96DAC541-7B7A-43D3-8B79-37D633B846F1}">
                  <asvg:svgBlip xmlns:asvg="http://schemas.microsoft.com/office/drawing/2016/SVG/main" r:embed="rId4"/>
                </a:ext>
              </a:extLst>
            </a:blip>
            <a:stretch>
              <a:fillRect/>
            </a:stretch>
          </a:blipFill>
        </p:spPr>
      </p:sp>
      <p:sp>
        <p:nvSpPr>
          <p:cNvPr id="4" name="Freeform 4"/>
          <p:cNvSpPr/>
          <p:nvPr/>
        </p:nvSpPr>
        <p:spPr>
          <a:xfrm>
            <a:off x="10734260" y="2307624"/>
            <a:ext cx="7835983" cy="8336152"/>
          </a:xfrm>
          <a:custGeom>
            <a:avLst/>
            <a:gdLst/>
            <a:ahLst/>
            <a:cxnLst/>
            <a:rect l="l" t="t" r="r" b="b"/>
            <a:pathLst>
              <a:path w="7835983" h="8336152">
                <a:moveTo>
                  <a:pt x="0" y="0"/>
                </a:moveTo>
                <a:lnTo>
                  <a:pt x="7835983" y="0"/>
                </a:lnTo>
                <a:lnTo>
                  <a:pt x="7835983" y="8336152"/>
                </a:lnTo>
                <a:lnTo>
                  <a:pt x="0" y="833615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1028700" y="8788554"/>
            <a:ext cx="469746" cy="469746"/>
            <a:chOff x="0" y="0"/>
            <a:chExt cx="123719" cy="123719"/>
          </a:xfrm>
        </p:grpSpPr>
        <p:sp>
          <p:nvSpPr>
            <p:cNvPr id="6" name="Freeform 6"/>
            <p:cNvSpPr/>
            <p:nvPr/>
          </p:nvSpPr>
          <p:spPr>
            <a:xfrm>
              <a:off x="0" y="0"/>
              <a:ext cx="123719" cy="123719"/>
            </a:xfrm>
            <a:custGeom>
              <a:avLst/>
              <a:gdLst/>
              <a:ahLst/>
              <a:cxnLst/>
              <a:rect l="l" t="t" r="r" b="b"/>
              <a:pathLst>
                <a:path w="123719" h="123719">
                  <a:moveTo>
                    <a:pt x="0" y="0"/>
                  </a:moveTo>
                  <a:lnTo>
                    <a:pt x="123719" y="0"/>
                  </a:lnTo>
                  <a:lnTo>
                    <a:pt x="123719" y="123719"/>
                  </a:lnTo>
                  <a:lnTo>
                    <a:pt x="0" y="123719"/>
                  </a:lnTo>
                  <a:close/>
                </a:path>
              </a:pathLst>
            </a:custGeom>
            <a:solidFill>
              <a:srgbClr val="000000"/>
            </a:solidFill>
          </p:spPr>
        </p:sp>
        <p:sp>
          <p:nvSpPr>
            <p:cNvPr id="7" name="TextBox 7"/>
            <p:cNvSpPr txBox="1"/>
            <p:nvPr/>
          </p:nvSpPr>
          <p:spPr>
            <a:xfrm>
              <a:off x="0" y="-38100"/>
              <a:ext cx="123719" cy="16181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771982" y="8788554"/>
            <a:ext cx="469746" cy="469746"/>
            <a:chOff x="0" y="0"/>
            <a:chExt cx="123719" cy="123719"/>
          </a:xfrm>
        </p:grpSpPr>
        <p:sp>
          <p:nvSpPr>
            <p:cNvPr id="9" name="Freeform 9"/>
            <p:cNvSpPr/>
            <p:nvPr/>
          </p:nvSpPr>
          <p:spPr>
            <a:xfrm>
              <a:off x="0" y="0"/>
              <a:ext cx="123719" cy="123719"/>
            </a:xfrm>
            <a:custGeom>
              <a:avLst/>
              <a:gdLst/>
              <a:ahLst/>
              <a:cxnLst/>
              <a:rect l="l" t="t" r="r" b="b"/>
              <a:pathLst>
                <a:path w="123719" h="123719">
                  <a:moveTo>
                    <a:pt x="0" y="0"/>
                  </a:moveTo>
                  <a:lnTo>
                    <a:pt x="123719" y="0"/>
                  </a:lnTo>
                  <a:lnTo>
                    <a:pt x="123719" y="123719"/>
                  </a:lnTo>
                  <a:lnTo>
                    <a:pt x="0" y="123719"/>
                  </a:lnTo>
                  <a:close/>
                </a:path>
              </a:pathLst>
            </a:custGeom>
            <a:solidFill>
              <a:srgbClr val="737373"/>
            </a:solidFill>
          </p:spPr>
        </p:sp>
        <p:sp>
          <p:nvSpPr>
            <p:cNvPr id="10" name="TextBox 10"/>
            <p:cNvSpPr txBox="1"/>
            <p:nvPr/>
          </p:nvSpPr>
          <p:spPr>
            <a:xfrm>
              <a:off x="0" y="-38100"/>
              <a:ext cx="123719" cy="161819"/>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2515265" y="8788554"/>
            <a:ext cx="469746" cy="469746"/>
            <a:chOff x="0" y="0"/>
            <a:chExt cx="123719" cy="123719"/>
          </a:xfrm>
        </p:grpSpPr>
        <p:sp>
          <p:nvSpPr>
            <p:cNvPr id="12" name="Freeform 12"/>
            <p:cNvSpPr/>
            <p:nvPr/>
          </p:nvSpPr>
          <p:spPr>
            <a:xfrm>
              <a:off x="0" y="0"/>
              <a:ext cx="123719" cy="123719"/>
            </a:xfrm>
            <a:custGeom>
              <a:avLst/>
              <a:gdLst/>
              <a:ahLst/>
              <a:cxnLst/>
              <a:rect l="l" t="t" r="r" b="b"/>
              <a:pathLst>
                <a:path w="123719" h="123719">
                  <a:moveTo>
                    <a:pt x="0" y="0"/>
                  </a:moveTo>
                  <a:lnTo>
                    <a:pt x="123719" y="0"/>
                  </a:lnTo>
                  <a:lnTo>
                    <a:pt x="123719" y="123719"/>
                  </a:lnTo>
                  <a:lnTo>
                    <a:pt x="0" y="123719"/>
                  </a:lnTo>
                  <a:close/>
                </a:path>
              </a:pathLst>
            </a:custGeom>
            <a:solidFill>
              <a:srgbClr val="A6A6A6"/>
            </a:solidFill>
          </p:spPr>
        </p:sp>
        <p:sp>
          <p:nvSpPr>
            <p:cNvPr id="13" name="TextBox 13"/>
            <p:cNvSpPr txBox="1"/>
            <p:nvPr/>
          </p:nvSpPr>
          <p:spPr>
            <a:xfrm>
              <a:off x="0" y="-38100"/>
              <a:ext cx="123719" cy="161819"/>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1028700" y="1859949"/>
            <a:ext cx="9705560" cy="2194318"/>
          </a:xfrm>
          <a:prstGeom prst="rect">
            <a:avLst/>
          </a:prstGeom>
        </p:spPr>
        <p:txBody>
          <a:bodyPr lIns="0" tIns="0" rIns="0" bIns="0" rtlCol="0" anchor="t">
            <a:spAutoFit/>
          </a:bodyPr>
          <a:lstStyle/>
          <a:p>
            <a:pPr algn="l">
              <a:lnSpc>
                <a:spcPts val="16113"/>
              </a:lnSpc>
              <a:spcBef>
                <a:spcPct val="0"/>
              </a:spcBef>
            </a:pPr>
            <a:r>
              <a:rPr lang="en-US" sz="11509">
                <a:solidFill>
                  <a:srgbClr val="000000"/>
                </a:solidFill>
                <a:latin typeface="Accordion Black"/>
                <a:ea typeface="Accordion Black"/>
                <a:cs typeface="Accordion Black"/>
                <a:sym typeface="Accordion Black"/>
              </a:rPr>
              <a:t>THANK YOU</a:t>
            </a:r>
          </a:p>
        </p:txBody>
      </p:sp>
      <p:sp>
        <p:nvSpPr>
          <p:cNvPr id="15" name="AutoShape 15"/>
          <p:cNvSpPr/>
          <p:nvPr/>
        </p:nvSpPr>
        <p:spPr>
          <a:xfrm>
            <a:off x="1028700" y="4756993"/>
            <a:ext cx="4852780" cy="0"/>
          </a:xfrm>
          <a:prstGeom prst="line">
            <a:avLst/>
          </a:prstGeom>
          <a:ln w="76200" cap="rnd">
            <a:solidFill>
              <a:srgbClr val="000000"/>
            </a:solidFill>
            <a:prstDash val="solid"/>
            <a:headEnd type="none" w="sm" len="sm"/>
            <a:tailEnd type="none" w="sm" len="sm"/>
          </a:ln>
        </p:spPr>
      </p:sp>
      <p:sp>
        <p:nvSpPr>
          <p:cNvPr id="16" name="TextBox 16"/>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FFFFFF"/>
                </a:solidFill>
                <a:latin typeface="Canva Sans"/>
                <a:ea typeface="Canva Sans"/>
                <a:cs typeface="Canva Sans"/>
                <a:sym typeface="Canva Sans"/>
              </a:rPr>
              <a:t>14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7541634" y="1162569"/>
            <a:ext cx="11935807" cy="12697667"/>
          </a:xfrm>
          <a:custGeom>
            <a:avLst/>
            <a:gdLst/>
            <a:ahLst/>
            <a:cxnLst/>
            <a:rect l="l" t="t" r="r" b="b"/>
            <a:pathLst>
              <a:path w="11935807" h="12697667">
                <a:moveTo>
                  <a:pt x="0" y="0"/>
                </a:moveTo>
                <a:lnTo>
                  <a:pt x="11935807" y="0"/>
                </a:lnTo>
                <a:lnTo>
                  <a:pt x="11935807" y="12697667"/>
                </a:lnTo>
                <a:lnTo>
                  <a:pt x="0" y="12697667"/>
                </a:lnTo>
                <a:lnTo>
                  <a:pt x="0" y="0"/>
                </a:lnTo>
                <a:close/>
              </a:path>
            </a:pathLst>
          </a:custGeom>
          <a:blipFill>
            <a:blip r:embed="rId3">
              <a:alphaModFix amt="25000"/>
              <a:extLst>
                <a:ext uri="{96DAC541-7B7A-43D3-8B79-37D633B846F1}">
                  <asvg:svgBlip xmlns:asvg="http://schemas.microsoft.com/office/drawing/2016/SVG/main" r:embed="rId4"/>
                </a:ext>
              </a:extLst>
            </a:blip>
            <a:stretch>
              <a:fillRect/>
            </a:stretch>
          </a:blipFill>
        </p:spPr>
      </p:sp>
      <p:sp>
        <p:nvSpPr>
          <p:cNvPr id="4" name="Freeform 4"/>
          <p:cNvSpPr/>
          <p:nvPr/>
        </p:nvSpPr>
        <p:spPr>
          <a:xfrm>
            <a:off x="13023491" y="5332449"/>
            <a:ext cx="5784284" cy="6153493"/>
          </a:xfrm>
          <a:custGeom>
            <a:avLst/>
            <a:gdLst/>
            <a:ahLst/>
            <a:cxnLst/>
            <a:rect l="l" t="t" r="r" b="b"/>
            <a:pathLst>
              <a:path w="5784284" h="6153493">
                <a:moveTo>
                  <a:pt x="0" y="0"/>
                </a:moveTo>
                <a:lnTo>
                  <a:pt x="5784284" y="0"/>
                </a:lnTo>
                <a:lnTo>
                  <a:pt x="5784284" y="6153494"/>
                </a:lnTo>
                <a:lnTo>
                  <a:pt x="0" y="615349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1028700" y="8788554"/>
            <a:ext cx="469746" cy="469746"/>
            <a:chOff x="0" y="0"/>
            <a:chExt cx="123719" cy="123719"/>
          </a:xfrm>
        </p:grpSpPr>
        <p:sp>
          <p:nvSpPr>
            <p:cNvPr id="6" name="Freeform 6"/>
            <p:cNvSpPr/>
            <p:nvPr/>
          </p:nvSpPr>
          <p:spPr>
            <a:xfrm>
              <a:off x="0" y="0"/>
              <a:ext cx="123719" cy="123719"/>
            </a:xfrm>
            <a:custGeom>
              <a:avLst/>
              <a:gdLst/>
              <a:ahLst/>
              <a:cxnLst/>
              <a:rect l="l" t="t" r="r" b="b"/>
              <a:pathLst>
                <a:path w="123719" h="123719">
                  <a:moveTo>
                    <a:pt x="0" y="0"/>
                  </a:moveTo>
                  <a:lnTo>
                    <a:pt x="123719" y="0"/>
                  </a:lnTo>
                  <a:lnTo>
                    <a:pt x="123719" y="123719"/>
                  </a:lnTo>
                  <a:lnTo>
                    <a:pt x="0" y="123719"/>
                  </a:lnTo>
                  <a:close/>
                </a:path>
              </a:pathLst>
            </a:custGeom>
            <a:solidFill>
              <a:srgbClr val="000000"/>
            </a:solidFill>
          </p:spPr>
        </p:sp>
        <p:sp>
          <p:nvSpPr>
            <p:cNvPr id="7" name="TextBox 7"/>
            <p:cNvSpPr txBox="1"/>
            <p:nvPr/>
          </p:nvSpPr>
          <p:spPr>
            <a:xfrm>
              <a:off x="0" y="-38100"/>
              <a:ext cx="123719" cy="16181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771982" y="8788554"/>
            <a:ext cx="469746" cy="469746"/>
            <a:chOff x="0" y="0"/>
            <a:chExt cx="123719" cy="123719"/>
          </a:xfrm>
        </p:grpSpPr>
        <p:sp>
          <p:nvSpPr>
            <p:cNvPr id="9" name="Freeform 9"/>
            <p:cNvSpPr/>
            <p:nvPr/>
          </p:nvSpPr>
          <p:spPr>
            <a:xfrm>
              <a:off x="0" y="0"/>
              <a:ext cx="123719" cy="123719"/>
            </a:xfrm>
            <a:custGeom>
              <a:avLst/>
              <a:gdLst/>
              <a:ahLst/>
              <a:cxnLst/>
              <a:rect l="l" t="t" r="r" b="b"/>
              <a:pathLst>
                <a:path w="123719" h="123719">
                  <a:moveTo>
                    <a:pt x="0" y="0"/>
                  </a:moveTo>
                  <a:lnTo>
                    <a:pt x="123719" y="0"/>
                  </a:lnTo>
                  <a:lnTo>
                    <a:pt x="123719" y="123719"/>
                  </a:lnTo>
                  <a:lnTo>
                    <a:pt x="0" y="123719"/>
                  </a:lnTo>
                  <a:close/>
                </a:path>
              </a:pathLst>
            </a:custGeom>
            <a:solidFill>
              <a:srgbClr val="737373"/>
            </a:solidFill>
          </p:spPr>
        </p:sp>
        <p:sp>
          <p:nvSpPr>
            <p:cNvPr id="10" name="TextBox 10"/>
            <p:cNvSpPr txBox="1"/>
            <p:nvPr/>
          </p:nvSpPr>
          <p:spPr>
            <a:xfrm>
              <a:off x="0" y="-38100"/>
              <a:ext cx="123719" cy="161819"/>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2515265" y="8788554"/>
            <a:ext cx="469746" cy="469746"/>
            <a:chOff x="0" y="0"/>
            <a:chExt cx="123719" cy="123719"/>
          </a:xfrm>
        </p:grpSpPr>
        <p:sp>
          <p:nvSpPr>
            <p:cNvPr id="12" name="Freeform 12"/>
            <p:cNvSpPr/>
            <p:nvPr/>
          </p:nvSpPr>
          <p:spPr>
            <a:xfrm>
              <a:off x="0" y="0"/>
              <a:ext cx="123719" cy="123719"/>
            </a:xfrm>
            <a:custGeom>
              <a:avLst/>
              <a:gdLst/>
              <a:ahLst/>
              <a:cxnLst/>
              <a:rect l="l" t="t" r="r" b="b"/>
              <a:pathLst>
                <a:path w="123719" h="123719">
                  <a:moveTo>
                    <a:pt x="0" y="0"/>
                  </a:moveTo>
                  <a:lnTo>
                    <a:pt x="123719" y="0"/>
                  </a:lnTo>
                  <a:lnTo>
                    <a:pt x="123719" y="123719"/>
                  </a:lnTo>
                  <a:lnTo>
                    <a:pt x="0" y="123719"/>
                  </a:lnTo>
                  <a:close/>
                </a:path>
              </a:pathLst>
            </a:custGeom>
            <a:solidFill>
              <a:srgbClr val="A6A6A6"/>
            </a:solidFill>
          </p:spPr>
        </p:sp>
        <p:sp>
          <p:nvSpPr>
            <p:cNvPr id="13" name="TextBox 13"/>
            <p:cNvSpPr txBox="1"/>
            <p:nvPr/>
          </p:nvSpPr>
          <p:spPr>
            <a:xfrm>
              <a:off x="0" y="-38100"/>
              <a:ext cx="123719" cy="161819"/>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2515265" y="891264"/>
            <a:ext cx="12017199" cy="1249230"/>
          </a:xfrm>
          <a:prstGeom prst="rect">
            <a:avLst/>
          </a:prstGeom>
        </p:spPr>
        <p:txBody>
          <a:bodyPr lIns="0" tIns="0" rIns="0" bIns="0" rtlCol="0" anchor="t">
            <a:spAutoFit/>
          </a:bodyPr>
          <a:lstStyle/>
          <a:p>
            <a:pPr algn="l">
              <a:lnSpc>
                <a:spcPts val="9128"/>
              </a:lnSpc>
              <a:spcBef>
                <a:spcPct val="0"/>
              </a:spcBef>
            </a:pPr>
            <a:r>
              <a:rPr lang="en-US" sz="6520">
                <a:solidFill>
                  <a:srgbClr val="000000"/>
                </a:solidFill>
                <a:latin typeface="Accordion Black"/>
                <a:ea typeface="Accordion Black"/>
                <a:cs typeface="Accordion Black"/>
                <a:sym typeface="Accordion Black"/>
              </a:rPr>
              <a:t>QuickPick: Your Voice, Your Vote</a:t>
            </a:r>
          </a:p>
        </p:txBody>
      </p:sp>
      <p:sp>
        <p:nvSpPr>
          <p:cNvPr id="15" name="TextBox 15"/>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FFFFFF"/>
                </a:solidFill>
                <a:latin typeface="Canva Sans"/>
                <a:ea typeface="Canva Sans"/>
                <a:cs typeface="Canva Sans"/>
                <a:sym typeface="Canva Sans"/>
              </a:rPr>
              <a:t>2</a:t>
            </a:r>
          </a:p>
        </p:txBody>
      </p:sp>
      <p:sp>
        <p:nvSpPr>
          <p:cNvPr id="16" name="TextBox 16"/>
          <p:cNvSpPr txBox="1"/>
          <p:nvPr/>
        </p:nvSpPr>
        <p:spPr>
          <a:xfrm>
            <a:off x="0" y="2064294"/>
            <a:ext cx="18288000" cy="4406348"/>
          </a:xfrm>
          <a:prstGeom prst="rect">
            <a:avLst/>
          </a:prstGeom>
        </p:spPr>
        <p:txBody>
          <a:bodyPr lIns="0" tIns="0" rIns="0" bIns="0" rtlCol="0" anchor="t">
            <a:spAutoFit/>
          </a:bodyPr>
          <a:lstStyle/>
          <a:p>
            <a:pPr algn="ctr">
              <a:lnSpc>
                <a:spcPts val="5545"/>
              </a:lnSpc>
            </a:pPr>
            <a:endParaRPr/>
          </a:p>
          <a:p>
            <a:pPr algn="ctr">
              <a:lnSpc>
                <a:spcPts val="5825"/>
              </a:lnSpc>
            </a:pPr>
            <a:r>
              <a:rPr lang="en-US" sz="4161">
                <a:solidFill>
                  <a:srgbClr val="000000"/>
                </a:solidFill>
                <a:latin typeface="Cooper BT Light"/>
                <a:ea typeface="Cooper BT Light"/>
                <a:cs typeface="Cooper BT Light"/>
                <a:sym typeface="Cooper BT Light"/>
              </a:rPr>
              <a:t>Introducing QuickPick – the ultimate live polling app where your voice truly matters! Create, vote, and explore polls in real-time with a sleek and customizable user interface. Whether you’re making decisions with friends, colleagues, or a community, QuickPick makes voting easy and engaging.</a:t>
            </a:r>
          </a:p>
          <a:p>
            <a:pPr algn="ctr">
              <a:lnSpc>
                <a:spcPts val="7170"/>
              </a:lnSpc>
            </a:pPr>
            <a:endParaRPr lang="en-US" sz="4161">
              <a:solidFill>
                <a:srgbClr val="000000"/>
              </a:solidFill>
              <a:latin typeface="Cooper BT Light"/>
              <a:ea typeface="Cooper BT Light"/>
              <a:cs typeface="Cooper BT Light"/>
              <a:sym typeface="Cooper BT Light"/>
            </a:endParaRPr>
          </a:p>
        </p:txBody>
      </p:sp>
    </p:spTree>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6200" y="-42436"/>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7148193" y="1028700"/>
            <a:ext cx="11935807" cy="12697667"/>
          </a:xfrm>
          <a:custGeom>
            <a:avLst/>
            <a:gdLst/>
            <a:ahLst/>
            <a:cxnLst/>
            <a:rect l="l" t="t" r="r" b="b"/>
            <a:pathLst>
              <a:path w="11935807" h="12697667">
                <a:moveTo>
                  <a:pt x="0" y="0"/>
                </a:moveTo>
                <a:lnTo>
                  <a:pt x="11935807" y="0"/>
                </a:lnTo>
                <a:lnTo>
                  <a:pt x="11935807" y="12697667"/>
                </a:lnTo>
                <a:lnTo>
                  <a:pt x="0" y="12697667"/>
                </a:lnTo>
                <a:lnTo>
                  <a:pt x="0" y="0"/>
                </a:lnTo>
                <a:close/>
              </a:path>
            </a:pathLst>
          </a:custGeom>
          <a:blipFill>
            <a:blip r:embed="rId3">
              <a:alphaModFix amt="25000"/>
              <a:extLst>
                <a:ext uri="{96DAC541-7B7A-43D3-8B79-37D633B846F1}">
                  <asvg:svgBlip xmlns:asvg="http://schemas.microsoft.com/office/drawing/2016/SVG/main" r:embed="rId4"/>
                </a:ext>
              </a:extLst>
            </a:blip>
            <a:stretch>
              <a:fillRect/>
            </a:stretch>
          </a:blipFill>
        </p:spPr>
      </p:sp>
      <p:sp>
        <p:nvSpPr>
          <p:cNvPr id="4" name="Freeform 4"/>
          <p:cNvSpPr/>
          <p:nvPr/>
        </p:nvSpPr>
        <p:spPr>
          <a:xfrm>
            <a:off x="13023491" y="5332449"/>
            <a:ext cx="5784284" cy="6153493"/>
          </a:xfrm>
          <a:custGeom>
            <a:avLst/>
            <a:gdLst/>
            <a:ahLst/>
            <a:cxnLst/>
            <a:rect l="l" t="t" r="r" b="b"/>
            <a:pathLst>
              <a:path w="5784284" h="6153493">
                <a:moveTo>
                  <a:pt x="0" y="0"/>
                </a:moveTo>
                <a:lnTo>
                  <a:pt x="5784284" y="0"/>
                </a:lnTo>
                <a:lnTo>
                  <a:pt x="5784284" y="6153494"/>
                </a:lnTo>
                <a:lnTo>
                  <a:pt x="0" y="615349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1028700" y="8788554"/>
            <a:ext cx="469746" cy="469746"/>
            <a:chOff x="0" y="0"/>
            <a:chExt cx="123719" cy="123719"/>
          </a:xfrm>
        </p:grpSpPr>
        <p:sp>
          <p:nvSpPr>
            <p:cNvPr id="6" name="Freeform 6"/>
            <p:cNvSpPr/>
            <p:nvPr/>
          </p:nvSpPr>
          <p:spPr>
            <a:xfrm>
              <a:off x="0" y="0"/>
              <a:ext cx="123719" cy="123719"/>
            </a:xfrm>
            <a:custGeom>
              <a:avLst/>
              <a:gdLst/>
              <a:ahLst/>
              <a:cxnLst/>
              <a:rect l="l" t="t" r="r" b="b"/>
              <a:pathLst>
                <a:path w="123719" h="123719">
                  <a:moveTo>
                    <a:pt x="0" y="0"/>
                  </a:moveTo>
                  <a:lnTo>
                    <a:pt x="123719" y="0"/>
                  </a:lnTo>
                  <a:lnTo>
                    <a:pt x="123719" y="123719"/>
                  </a:lnTo>
                  <a:lnTo>
                    <a:pt x="0" y="123719"/>
                  </a:lnTo>
                  <a:close/>
                </a:path>
              </a:pathLst>
            </a:custGeom>
            <a:solidFill>
              <a:srgbClr val="000000"/>
            </a:solidFill>
          </p:spPr>
        </p:sp>
        <p:sp>
          <p:nvSpPr>
            <p:cNvPr id="7" name="TextBox 7"/>
            <p:cNvSpPr txBox="1"/>
            <p:nvPr/>
          </p:nvSpPr>
          <p:spPr>
            <a:xfrm>
              <a:off x="0" y="-38100"/>
              <a:ext cx="123719" cy="16181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771982" y="8788554"/>
            <a:ext cx="469746" cy="469746"/>
            <a:chOff x="0" y="0"/>
            <a:chExt cx="123719" cy="123719"/>
          </a:xfrm>
        </p:grpSpPr>
        <p:sp>
          <p:nvSpPr>
            <p:cNvPr id="9" name="Freeform 9"/>
            <p:cNvSpPr/>
            <p:nvPr/>
          </p:nvSpPr>
          <p:spPr>
            <a:xfrm>
              <a:off x="0" y="0"/>
              <a:ext cx="123719" cy="123719"/>
            </a:xfrm>
            <a:custGeom>
              <a:avLst/>
              <a:gdLst/>
              <a:ahLst/>
              <a:cxnLst/>
              <a:rect l="l" t="t" r="r" b="b"/>
              <a:pathLst>
                <a:path w="123719" h="123719">
                  <a:moveTo>
                    <a:pt x="0" y="0"/>
                  </a:moveTo>
                  <a:lnTo>
                    <a:pt x="123719" y="0"/>
                  </a:lnTo>
                  <a:lnTo>
                    <a:pt x="123719" y="123719"/>
                  </a:lnTo>
                  <a:lnTo>
                    <a:pt x="0" y="123719"/>
                  </a:lnTo>
                  <a:close/>
                </a:path>
              </a:pathLst>
            </a:custGeom>
            <a:solidFill>
              <a:srgbClr val="737373"/>
            </a:solidFill>
          </p:spPr>
        </p:sp>
        <p:sp>
          <p:nvSpPr>
            <p:cNvPr id="10" name="TextBox 10"/>
            <p:cNvSpPr txBox="1"/>
            <p:nvPr/>
          </p:nvSpPr>
          <p:spPr>
            <a:xfrm>
              <a:off x="0" y="-38100"/>
              <a:ext cx="123719" cy="161819"/>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2515265" y="8788554"/>
            <a:ext cx="469746" cy="469746"/>
            <a:chOff x="0" y="0"/>
            <a:chExt cx="123719" cy="123719"/>
          </a:xfrm>
        </p:grpSpPr>
        <p:sp>
          <p:nvSpPr>
            <p:cNvPr id="12" name="Freeform 12"/>
            <p:cNvSpPr/>
            <p:nvPr/>
          </p:nvSpPr>
          <p:spPr>
            <a:xfrm>
              <a:off x="0" y="0"/>
              <a:ext cx="123719" cy="123719"/>
            </a:xfrm>
            <a:custGeom>
              <a:avLst/>
              <a:gdLst/>
              <a:ahLst/>
              <a:cxnLst/>
              <a:rect l="l" t="t" r="r" b="b"/>
              <a:pathLst>
                <a:path w="123719" h="123719">
                  <a:moveTo>
                    <a:pt x="0" y="0"/>
                  </a:moveTo>
                  <a:lnTo>
                    <a:pt x="123719" y="0"/>
                  </a:lnTo>
                  <a:lnTo>
                    <a:pt x="123719" y="123719"/>
                  </a:lnTo>
                  <a:lnTo>
                    <a:pt x="0" y="123719"/>
                  </a:lnTo>
                  <a:close/>
                </a:path>
              </a:pathLst>
            </a:custGeom>
            <a:solidFill>
              <a:srgbClr val="A6A6A6"/>
            </a:solidFill>
          </p:spPr>
        </p:sp>
        <p:sp>
          <p:nvSpPr>
            <p:cNvPr id="13" name="TextBox 13"/>
            <p:cNvSpPr txBox="1"/>
            <p:nvPr/>
          </p:nvSpPr>
          <p:spPr>
            <a:xfrm>
              <a:off x="0" y="-38100"/>
              <a:ext cx="123719" cy="161819"/>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1028700" y="771525"/>
            <a:ext cx="6236709" cy="1249230"/>
          </a:xfrm>
          <a:prstGeom prst="rect">
            <a:avLst/>
          </a:prstGeom>
        </p:spPr>
        <p:txBody>
          <a:bodyPr lIns="0" tIns="0" rIns="0" bIns="0" rtlCol="0" anchor="t">
            <a:spAutoFit/>
          </a:bodyPr>
          <a:lstStyle/>
          <a:p>
            <a:pPr algn="l">
              <a:lnSpc>
                <a:spcPts val="9128"/>
              </a:lnSpc>
              <a:spcBef>
                <a:spcPct val="0"/>
              </a:spcBef>
            </a:pPr>
            <a:r>
              <a:rPr lang="en-US" sz="6520">
                <a:solidFill>
                  <a:srgbClr val="000000"/>
                </a:solidFill>
                <a:latin typeface="Accordion Black"/>
                <a:ea typeface="Accordion Black"/>
                <a:cs typeface="Accordion Black"/>
                <a:sym typeface="Accordion Black"/>
              </a:rPr>
              <a:t>Key Features</a:t>
            </a:r>
          </a:p>
        </p:txBody>
      </p:sp>
      <p:sp>
        <p:nvSpPr>
          <p:cNvPr id="15" name="TextBox 15"/>
          <p:cNvSpPr txBox="1"/>
          <p:nvPr/>
        </p:nvSpPr>
        <p:spPr>
          <a:xfrm>
            <a:off x="9139238" y="4274503"/>
            <a:ext cx="9525" cy="1566544"/>
          </a:xfrm>
          <a:prstGeom prst="rect">
            <a:avLst/>
          </a:prstGeom>
        </p:spPr>
        <p:txBody>
          <a:bodyPr lIns="0" tIns="0" rIns="0" bIns="0" rtlCol="0" anchor="t">
            <a:spAutoFit/>
          </a:bodyPr>
          <a:lstStyle/>
          <a:p>
            <a:pPr algn="ctr">
              <a:lnSpc>
                <a:spcPts val="12880"/>
              </a:lnSpc>
            </a:pPr>
            <a:endParaRPr/>
          </a:p>
        </p:txBody>
      </p:sp>
      <p:sp>
        <p:nvSpPr>
          <p:cNvPr id="16" name="TextBox 16"/>
          <p:cNvSpPr txBox="1"/>
          <p:nvPr/>
        </p:nvSpPr>
        <p:spPr>
          <a:xfrm>
            <a:off x="5964134" y="4256124"/>
            <a:ext cx="6350208" cy="1076325"/>
          </a:xfrm>
          <a:prstGeom prst="rect">
            <a:avLst/>
          </a:prstGeom>
        </p:spPr>
        <p:txBody>
          <a:bodyPr lIns="0" tIns="0" rIns="0" bIns="0" rtlCol="0" anchor="t">
            <a:spAutoFit/>
          </a:bodyPr>
          <a:lstStyle/>
          <a:p>
            <a:pPr algn="ctr">
              <a:lnSpc>
                <a:spcPts val="8250"/>
              </a:lnSpc>
            </a:pPr>
            <a:r>
              <a:rPr lang="en-US" sz="7500" dirty="0">
                <a:solidFill>
                  <a:srgbClr val="F6E8C0"/>
                </a:solidFill>
                <a:latin typeface="Cooper BT Light"/>
                <a:ea typeface="Cooper BT Light"/>
                <a:cs typeface="Cooper BT Light"/>
                <a:sym typeface="Cooper BT Light"/>
              </a:rPr>
              <a:t>QUICKPICK</a:t>
            </a:r>
          </a:p>
        </p:txBody>
      </p:sp>
      <p:sp>
        <p:nvSpPr>
          <p:cNvPr id="17" name="TextBox 17"/>
          <p:cNvSpPr txBox="1"/>
          <p:nvPr/>
        </p:nvSpPr>
        <p:spPr>
          <a:xfrm>
            <a:off x="5968896" y="4330054"/>
            <a:ext cx="6345445" cy="771010"/>
          </a:xfrm>
          <a:prstGeom prst="rect">
            <a:avLst/>
          </a:prstGeom>
        </p:spPr>
        <p:txBody>
          <a:bodyPr lIns="0" tIns="0" rIns="0" bIns="0" rtlCol="0" anchor="t">
            <a:spAutoFit/>
          </a:bodyPr>
          <a:lstStyle/>
          <a:p>
            <a:pPr algn="ctr">
              <a:lnSpc>
                <a:spcPts val="6295"/>
              </a:lnSpc>
              <a:spcBef>
                <a:spcPct val="0"/>
              </a:spcBef>
            </a:pPr>
            <a:endParaRPr/>
          </a:p>
        </p:txBody>
      </p:sp>
      <p:sp>
        <p:nvSpPr>
          <p:cNvPr id="18" name="TextBox 18"/>
          <p:cNvSpPr txBox="1"/>
          <p:nvPr/>
        </p:nvSpPr>
        <p:spPr>
          <a:xfrm>
            <a:off x="174997" y="2532073"/>
            <a:ext cx="6973196" cy="778362"/>
          </a:xfrm>
          <a:prstGeom prst="rect">
            <a:avLst/>
          </a:prstGeom>
        </p:spPr>
        <p:txBody>
          <a:bodyPr wrap="square" lIns="0" tIns="0" rIns="0" bIns="0" rtlCol="0" anchor="t">
            <a:spAutoFit/>
          </a:bodyPr>
          <a:lstStyle/>
          <a:p>
            <a:pPr marL="994394" lvl="1" indent="-497197" algn="ctr">
              <a:lnSpc>
                <a:spcPts val="6448"/>
              </a:lnSpc>
              <a:spcBef>
                <a:spcPct val="0"/>
              </a:spcBef>
              <a:buFont typeface="Arial"/>
              <a:buChar char="•"/>
            </a:pPr>
            <a:r>
              <a:rPr lang="en-US" sz="4605" dirty="0">
                <a:solidFill>
                  <a:srgbClr val="000000"/>
                </a:solidFill>
                <a:latin typeface="Cooper BT Light"/>
                <a:ea typeface="Cooper BT Light"/>
                <a:cs typeface="Cooper BT Light"/>
                <a:sym typeface="Cooper BT Light"/>
              </a:rPr>
              <a:t>User login and signup</a:t>
            </a:r>
          </a:p>
        </p:txBody>
      </p:sp>
      <p:sp>
        <p:nvSpPr>
          <p:cNvPr id="19" name="TextBox 19"/>
          <p:cNvSpPr txBox="1"/>
          <p:nvPr/>
        </p:nvSpPr>
        <p:spPr>
          <a:xfrm>
            <a:off x="276367" y="3452219"/>
            <a:ext cx="9755876" cy="778362"/>
          </a:xfrm>
          <a:prstGeom prst="rect">
            <a:avLst/>
          </a:prstGeom>
        </p:spPr>
        <p:txBody>
          <a:bodyPr lIns="0" tIns="0" rIns="0" bIns="0" rtlCol="0" anchor="t">
            <a:spAutoFit/>
          </a:bodyPr>
          <a:lstStyle/>
          <a:p>
            <a:pPr marL="994394" lvl="1" indent="-497197" algn="ctr">
              <a:lnSpc>
                <a:spcPts val="6448"/>
              </a:lnSpc>
              <a:spcBef>
                <a:spcPct val="0"/>
              </a:spcBef>
              <a:buFont typeface="Arial"/>
              <a:buChar char="•"/>
            </a:pPr>
            <a:r>
              <a:rPr lang="en-US" sz="4605" dirty="0">
                <a:solidFill>
                  <a:srgbClr val="000000"/>
                </a:solidFill>
                <a:latin typeface="Cooper BT Light"/>
                <a:ea typeface="Cooper BT Light"/>
                <a:cs typeface="Cooper BT Light"/>
                <a:sym typeface="Cooper BT Light"/>
              </a:rPr>
              <a:t>Create polls with multiple options</a:t>
            </a:r>
          </a:p>
        </p:txBody>
      </p:sp>
      <p:sp>
        <p:nvSpPr>
          <p:cNvPr id="20" name="TextBox 20"/>
          <p:cNvSpPr txBox="1"/>
          <p:nvPr/>
        </p:nvSpPr>
        <p:spPr>
          <a:xfrm>
            <a:off x="290542" y="4366624"/>
            <a:ext cx="6011959" cy="778362"/>
          </a:xfrm>
          <a:prstGeom prst="rect">
            <a:avLst/>
          </a:prstGeom>
        </p:spPr>
        <p:txBody>
          <a:bodyPr lIns="0" tIns="0" rIns="0" bIns="0" rtlCol="0" anchor="t">
            <a:spAutoFit/>
          </a:bodyPr>
          <a:lstStyle/>
          <a:p>
            <a:pPr marL="994394" lvl="1" indent="-497197" algn="ctr">
              <a:lnSpc>
                <a:spcPts val="6448"/>
              </a:lnSpc>
              <a:spcBef>
                <a:spcPct val="0"/>
              </a:spcBef>
              <a:buFont typeface="Arial"/>
              <a:buChar char="•"/>
            </a:pPr>
            <a:r>
              <a:rPr lang="en-US" sz="4605">
                <a:solidFill>
                  <a:srgbClr val="000000"/>
                </a:solidFill>
                <a:latin typeface="Cooper BT Light"/>
                <a:ea typeface="Cooper BT Light"/>
                <a:cs typeface="Cooper BT Light"/>
                <a:sym typeface="Cooper BT Light"/>
              </a:rPr>
              <a:t>Join any active poll</a:t>
            </a:r>
          </a:p>
        </p:txBody>
      </p:sp>
      <p:sp>
        <p:nvSpPr>
          <p:cNvPr id="21" name="TextBox 21"/>
          <p:cNvSpPr txBox="1"/>
          <p:nvPr/>
        </p:nvSpPr>
        <p:spPr>
          <a:xfrm>
            <a:off x="292487" y="5229225"/>
            <a:ext cx="4445556" cy="778362"/>
          </a:xfrm>
          <a:prstGeom prst="rect">
            <a:avLst/>
          </a:prstGeom>
        </p:spPr>
        <p:txBody>
          <a:bodyPr lIns="0" tIns="0" rIns="0" bIns="0" rtlCol="0" anchor="t">
            <a:spAutoFit/>
          </a:bodyPr>
          <a:lstStyle/>
          <a:p>
            <a:pPr marL="994394" lvl="1" indent="-497197" algn="ctr">
              <a:lnSpc>
                <a:spcPts val="6448"/>
              </a:lnSpc>
              <a:spcBef>
                <a:spcPct val="0"/>
              </a:spcBef>
              <a:buFont typeface="Arial"/>
              <a:buChar char="•"/>
            </a:pPr>
            <a:r>
              <a:rPr lang="en-US" sz="4605">
                <a:solidFill>
                  <a:srgbClr val="000000"/>
                </a:solidFill>
                <a:latin typeface="Cooper BT Light"/>
                <a:ea typeface="Cooper BT Light"/>
                <a:cs typeface="Cooper BT Light"/>
                <a:sym typeface="Cooper BT Light"/>
              </a:rPr>
              <a:t>Vote in a poll</a:t>
            </a:r>
          </a:p>
        </p:txBody>
      </p:sp>
      <p:sp>
        <p:nvSpPr>
          <p:cNvPr id="22" name="TextBox 22"/>
          <p:cNvSpPr txBox="1"/>
          <p:nvPr/>
        </p:nvSpPr>
        <p:spPr>
          <a:xfrm>
            <a:off x="377269" y="6063251"/>
            <a:ext cx="5551408" cy="778362"/>
          </a:xfrm>
          <a:prstGeom prst="rect">
            <a:avLst/>
          </a:prstGeom>
        </p:spPr>
        <p:txBody>
          <a:bodyPr lIns="0" tIns="0" rIns="0" bIns="0" rtlCol="0" anchor="t">
            <a:spAutoFit/>
          </a:bodyPr>
          <a:lstStyle/>
          <a:p>
            <a:pPr marL="994394" lvl="1" indent="-497197" algn="ctr">
              <a:lnSpc>
                <a:spcPts val="6448"/>
              </a:lnSpc>
              <a:spcBef>
                <a:spcPct val="0"/>
              </a:spcBef>
              <a:buFont typeface="Arial"/>
              <a:buChar char="•"/>
            </a:pPr>
            <a:r>
              <a:rPr lang="en-US" sz="4605">
                <a:solidFill>
                  <a:srgbClr val="000000"/>
                </a:solidFill>
                <a:latin typeface="Cooper BT Light"/>
                <a:ea typeface="Cooper BT Light"/>
                <a:cs typeface="Cooper BT Light"/>
                <a:sym typeface="Cooper BT Light"/>
              </a:rPr>
              <a:t>Customize app UI</a:t>
            </a:r>
          </a:p>
        </p:txBody>
      </p:sp>
      <p:sp>
        <p:nvSpPr>
          <p:cNvPr id="23" name="TextBox 23"/>
          <p:cNvSpPr txBox="1"/>
          <p:nvPr/>
        </p:nvSpPr>
        <p:spPr>
          <a:xfrm>
            <a:off x="361863" y="6925853"/>
            <a:ext cx="9323563" cy="778362"/>
          </a:xfrm>
          <a:prstGeom prst="rect">
            <a:avLst/>
          </a:prstGeom>
        </p:spPr>
        <p:txBody>
          <a:bodyPr lIns="0" tIns="0" rIns="0" bIns="0" rtlCol="0" anchor="t">
            <a:spAutoFit/>
          </a:bodyPr>
          <a:lstStyle/>
          <a:p>
            <a:pPr marL="994394" lvl="1" indent="-497197" algn="ctr">
              <a:lnSpc>
                <a:spcPts val="6448"/>
              </a:lnSpc>
              <a:spcBef>
                <a:spcPct val="0"/>
              </a:spcBef>
              <a:buFont typeface="Arial"/>
              <a:buChar char="•"/>
            </a:pPr>
            <a:r>
              <a:rPr lang="en-US" sz="4605">
                <a:solidFill>
                  <a:srgbClr val="000000"/>
                </a:solidFill>
                <a:latin typeface="Cooper BT Light"/>
                <a:ea typeface="Cooper BT Light"/>
                <a:cs typeface="Cooper BT Light"/>
                <a:sym typeface="Cooper BT Light"/>
              </a:rPr>
              <a:t>View poll results in a chart view</a:t>
            </a:r>
          </a:p>
        </p:txBody>
      </p:sp>
      <p:sp>
        <p:nvSpPr>
          <p:cNvPr id="24" name="TextBox 24"/>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FFFFFF"/>
                </a:solidFill>
                <a:latin typeface="Canva Sans"/>
                <a:ea typeface="Canva Sans"/>
                <a:cs typeface="Canva Sans"/>
                <a:sym typeface="Canva Sans"/>
              </a:rPr>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7936946" y="1765242"/>
            <a:ext cx="11935807" cy="12697667"/>
          </a:xfrm>
          <a:custGeom>
            <a:avLst/>
            <a:gdLst/>
            <a:ahLst/>
            <a:cxnLst/>
            <a:rect l="l" t="t" r="r" b="b"/>
            <a:pathLst>
              <a:path w="11935807" h="12697667">
                <a:moveTo>
                  <a:pt x="0" y="0"/>
                </a:moveTo>
                <a:lnTo>
                  <a:pt x="11935807" y="0"/>
                </a:lnTo>
                <a:lnTo>
                  <a:pt x="11935807" y="12697667"/>
                </a:lnTo>
                <a:lnTo>
                  <a:pt x="0" y="12697667"/>
                </a:lnTo>
                <a:lnTo>
                  <a:pt x="0" y="0"/>
                </a:lnTo>
                <a:close/>
              </a:path>
            </a:pathLst>
          </a:custGeom>
          <a:blipFill>
            <a:blip r:embed="rId3">
              <a:alphaModFix amt="25000"/>
              <a:extLst>
                <a:ext uri="{96DAC541-7B7A-43D3-8B79-37D633B846F1}">
                  <asvg:svgBlip xmlns:asvg="http://schemas.microsoft.com/office/drawing/2016/SVG/main" r:embed="rId4"/>
                </a:ext>
              </a:extLst>
            </a:blip>
            <a:stretch>
              <a:fillRect/>
            </a:stretch>
          </a:blipFill>
        </p:spPr>
      </p:sp>
      <p:sp>
        <p:nvSpPr>
          <p:cNvPr id="4" name="Freeform 4"/>
          <p:cNvSpPr/>
          <p:nvPr/>
        </p:nvSpPr>
        <p:spPr>
          <a:xfrm>
            <a:off x="13023491" y="5332449"/>
            <a:ext cx="5784284" cy="6153493"/>
          </a:xfrm>
          <a:custGeom>
            <a:avLst/>
            <a:gdLst/>
            <a:ahLst/>
            <a:cxnLst/>
            <a:rect l="l" t="t" r="r" b="b"/>
            <a:pathLst>
              <a:path w="5784284" h="6153493">
                <a:moveTo>
                  <a:pt x="0" y="0"/>
                </a:moveTo>
                <a:lnTo>
                  <a:pt x="5784284" y="0"/>
                </a:lnTo>
                <a:lnTo>
                  <a:pt x="5784284" y="6153494"/>
                </a:lnTo>
                <a:lnTo>
                  <a:pt x="0" y="615349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1028700" y="8788554"/>
            <a:ext cx="469746" cy="469746"/>
            <a:chOff x="0" y="0"/>
            <a:chExt cx="123719" cy="123719"/>
          </a:xfrm>
        </p:grpSpPr>
        <p:sp>
          <p:nvSpPr>
            <p:cNvPr id="6" name="Freeform 6"/>
            <p:cNvSpPr/>
            <p:nvPr/>
          </p:nvSpPr>
          <p:spPr>
            <a:xfrm>
              <a:off x="0" y="0"/>
              <a:ext cx="123719" cy="123719"/>
            </a:xfrm>
            <a:custGeom>
              <a:avLst/>
              <a:gdLst/>
              <a:ahLst/>
              <a:cxnLst/>
              <a:rect l="l" t="t" r="r" b="b"/>
              <a:pathLst>
                <a:path w="123719" h="123719">
                  <a:moveTo>
                    <a:pt x="0" y="0"/>
                  </a:moveTo>
                  <a:lnTo>
                    <a:pt x="123719" y="0"/>
                  </a:lnTo>
                  <a:lnTo>
                    <a:pt x="123719" y="123719"/>
                  </a:lnTo>
                  <a:lnTo>
                    <a:pt x="0" y="123719"/>
                  </a:lnTo>
                  <a:close/>
                </a:path>
              </a:pathLst>
            </a:custGeom>
            <a:solidFill>
              <a:srgbClr val="000000"/>
            </a:solidFill>
          </p:spPr>
        </p:sp>
        <p:sp>
          <p:nvSpPr>
            <p:cNvPr id="7" name="TextBox 7"/>
            <p:cNvSpPr txBox="1"/>
            <p:nvPr/>
          </p:nvSpPr>
          <p:spPr>
            <a:xfrm>
              <a:off x="0" y="-38100"/>
              <a:ext cx="123719" cy="16181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771982" y="8788554"/>
            <a:ext cx="469746" cy="469746"/>
            <a:chOff x="0" y="0"/>
            <a:chExt cx="123719" cy="123719"/>
          </a:xfrm>
        </p:grpSpPr>
        <p:sp>
          <p:nvSpPr>
            <p:cNvPr id="9" name="Freeform 9"/>
            <p:cNvSpPr/>
            <p:nvPr/>
          </p:nvSpPr>
          <p:spPr>
            <a:xfrm>
              <a:off x="0" y="0"/>
              <a:ext cx="123719" cy="123719"/>
            </a:xfrm>
            <a:custGeom>
              <a:avLst/>
              <a:gdLst/>
              <a:ahLst/>
              <a:cxnLst/>
              <a:rect l="l" t="t" r="r" b="b"/>
              <a:pathLst>
                <a:path w="123719" h="123719">
                  <a:moveTo>
                    <a:pt x="0" y="0"/>
                  </a:moveTo>
                  <a:lnTo>
                    <a:pt x="123719" y="0"/>
                  </a:lnTo>
                  <a:lnTo>
                    <a:pt x="123719" y="123719"/>
                  </a:lnTo>
                  <a:lnTo>
                    <a:pt x="0" y="123719"/>
                  </a:lnTo>
                  <a:close/>
                </a:path>
              </a:pathLst>
            </a:custGeom>
            <a:solidFill>
              <a:srgbClr val="737373"/>
            </a:solidFill>
          </p:spPr>
        </p:sp>
        <p:sp>
          <p:nvSpPr>
            <p:cNvPr id="10" name="TextBox 10"/>
            <p:cNvSpPr txBox="1"/>
            <p:nvPr/>
          </p:nvSpPr>
          <p:spPr>
            <a:xfrm>
              <a:off x="0" y="-38100"/>
              <a:ext cx="123719" cy="161819"/>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2515265" y="8788554"/>
            <a:ext cx="469746" cy="469746"/>
            <a:chOff x="0" y="0"/>
            <a:chExt cx="123719" cy="123719"/>
          </a:xfrm>
        </p:grpSpPr>
        <p:sp>
          <p:nvSpPr>
            <p:cNvPr id="12" name="Freeform 12"/>
            <p:cNvSpPr/>
            <p:nvPr/>
          </p:nvSpPr>
          <p:spPr>
            <a:xfrm>
              <a:off x="0" y="0"/>
              <a:ext cx="123719" cy="123719"/>
            </a:xfrm>
            <a:custGeom>
              <a:avLst/>
              <a:gdLst/>
              <a:ahLst/>
              <a:cxnLst/>
              <a:rect l="l" t="t" r="r" b="b"/>
              <a:pathLst>
                <a:path w="123719" h="123719">
                  <a:moveTo>
                    <a:pt x="0" y="0"/>
                  </a:moveTo>
                  <a:lnTo>
                    <a:pt x="123719" y="0"/>
                  </a:lnTo>
                  <a:lnTo>
                    <a:pt x="123719" y="123719"/>
                  </a:lnTo>
                  <a:lnTo>
                    <a:pt x="0" y="123719"/>
                  </a:lnTo>
                  <a:close/>
                </a:path>
              </a:pathLst>
            </a:custGeom>
            <a:solidFill>
              <a:srgbClr val="A6A6A6"/>
            </a:solidFill>
          </p:spPr>
        </p:sp>
        <p:sp>
          <p:nvSpPr>
            <p:cNvPr id="13" name="TextBox 13"/>
            <p:cNvSpPr txBox="1"/>
            <p:nvPr/>
          </p:nvSpPr>
          <p:spPr>
            <a:xfrm>
              <a:off x="0" y="-38100"/>
              <a:ext cx="123719" cy="161819"/>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13337458" y="1297792"/>
            <a:ext cx="3394744" cy="7359879"/>
          </a:xfrm>
          <a:custGeom>
            <a:avLst/>
            <a:gdLst/>
            <a:ahLst/>
            <a:cxnLst/>
            <a:rect l="l" t="t" r="r" b="b"/>
            <a:pathLst>
              <a:path w="3394744" h="7359879">
                <a:moveTo>
                  <a:pt x="0" y="0"/>
                </a:moveTo>
                <a:lnTo>
                  <a:pt x="3394745" y="0"/>
                </a:lnTo>
                <a:lnTo>
                  <a:pt x="3394745" y="7359879"/>
                </a:lnTo>
                <a:lnTo>
                  <a:pt x="0" y="7359879"/>
                </a:lnTo>
                <a:lnTo>
                  <a:pt x="0" y="0"/>
                </a:lnTo>
                <a:close/>
              </a:path>
            </a:pathLst>
          </a:custGeom>
          <a:blipFill>
            <a:blip r:embed="rId5"/>
            <a:stretch>
              <a:fillRect t="-135" b="-135"/>
            </a:stretch>
          </a:blipFill>
        </p:spPr>
      </p:sp>
      <p:sp>
        <p:nvSpPr>
          <p:cNvPr id="15" name="Freeform 15"/>
          <p:cNvSpPr/>
          <p:nvPr/>
        </p:nvSpPr>
        <p:spPr>
          <a:xfrm>
            <a:off x="9010996" y="1297792"/>
            <a:ext cx="3394744" cy="7359879"/>
          </a:xfrm>
          <a:custGeom>
            <a:avLst/>
            <a:gdLst/>
            <a:ahLst/>
            <a:cxnLst/>
            <a:rect l="l" t="t" r="r" b="b"/>
            <a:pathLst>
              <a:path w="3394744" h="7359879">
                <a:moveTo>
                  <a:pt x="0" y="0"/>
                </a:moveTo>
                <a:lnTo>
                  <a:pt x="3394744" y="0"/>
                </a:lnTo>
                <a:lnTo>
                  <a:pt x="3394744" y="7359879"/>
                </a:lnTo>
                <a:lnTo>
                  <a:pt x="0" y="7359879"/>
                </a:lnTo>
                <a:lnTo>
                  <a:pt x="0" y="0"/>
                </a:lnTo>
                <a:close/>
              </a:path>
            </a:pathLst>
          </a:custGeom>
          <a:blipFill>
            <a:blip r:embed="rId6"/>
            <a:stretch>
              <a:fillRect/>
            </a:stretch>
          </a:blipFill>
        </p:spPr>
      </p:sp>
      <p:sp>
        <p:nvSpPr>
          <p:cNvPr id="16" name="TextBox 16"/>
          <p:cNvSpPr txBox="1"/>
          <p:nvPr/>
        </p:nvSpPr>
        <p:spPr>
          <a:xfrm>
            <a:off x="1028700" y="771525"/>
            <a:ext cx="6236709" cy="1249230"/>
          </a:xfrm>
          <a:prstGeom prst="rect">
            <a:avLst/>
          </a:prstGeom>
        </p:spPr>
        <p:txBody>
          <a:bodyPr lIns="0" tIns="0" rIns="0" bIns="0" rtlCol="0" anchor="t">
            <a:spAutoFit/>
          </a:bodyPr>
          <a:lstStyle/>
          <a:p>
            <a:pPr algn="l">
              <a:lnSpc>
                <a:spcPts val="9128"/>
              </a:lnSpc>
              <a:spcBef>
                <a:spcPct val="0"/>
              </a:spcBef>
            </a:pPr>
            <a:r>
              <a:rPr lang="en-US" sz="6520">
                <a:solidFill>
                  <a:srgbClr val="000000"/>
                </a:solidFill>
                <a:latin typeface="Accordion Black"/>
                <a:ea typeface="Accordion Black"/>
                <a:cs typeface="Accordion Black"/>
                <a:sym typeface="Accordion Black"/>
              </a:rPr>
              <a:t>Login and Signup</a:t>
            </a:r>
          </a:p>
        </p:txBody>
      </p:sp>
      <p:sp>
        <p:nvSpPr>
          <p:cNvPr id="17" name="TextBox 17"/>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FFFFFF"/>
                </a:solidFill>
                <a:latin typeface="Canva Sans"/>
                <a:ea typeface="Canva Sans"/>
                <a:cs typeface="Canva Sans"/>
                <a:sym typeface="Canva Sans"/>
              </a:rPr>
              <a:t>4</a:t>
            </a:r>
          </a:p>
        </p:txBody>
      </p:sp>
      <p:sp>
        <p:nvSpPr>
          <p:cNvPr id="18" name="TextBox 18"/>
          <p:cNvSpPr txBox="1"/>
          <p:nvPr/>
        </p:nvSpPr>
        <p:spPr>
          <a:xfrm>
            <a:off x="0" y="1973130"/>
            <a:ext cx="7119717" cy="2241711"/>
          </a:xfrm>
          <a:prstGeom prst="rect">
            <a:avLst/>
          </a:prstGeom>
        </p:spPr>
        <p:txBody>
          <a:bodyPr lIns="0" tIns="0" rIns="0" bIns="0" rtlCol="0" anchor="t">
            <a:spAutoFit/>
          </a:bodyPr>
          <a:lstStyle/>
          <a:p>
            <a:pPr algn="ctr">
              <a:lnSpc>
                <a:spcPts val="3386"/>
              </a:lnSpc>
            </a:pPr>
            <a:endParaRPr/>
          </a:p>
          <a:p>
            <a:pPr marL="847545" lvl="1" indent="-423772" algn="ctr">
              <a:lnSpc>
                <a:spcPts val="5495"/>
              </a:lnSpc>
              <a:buFont typeface="Arial"/>
              <a:buChar char="•"/>
            </a:pPr>
            <a:r>
              <a:rPr lang="en-US" sz="3925" b="1">
                <a:solidFill>
                  <a:srgbClr val="000000"/>
                </a:solidFill>
                <a:latin typeface="Cooper BT Bold"/>
                <a:ea typeface="Cooper BT Bold"/>
                <a:cs typeface="Cooper BT Bold"/>
                <a:sym typeface="Cooper BT Bold"/>
              </a:rPr>
              <a:t>Login:</a:t>
            </a:r>
            <a:r>
              <a:rPr lang="en-US" sz="3925">
                <a:solidFill>
                  <a:srgbClr val="000000"/>
                </a:solidFill>
                <a:latin typeface="Cooper BT Light"/>
                <a:ea typeface="Cooper BT Light"/>
                <a:cs typeface="Cooper BT Light"/>
                <a:sym typeface="Cooper BT Light"/>
              </a:rPr>
              <a:t> Secure login with email/password</a:t>
            </a:r>
          </a:p>
          <a:p>
            <a:pPr algn="ctr">
              <a:lnSpc>
                <a:spcPts val="3386"/>
              </a:lnSpc>
              <a:spcBef>
                <a:spcPct val="0"/>
              </a:spcBef>
            </a:pPr>
            <a:endParaRPr lang="en-US" sz="3925">
              <a:solidFill>
                <a:srgbClr val="000000"/>
              </a:solidFill>
              <a:latin typeface="Cooper BT Light"/>
              <a:ea typeface="Cooper BT Light"/>
              <a:cs typeface="Cooper BT Light"/>
              <a:sym typeface="Cooper BT Light"/>
            </a:endParaRPr>
          </a:p>
        </p:txBody>
      </p:sp>
      <p:sp>
        <p:nvSpPr>
          <p:cNvPr id="19" name="TextBox 19"/>
          <p:cNvSpPr txBox="1"/>
          <p:nvPr/>
        </p:nvSpPr>
        <p:spPr>
          <a:xfrm>
            <a:off x="0" y="4296677"/>
            <a:ext cx="6762819" cy="2309121"/>
          </a:xfrm>
          <a:prstGeom prst="rect">
            <a:avLst/>
          </a:prstGeom>
        </p:spPr>
        <p:txBody>
          <a:bodyPr lIns="0" tIns="0" rIns="0" bIns="0" rtlCol="0" anchor="t">
            <a:spAutoFit/>
          </a:bodyPr>
          <a:lstStyle/>
          <a:p>
            <a:pPr marL="786645" lvl="1" indent="-393322" algn="ctr">
              <a:lnSpc>
                <a:spcPts val="5100"/>
              </a:lnSpc>
              <a:buFont typeface="Arial"/>
              <a:buChar char="•"/>
            </a:pPr>
            <a:r>
              <a:rPr lang="en-US" sz="3643" b="1">
                <a:solidFill>
                  <a:srgbClr val="000000"/>
                </a:solidFill>
                <a:latin typeface="Cooper BT Bold"/>
                <a:ea typeface="Cooper BT Bold"/>
                <a:cs typeface="Cooper BT Bold"/>
                <a:sym typeface="Cooper BT Bold"/>
              </a:rPr>
              <a:t>Signup:</a:t>
            </a:r>
            <a:r>
              <a:rPr lang="en-US" sz="3643">
                <a:solidFill>
                  <a:srgbClr val="000000"/>
                </a:solidFill>
                <a:latin typeface="Cooper BT Light"/>
                <a:ea typeface="Cooper BT Light"/>
                <a:cs typeface="Cooper BT Light"/>
                <a:sym typeface="Cooper BT Light"/>
              </a:rPr>
              <a:t> Easy signup via email/password or third-party authentication.</a:t>
            </a:r>
          </a:p>
          <a:p>
            <a:pPr algn="ctr">
              <a:lnSpc>
                <a:spcPts val="2850"/>
              </a:lnSpc>
              <a:spcBef>
                <a:spcPct val="0"/>
              </a:spcBef>
            </a:pPr>
            <a:endParaRPr lang="en-US" sz="3643">
              <a:solidFill>
                <a:srgbClr val="000000"/>
              </a:solidFill>
              <a:latin typeface="Cooper BT Light"/>
              <a:ea typeface="Cooper BT Light"/>
              <a:cs typeface="Cooper BT Light"/>
              <a:sym typeface="Cooper BT Light"/>
            </a:endParaRPr>
          </a:p>
        </p:txBody>
      </p:sp>
      <p:sp>
        <p:nvSpPr>
          <p:cNvPr id="20" name="TextBox 20"/>
          <p:cNvSpPr txBox="1"/>
          <p:nvPr/>
        </p:nvSpPr>
        <p:spPr>
          <a:xfrm>
            <a:off x="356897" y="6678938"/>
            <a:ext cx="6405922" cy="1978733"/>
          </a:xfrm>
          <a:prstGeom prst="rect">
            <a:avLst/>
          </a:prstGeom>
        </p:spPr>
        <p:txBody>
          <a:bodyPr lIns="0" tIns="0" rIns="0" bIns="0" rtlCol="0" anchor="t">
            <a:spAutoFit/>
          </a:bodyPr>
          <a:lstStyle/>
          <a:p>
            <a:pPr marL="814400" lvl="1" indent="-407200" algn="ctr">
              <a:lnSpc>
                <a:spcPts val="5280"/>
              </a:lnSpc>
              <a:spcBef>
                <a:spcPct val="0"/>
              </a:spcBef>
              <a:buFont typeface="Arial"/>
              <a:buChar char="•"/>
            </a:pPr>
            <a:r>
              <a:rPr lang="en-US" sz="3772" b="1">
                <a:solidFill>
                  <a:srgbClr val="000000"/>
                </a:solidFill>
                <a:latin typeface="Cooper BT Bold"/>
                <a:ea typeface="Cooper BT Bold"/>
                <a:cs typeface="Cooper BT Bold"/>
                <a:sym typeface="Cooper BT Bold"/>
              </a:rPr>
              <a:t>Real-time Validation: </a:t>
            </a:r>
            <a:r>
              <a:rPr lang="en-US" sz="3772">
                <a:solidFill>
                  <a:srgbClr val="000000"/>
                </a:solidFill>
                <a:latin typeface="Cooper BT Light"/>
                <a:ea typeface="Cooper BT Light"/>
                <a:cs typeface="Cooper BT Light"/>
                <a:sym typeface="Cooper BT Light"/>
              </a:rPr>
              <a:t>Instant input validation for a smooth user experience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7541634" y="1162569"/>
            <a:ext cx="11935807" cy="12697667"/>
          </a:xfrm>
          <a:custGeom>
            <a:avLst/>
            <a:gdLst/>
            <a:ahLst/>
            <a:cxnLst/>
            <a:rect l="l" t="t" r="r" b="b"/>
            <a:pathLst>
              <a:path w="11935807" h="12697667">
                <a:moveTo>
                  <a:pt x="0" y="0"/>
                </a:moveTo>
                <a:lnTo>
                  <a:pt x="11935807" y="0"/>
                </a:lnTo>
                <a:lnTo>
                  <a:pt x="11935807" y="12697667"/>
                </a:lnTo>
                <a:lnTo>
                  <a:pt x="0" y="12697667"/>
                </a:lnTo>
                <a:lnTo>
                  <a:pt x="0" y="0"/>
                </a:lnTo>
                <a:close/>
              </a:path>
            </a:pathLst>
          </a:custGeom>
          <a:blipFill>
            <a:blip r:embed="rId3">
              <a:alphaModFix amt="25000"/>
              <a:extLst>
                <a:ext uri="{96DAC541-7B7A-43D3-8B79-37D633B846F1}">
                  <asvg:svgBlip xmlns:asvg="http://schemas.microsoft.com/office/drawing/2016/SVG/main" r:embed="rId4"/>
                </a:ext>
              </a:extLst>
            </a:blip>
            <a:stretch>
              <a:fillRect/>
            </a:stretch>
          </a:blipFill>
        </p:spPr>
      </p:sp>
      <p:sp>
        <p:nvSpPr>
          <p:cNvPr id="4" name="Freeform 4"/>
          <p:cNvSpPr/>
          <p:nvPr/>
        </p:nvSpPr>
        <p:spPr>
          <a:xfrm>
            <a:off x="13023491" y="5332449"/>
            <a:ext cx="5784284" cy="6153493"/>
          </a:xfrm>
          <a:custGeom>
            <a:avLst/>
            <a:gdLst/>
            <a:ahLst/>
            <a:cxnLst/>
            <a:rect l="l" t="t" r="r" b="b"/>
            <a:pathLst>
              <a:path w="5784284" h="6153493">
                <a:moveTo>
                  <a:pt x="0" y="0"/>
                </a:moveTo>
                <a:lnTo>
                  <a:pt x="5784284" y="0"/>
                </a:lnTo>
                <a:lnTo>
                  <a:pt x="5784284" y="6153494"/>
                </a:lnTo>
                <a:lnTo>
                  <a:pt x="0" y="615349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1028700" y="8788554"/>
            <a:ext cx="469746" cy="469746"/>
            <a:chOff x="0" y="0"/>
            <a:chExt cx="123719" cy="123719"/>
          </a:xfrm>
        </p:grpSpPr>
        <p:sp>
          <p:nvSpPr>
            <p:cNvPr id="6" name="Freeform 6"/>
            <p:cNvSpPr/>
            <p:nvPr/>
          </p:nvSpPr>
          <p:spPr>
            <a:xfrm>
              <a:off x="0" y="0"/>
              <a:ext cx="123719" cy="123719"/>
            </a:xfrm>
            <a:custGeom>
              <a:avLst/>
              <a:gdLst/>
              <a:ahLst/>
              <a:cxnLst/>
              <a:rect l="l" t="t" r="r" b="b"/>
              <a:pathLst>
                <a:path w="123719" h="123719">
                  <a:moveTo>
                    <a:pt x="0" y="0"/>
                  </a:moveTo>
                  <a:lnTo>
                    <a:pt x="123719" y="0"/>
                  </a:lnTo>
                  <a:lnTo>
                    <a:pt x="123719" y="123719"/>
                  </a:lnTo>
                  <a:lnTo>
                    <a:pt x="0" y="123719"/>
                  </a:lnTo>
                  <a:close/>
                </a:path>
              </a:pathLst>
            </a:custGeom>
            <a:solidFill>
              <a:srgbClr val="000000"/>
            </a:solidFill>
          </p:spPr>
        </p:sp>
        <p:sp>
          <p:nvSpPr>
            <p:cNvPr id="7" name="TextBox 7"/>
            <p:cNvSpPr txBox="1"/>
            <p:nvPr/>
          </p:nvSpPr>
          <p:spPr>
            <a:xfrm>
              <a:off x="0" y="-38100"/>
              <a:ext cx="123719" cy="16181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771982" y="8788554"/>
            <a:ext cx="469746" cy="469746"/>
            <a:chOff x="0" y="0"/>
            <a:chExt cx="123719" cy="123719"/>
          </a:xfrm>
        </p:grpSpPr>
        <p:sp>
          <p:nvSpPr>
            <p:cNvPr id="9" name="Freeform 9"/>
            <p:cNvSpPr/>
            <p:nvPr/>
          </p:nvSpPr>
          <p:spPr>
            <a:xfrm>
              <a:off x="0" y="0"/>
              <a:ext cx="123719" cy="123719"/>
            </a:xfrm>
            <a:custGeom>
              <a:avLst/>
              <a:gdLst/>
              <a:ahLst/>
              <a:cxnLst/>
              <a:rect l="l" t="t" r="r" b="b"/>
              <a:pathLst>
                <a:path w="123719" h="123719">
                  <a:moveTo>
                    <a:pt x="0" y="0"/>
                  </a:moveTo>
                  <a:lnTo>
                    <a:pt x="123719" y="0"/>
                  </a:lnTo>
                  <a:lnTo>
                    <a:pt x="123719" y="123719"/>
                  </a:lnTo>
                  <a:lnTo>
                    <a:pt x="0" y="123719"/>
                  </a:lnTo>
                  <a:close/>
                </a:path>
              </a:pathLst>
            </a:custGeom>
            <a:solidFill>
              <a:srgbClr val="737373"/>
            </a:solidFill>
          </p:spPr>
        </p:sp>
        <p:sp>
          <p:nvSpPr>
            <p:cNvPr id="10" name="TextBox 10"/>
            <p:cNvSpPr txBox="1"/>
            <p:nvPr/>
          </p:nvSpPr>
          <p:spPr>
            <a:xfrm>
              <a:off x="0" y="-38100"/>
              <a:ext cx="123719" cy="161819"/>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2515265" y="8788554"/>
            <a:ext cx="469746" cy="469746"/>
            <a:chOff x="0" y="0"/>
            <a:chExt cx="123719" cy="123719"/>
          </a:xfrm>
        </p:grpSpPr>
        <p:sp>
          <p:nvSpPr>
            <p:cNvPr id="12" name="Freeform 12"/>
            <p:cNvSpPr/>
            <p:nvPr/>
          </p:nvSpPr>
          <p:spPr>
            <a:xfrm>
              <a:off x="0" y="0"/>
              <a:ext cx="123719" cy="123719"/>
            </a:xfrm>
            <a:custGeom>
              <a:avLst/>
              <a:gdLst/>
              <a:ahLst/>
              <a:cxnLst/>
              <a:rect l="l" t="t" r="r" b="b"/>
              <a:pathLst>
                <a:path w="123719" h="123719">
                  <a:moveTo>
                    <a:pt x="0" y="0"/>
                  </a:moveTo>
                  <a:lnTo>
                    <a:pt x="123719" y="0"/>
                  </a:lnTo>
                  <a:lnTo>
                    <a:pt x="123719" y="123719"/>
                  </a:lnTo>
                  <a:lnTo>
                    <a:pt x="0" y="123719"/>
                  </a:lnTo>
                  <a:close/>
                </a:path>
              </a:pathLst>
            </a:custGeom>
            <a:solidFill>
              <a:srgbClr val="A6A6A6"/>
            </a:solidFill>
          </p:spPr>
        </p:sp>
        <p:sp>
          <p:nvSpPr>
            <p:cNvPr id="13" name="TextBox 13"/>
            <p:cNvSpPr txBox="1"/>
            <p:nvPr/>
          </p:nvSpPr>
          <p:spPr>
            <a:xfrm>
              <a:off x="0" y="-38100"/>
              <a:ext cx="123719" cy="161819"/>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9144000" y="1028700"/>
            <a:ext cx="3394744" cy="7359879"/>
          </a:xfrm>
          <a:custGeom>
            <a:avLst/>
            <a:gdLst/>
            <a:ahLst/>
            <a:cxnLst/>
            <a:rect l="l" t="t" r="r" b="b"/>
            <a:pathLst>
              <a:path w="3394744" h="7359879">
                <a:moveTo>
                  <a:pt x="0" y="0"/>
                </a:moveTo>
                <a:lnTo>
                  <a:pt x="3394744" y="0"/>
                </a:lnTo>
                <a:lnTo>
                  <a:pt x="3394744" y="7359879"/>
                </a:lnTo>
                <a:lnTo>
                  <a:pt x="0" y="7359879"/>
                </a:lnTo>
                <a:lnTo>
                  <a:pt x="0" y="0"/>
                </a:lnTo>
                <a:close/>
              </a:path>
            </a:pathLst>
          </a:custGeom>
          <a:blipFill>
            <a:blip r:embed="rId5"/>
            <a:stretch>
              <a:fillRect/>
            </a:stretch>
          </a:blipFill>
        </p:spPr>
      </p:sp>
      <p:sp>
        <p:nvSpPr>
          <p:cNvPr id="15" name="Freeform 15"/>
          <p:cNvSpPr/>
          <p:nvPr/>
        </p:nvSpPr>
        <p:spPr>
          <a:xfrm>
            <a:off x="13286319" y="1028700"/>
            <a:ext cx="3394744" cy="7359879"/>
          </a:xfrm>
          <a:custGeom>
            <a:avLst/>
            <a:gdLst/>
            <a:ahLst/>
            <a:cxnLst/>
            <a:rect l="l" t="t" r="r" b="b"/>
            <a:pathLst>
              <a:path w="3394744" h="7359879">
                <a:moveTo>
                  <a:pt x="0" y="0"/>
                </a:moveTo>
                <a:lnTo>
                  <a:pt x="3394744" y="0"/>
                </a:lnTo>
                <a:lnTo>
                  <a:pt x="3394744" y="7359879"/>
                </a:lnTo>
                <a:lnTo>
                  <a:pt x="0" y="7359879"/>
                </a:lnTo>
                <a:lnTo>
                  <a:pt x="0" y="0"/>
                </a:lnTo>
                <a:close/>
              </a:path>
            </a:pathLst>
          </a:custGeom>
          <a:blipFill>
            <a:blip r:embed="rId6"/>
            <a:stretch>
              <a:fillRect/>
            </a:stretch>
          </a:blipFill>
        </p:spPr>
      </p:sp>
      <p:sp>
        <p:nvSpPr>
          <p:cNvPr id="16" name="TextBox 16"/>
          <p:cNvSpPr txBox="1"/>
          <p:nvPr/>
        </p:nvSpPr>
        <p:spPr>
          <a:xfrm>
            <a:off x="820882" y="409367"/>
            <a:ext cx="6236709" cy="1249230"/>
          </a:xfrm>
          <a:prstGeom prst="rect">
            <a:avLst/>
          </a:prstGeom>
        </p:spPr>
        <p:txBody>
          <a:bodyPr lIns="0" tIns="0" rIns="0" bIns="0" rtlCol="0" anchor="t">
            <a:spAutoFit/>
          </a:bodyPr>
          <a:lstStyle/>
          <a:p>
            <a:pPr algn="l">
              <a:lnSpc>
                <a:spcPts val="9128"/>
              </a:lnSpc>
              <a:spcBef>
                <a:spcPct val="0"/>
              </a:spcBef>
            </a:pPr>
            <a:r>
              <a:rPr lang="en-US" sz="6520">
                <a:solidFill>
                  <a:srgbClr val="000000"/>
                </a:solidFill>
                <a:latin typeface="Accordion Black"/>
                <a:ea typeface="Accordion Black"/>
                <a:cs typeface="Accordion Black"/>
                <a:sym typeface="Accordion Black"/>
              </a:rPr>
              <a:t>Home View</a:t>
            </a:r>
          </a:p>
        </p:txBody>
      </p:sp>
      <p:sp>
        <p:nvSpPr>
          <p:cNvPr id="17" name="TextBox 17"/>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FFFFFF"/>
                </a:solidFill>
                <a:latin typeface="Canva Sans"/>
                <a:ea typeface="Canva Sans"/>
                <a:cs typeface="Canva Sans"/>
                <a:sym typeface="Canva Sans"/>
              </a:rPr>
              <a:t>5</a:t>
            </a:r>
          </a:p>
        </p:txBody>
      </p:sp>
      <p:sp>
        <p:nvSpPr>
          <p:cNvPr id="18" name="TextBox 18"/>
          <p:cNvSpPr txBox="1"/>
          <p:nvPr/>
        </p:nvSpPr>
        <p:spPr>
          <a:xfrm>
            <a:off x="384464" y="2245081"/>
            <a:ext cx="6548437" cy="1960450"/>
          </a:xfrm>
          <a:prstGeom prst="rect">
            <a:avLst/>
          </a:prstGeom>
        </p:spPr>
        <p:txBody>
          <a:bodyPr lIns="0" tIns="0" rIns="0" bIns="0" rtlCol="0" anchor="t">
            <a:spAutoFit/>
          </a:bodyPr>
          <a:lstStyle/>
          <a:p>
            <a:pPr marL="807881" lvl="1" indent="-403941" algn="ctr">
              <a:lnSpc>
                <a:spcPts val="5238"/>
              </a:lnSpc>
              <a:spcBef>
                <a:spcPct val="0"/>
              </a:spcBef>
              <a:buFont typeface="Arial"/>
              <a:buChar char="•"/>
            </a:pPr>
            <a:r>
              <a:rPr lang="en-US" sz="3741" b="1">
                <a:solidFill>
                  <a:srgbClr val="000000"/>
                </a:solidFill>
                <a:latin typeface="Cooper BT Bold"/>
                <a:ea typeface="Cooper BT Bold"/>
                <a:cs typeface="Cooper BT Bold"/>
                <a:sym typeface="Cooper BT Bold"/>
              </a:rPr>
              <a:t>Join a Poll :</a:t>
            </a:r>
            <a:r>
              <a:rPr lang="en-US" sz="3741">
                <a:solidFill>
                  <a:srgbClr val="000000"/>
                </a:solidFill>
                <a:latin typeface="Cooper BT Light"/>
                <a:ea typeface="Cooper BT Light"/>
                <a:cs typeface="Cooper BT Light"/>
                <a:sym typeface="Cooper BT Light"/>
              </a:rPr>
              <a:t> Easily browse and join any live poll to share your opinion.</a:t>
            </a:r>
          </a:p>
        </p:txBody>
      </p:sp>
      <p:sp>
        <p:nvSpPr>
          <p:cNvPr id="19" name="TextBox 19"/>
          <p:cNvSpPr txBox="1"/>
          <p:nvPr/>
        </p:nvSpPr>
        <p:spPr>
          <a:xfrm>
            <a:off x="384464" y="4893727"/>
            <a:ext cx="6165022" cy="2617675"/>
          </a:xfrm>
          <a:prstGeom prst="rect">
            <a:avLst/>
          </a:prstGeom>
        </p:spPr>
        <p:txBody>
          <a:bodyPr lIns="0" tIns="0" rIns="0" bIns="0" rtlCol="0" anchor="t">
            <a:spAutoFit/>
          </a:bodyPr>
          <a:lstStyle/>
          <a:p>
            <a:pPr marL="807881" lvl="1" indent="-403941" algn="ctr">
              <a:lnSpc>
                <a:spcPts val="5238"/>
              </a:lnSpc>
              <a:spcBef>
                <a:spcPct val="0"/>
              </a:spcBef>
              <a:buFont typeface="Arial"/>
              <a:buChar char="•"/>
            </a:pPr>
            <a:r>
              <a:rPr lang="en-US" sz="3741" b="1">
                <a:solidFill>
                  <a:srgbClr val="000000"/>
                </a:solidFill>
                <a:latin typeface="Cooper BT Bold"/>
                <a:ea typeface="Cooper BT Bold"/>
                <a:cs typeface="Cooper BT Bold"/>
                <a:sym typeface="Cooper BT Bold"/>
              </a:rPr>
              <a:t>Latest Live Polls:</a:t>
            </a:r>
            <a:r>
              <a:rPr lang="en-US" sz="3741">
                <a:solidFill>
                  <a:srgbClr val="000000"/>
                </a:solidFill>
                <a:latin typeface="Cooper BT Light"/>
                <a:ea typeface="Cooper BT Light"/>
                <a:cs typeface="Cooper BT Light"/>
                <a:sym typeface="Cooper BT Light"/>
              </a:rPr>
              <a:t> View the most recent and trending polls to stay engaged.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7541634" y="1162569"/>
            <a:ext cx="11935807" cy="12697667"/>
          </a:xfrm>
          <a:custGeom>
            <a:avLst/>
            <a:gdLst/>
            <a:ahLst/>
            <a:cxnLst/>
            <a:rect l="l" t="t" r="r" b="b"/>
            <a:pathLst>
              <a:path w="11935807" h="12697667">
                <a:moveTo>
                  <a:pt x="0" y="0"/>
                </a:moveTo>
                <a:lnTo>
                  <a:pt x="11935807" y="0"/>
                </a:lnTo>
                <a:lnTo>
                  <a:pt x="11935807" y="12697667"/>
                </a:lnTo>
                <a:lnTo>
                  <a:pt x="0" y="12697667"/>
                </a:lnTo>
                <a:lnTo>
                  <a:pt x="0" y="0"/>
                </a:lnTo>
                <a:close/>
              </a:path>
            </a:pathLst>
          </a:custGeom>
          <a:blipFill>
            <a:blip r:embed="rId3">
              <a:alphaModFix amt="25000"/>
              <a:extLst>
                <a:ext uri="{96DAC541-7B7A-43D3-8B79-37D633B846F1}">
                  <asvg:svgBlip xmlns:asvg="http://schemas.microsoft.com/office/drawing/2016/SVG/main" r:embed="rId4"/>
                </a:ext>
              </a:extLst>
            </a:blip>
            <a:stretch>
              <a:fillRect/>
            </a:stretch>
          </a:blipFill>
        </p:spPr>
      </p:sp>
      <p:sp>
        <p:nvSpPr>
          <p:cNvPr id="4" name="Freeform 4"/>
          <p:cNvSpPr/>
          <p:nvPr/>
        </p:nvSpPr>
        <p:spPr>
          <a:xfrm>
            <a:off x="13023491" y="5332449"/>
            <a:ext cx="5784284" cy="6153493"/>
          </a:xfrm>
          <a:custGeom>
            <a:avLst/>
            <a:gdLst/>
            <a:ahLst/>
            <a:cxnLst/>
            <a:rect l="l" t="t" r="r" b="b"/>
            <a:pathLst>
              <a:path w="5784284" h="6153493">
                <a:moveTo>
                  <a:pt x="0" y="0"/>
                </a:moveTo>
                <a:lnTo>
                  <a:pt x="5784284" y="0"/>
                </a:lnTo>
                <a:lnTo>
                  <a:pt x="5784284" y="6153494"/>
                </a:lnTo>
                <a:lnTo>
                  <a:pt x="0" y="615349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1028700" y="8788554"/>
            <a:ext cx="469746" cy="469746"/>
            <a:chOff x="0" y="0"/>
            <a:chExt cx="123719" cy="123719"/>
          </a:xfrm>
        </p:grpSpPr>
        <p:sp>
          <p:nvSpPr>
            <p:cNvPr id="6" name="Freeform 6"/>
            <p:cNvSpPr/>
            <p:nvPr/>
          </p:nvSpPr>
          <p:spPr>
            <a:xfrm>
              <a:off x="0" y="0"/>
              <a:ext cx="123719" cy="123719"/>
            </a:xfrm>
            <a:custGeom>
              <a:avLst/>
              <a:gdLst/>
              <a:ahLst/>
              <a:cxnLst/>
              <a:rect l="l" t="t" r="r" b="b"/>
              <a:pathLst>
                <a:path w="123719" h="123719">
                  <a:moveTo>
                    <a:pt x="0" y="0"/>
                  </a:moveTo>
                  <a:lnTo>
                    <a:pt x="123719" y="0"/>
                  </a:lnTo>
                  <a:lnTo>
                    <a:pt x="123719" y="123719"/>
                  </a:lnTo>
                  <a:lnTo>
                    <a:pt x="0" y="123719"/>
                  </a:lnTo>
                  <a:close/>
                </a:path>
              </a:pathLst>
            </a:custGeom>
            <a:solidFill>
              <a:srgbClr val="000000"/>
            </a:solidFill>
          </p:spPr>
        </p:sp>
        <p:sp>
          <p:nvSpPr>
            <p:cNvPr id="7" name="TextBox 7"/>
            <p:cNvSpPr txBox="1"/>
            <p:nvPr/>
          </p:nvSpPr>
          <p:spPr>
            <a:xfrm>
              <a:off x="0" y="-38100"/>
              <a:ext cx="123719" cy="16181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771982" y="8788554"/>
            <a:ext cx="469746" cy="469746"/>
            <a:chOff x="0" y="0"/>
            <a:chExt cx="123719" cy="123719"/>
          </a:xfrm>
        </p:grpSpPr>
        <p:sp>
          <p:nvSpPr>
            <p:cNvPr id="9" name="Freeform 9"/>
            <p:cNvSpPr/>
            <p:nvPr/>
          </p:nvSpPr>
          <p:spPr>
            <a:xfrm>
              <a:off x="0" y="0"/>
              <a:ext cx="123719" cy="123719"/>
            </a:xfrm>
            <a:custGeom>
              <a:avLst/>
              <a:gdLst/>
              <a:ahLst/>
              <a:cxnLst/>
              <a:rect l="l" t="t" r="r" b="b"/>
              <a:pathLst>
                <a:path w="123719" h="123719">
                  <a:moveTo>
                    <a:pt x="0" y="0"/>
                  </a:moveTo>
                  <a:lnTo>
                    <a:pt x="123719" y="0"/>
                  </a:lnTo>
                  <a:lnTo>
                    <a:pt x="123719" y="123719"/>
                  </a:lnTo>
                  <a:lnTo>
                    <a:pt x="0" y="123719"/>
                  </a:lnTo>
                  <a:close/>
                </a:path>
              </a:pathLst>
            </a:custGeom>
            <a:solidFill>
              <a:srgbClr val="737373"/>
            </a:solidFill>
          </p:spPr>
        </p:sp>
        <p:sp>
          <p:nvSpPr>
            <p:cNvPr id="10" name="TextBox 10"/>
            <p:cNvSpPr txBox="1"/>
            <p:nvPr/>
          </p:nvSpPr>
          <p:spPr>
            <a:xfrm>
              <a:off x="0" y="-38100"/>
              <a:ext cx="123719" cy="161819"/>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2515265" y="8788554"/>
            <a:ext cx="469746" cy="469746"/>
            <a:chOff x="0" y="0"/>
            <a:chExt cx="123719" cy="123719"/>
          </a:xfrm>
        </p:grpSpPr>
        <p:sp>
          <p:nvSpPr>
            <p:cNvPr id="12" name="Freeform 12"/>
            <p:cNvSpPr/>
            <p:nvPr/>
          </p:nvSpPr>
          <p:spPr>
            <a:xfrm>
              <a:off x="0" y="0"/>
              <a:ext cx="123719" cy="123719"/>
            </a:xfrm>
            <a:custGeom>
              <a:avLst/>
              <a:gdLst/>
              <a:ahLst/>
              <a:cxnLst/>
              <a:rect l="l" t="t" r="r" b="b"/>
              <a:pathLst>
                <a:path w="123719" h="123719">
                  <a:moveTo>
                    <a:pt x="0" y="0"/>
                  </a:moveTo>
                  <a:lnTo>
                    <a:pt x="123719" y="0"/>
                  </a:lnTo>
                  <a:lnTo>
                    <a:pt x="123719" y="123719"/>
                  </a:lnTo>
                  <a:lnTo>
                    <a:pt x="0" y="123719"/>
                  </a:lnTo>
                  <a:close/>
                </a:path>
              </a:pathLst>
            </a:custGeom>
            <a:solidFill>
              <a:srgbClr val="A6A6A6"/>
            </a:solidFill>
          </p:spPr>
        </p:sp>
        <p:sp>
          <p:nvSpPr>
            <p:cNvPr id="13" name="TextBox 13"/>
            <p:cNvSpPr txBox="1"/>
            <p:nvPr/>
          </p:nvSpPr>
          <p:spPr>
            <a:xfrm>
              <a:off x="0" y="-38100"/>
              <a:ext cx="123719" cy="161819"/>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10114793" y="1524727"/>
            <a:ext cx="3394744" cy="7359879"/>
          </a:xfrm>
          <a:custGeom>
            <a:avLst/>
            <a:gdLst/>
            <a:ahLst/>
            <a:cxnLst/>
            <a:rect l="l" t="t" r="r" b="b"/>
            <a:pathLst>
              <a:path w="3394744" h="7359879">
                <a:moveTo>
                  <a:pt x="0" y="0"/>
                </a:moveTo>
                <a:lnTo>
                  <a:pt x="3394745" y="0"/>
                </a:lnTo>
                <a:lnTo>
                  <a:pt x="3394745" y="7359880"/>
                </a:lnTo>
                <a:lnTo>
                  <a:pt x="0" y="7359880"/>
                </a:lnTo>
                <a:lnTo>
                  <a:pt x="0" y="0"/>
                </a:lnTo>
                <a:close/>
              </a:path>
            </a:pathLst>
          </a:custGeom>
          <a:blipFill>
            <a:blip r:embed="rId5"/>
            <a:stretch>
              <a:fillRect/>
            </a:stretch>
          </a:blipFill>
        </p:spPr>
      </p:sp>
      <p:sp>
        <p:nvSpPr>
          <p:cNvPr id="15" name="Freeform 15"/>
          <p:cNvSpPr/>
          <p:nvPr/>
        </p:nvSpPr>
        <p:spPr>
          <a:xfrm>
            <a:off x="14027909" y="1524727"/>
            <a:ext cx="3394744" cy="7359879"/>
          </a:xfrm>
          <a:custGeom>
            <a:avLst/>
            <a:gdLst/>
            <a:ahLst/>
            <a:cxnLst/>
            <a:rect l="l" t="t" r="r" b="b"/>
            <a:pathLst>
              <a:path w="3394744" h="7359879">
                <a:moveTo>
                  <a:pt x="0" y="0"/>
                </a:moveTo>
                <a:lnTo>
                  <a:pt x="3394745" y="0"/>
                </a:lnTo>
                <a:lnTo>
                  <a:pt x="3394745" y="7359880"/>
                </a:lnTo>
                <a:lnTo>
                  <a:pt x="0" y="7359880"/>
                </a:lnTo>
                <a:lnTo>
                  <a:pt x="0" y="0"/>
                </a:lnTo>
                <a:close/>
              </a:path>
            </a:pathLst>
          </a:custGeom>
          <a:blipFill>
            <a:blip r:embed="rId6"/>
            <a:stretch>
              <a:fillRect/>
            </a:stretch>
          </a:blipFill>
        </p:spPr>
      </p:sp>
      <p:sp>
        <p:nvSpPr>
          <p:cNvPr id="16" name="TextBox 16"/>
          <p:cNvSpPr txBox="1"/>
          <p:nvPr/>
        </p:nvSpPr>
        <p:spPr>
          <a:xfrm>
            <a:off x="1028700" y="771525"/>
            <a:ext cx="6236709" cy="1249230"/>
          </a:xfrm>
          <a:prstGeom prst="rect">
            <a:avLst/>
          </a:prstGeom>
        </p:spPr>
        <p:txBody>
          <a:bodyPr lIns="0" tIns="0" rIns="0" bIns="0" rtlCol="0" anchor="t">
            <a:spAutoFit/>
          </a:bodyPr>
          <a:lstStyle/>
          <a:p>
            <a:pPr algn="l">
              <a:lnSpc>
                <a:spcPts val="9128"/>
              </a:lnSpc>
              <a:spcBef>
                <a:spcPct val="0"/>
              </a:spcBef>
            </a:pPr>
            <a:r>
              <a:rPr lang="en-US" sz="6520">
                <a:solidFill>
                  <a:srgbClr val="000000"/>
                </a:solidFill>
                <a:latin typeface="Accordion Black"/>
                <a:ea typeface="Accordion Black"/>
                <a:cs typeface="Accordion Black"/>
                <a:sym typeface="Accordion Black"/>
              </a:rPr>
              <a:t>Home View</a:t>
            </a:r>
          </a:p>
        </p:txBody>
      </p:sp>
      <p:sp>
        <p:nvSpPr>
          <p:cNvPr id="17" name="TextBox 17"/>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6</a:t>
            </a:r>
          </a:p>
        </p:txBody>
      </p:sp>
      <p:sp>
        <p:nvSpPr>
          <p:cNvPr id="18" name="TextBox 18"/>
          <p:cNvSpPr txBox="1"/>
          <p:nvPr/>
        </p:nvSpPr>
        <p:spPr>
          <a:xfrm>
            <a:off x="576171" y="2769511"/>
            <a:ext cx="6548437" cy="1960450"/>
          </a:xfrm>
          <a:prstGeom prst="rect">
            <a:avLst/>
          </a:prstGeom>
        </p:spPr>
        <p:txBody>
          <a:bodyPr lIns="0" tIns="0" rIns="0" bIns="0" rtlCol="0" anchor="t">
            <a:spAutoFit/>
          </a:bodyPr>
          <a:lstStyle/>
          <a:p>
            <a:pPr marL="807881" lvl="1" indent="-403941" algn="ctr">
              <a:lnSpc>
                <a:spcPts val="5238"/>
              </a:lnSpc>
              <a:spcBef>
                <a:spcPct val="0"/>
              </a:spcBef>
              <a:buFont typeface="Arial"/>
              <a:buChar char="•"/>
            </a:pPr>
            <a:r>
              <a:rPr lang="en-US" sz="3741" b="1">
                <a:solidFill>
                  <a:srgbClr val="000000"/>
                </a:solidFill>
                <a:latin typeface="Cooper BT Bold"/>
                <a:ea typeface="Cooper BT Bold"/>
                <a:cs typeface="Cooper BT Bold"/>
                <a:sym typeface="Cooper BT Bold"/>
              </a:rPr>
              <a:t>Trending Polls :</a:t>
            </a:r>
            <a:r>
              <a:rPr lang="en-US" sz="3741">
                <a:solidFill>
                  <a:srgbClr val="000000"/>
                </a:solidFill>
                <a:latin typeface="Cooper BT Light"/>
                <a:ea typeface="Cooper BT Light"/>
                <a:cs typeface="Cooper BT Light"/>
                <a:sym typeface="Cooper BT Light"/>
              </a:rPr>
              <a:t> .View the top 3 most popular polls</a:t>
            </a:r>
          </a:p>
        </p:txBody>
      </p:sp>
      <p:sp>
        <p:nvSpPr>
          <p:cNvPr id="19" name="TextBox 19"/>
          <p:cNvSpPr txBox="1"/>
          <p:nvPr/>
        </p:nvSpPr>
        <p:spPr>
          <a:xfrm>
            <a:off x="576171" y="5478718"/>
            <a:ext cx="6165022" cy="1960450"/>
          </a:xfrm>
          <a:prstGeom prst="rect">
            <a:avLst/>
          </a:prstGeom>
        </p:spPr>
        <p:txBody>
          <a:bodyPr lIns="0" tIns="0" rIns="0" bIns="0" rtlCol="0" anchor="t">
            <a:spAutoFit/>
          </a:bodyPr>
          <a:lstStyle/>
          <a:p>
            <a:pPr marL="807881" lvl="1" indent="-403941" algn="ctr">
              <a:lnSpc>
                <a:spcPts val="5238"/>
              </a:lnSpc>
              <a:spcBef>
                <a:spcPct val="0"/>
              </a:spcBef>
              <a:buFont typeface="Arial"/>
              <a:buChar char="•"/>
            </a:pPr>
            <a:r>
              <a:rPr lang="en-US" sz="3741" b="1">
                <a:solidFill>
                  <a:srgbClr val="000000"/>
                </a:solidFill>
                <a:latin typeface="Cooper BT Bold"/>
                <a:ea typeface="Cooper BT Bold"/>
                <a:cs typeface="Cooper BT Bold"/>
                <a:sym typeface="Cooper BT Bold"/>
              </a:rPr>
              <a:t>All Polls:</a:t>
            </a:r>
            <a:r>
              <a:rPr lang="en-US" sz="3741">
                <a:solidFill>
                  <a:srgbClr val="000000"/>
                </a:solidFill>
                <a:latin typeface="Cooper BT Light"/>
                <a:ea typeface="Cooper BT Light"/>
                <a:cs typeface="Cooper BT Light"/>
                <a:sym typeface="Cooper BT Light"/>
              </a:rPr>
              <a:t> Access a comprehensive list of all available polls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7541634" y="1162569"/>
            <a:ext cx="11935807" cy="12697667"/>
          </a:xfrm>
          <a:custGeom>
            <a:avLst/>
            <a:gdLst/>
            <a:ahLst/>
            <a:cxnLst/>
            <a:rect l="l" t="t" r="r" b="b"/>
            <a:pathLst>
              <a:path w="11935807" h="12697667">
                <a:moveTo>
                  <a:pt x="0" y="0"/>
                </a:moveTo>
                <a:lnTo>
                  <a:pt x="11935807" y="0"/>
                </a:lnTo>
                <a:lnTo>
                  <a:pt x="11935807" y="12697667"/>
                </a:lnTo>
                <a:lnTo>
                  <a:pt x="0" y="12697667"/>
                </a:lnTo>
                <a:lnTo>
                  <a:pt x="0" y="0"/>
                </a:lnTo>
                <a:close/>
              </a:path>
            </a:pathLst>
          </a:custGeom>
          <a:blipFill>
            <a:blip r:embed="rId3">
              <a:alphaModFix amt="25000"/>
              <a:extLst>
                <a:ext uri="{96DAC541-7B7A-43D3-8B79-37D633B846F1}">
                  <asvg:svgBlip xmlns:asvg="http://schemas.microsoft.com/office/drawing/2016/SVG/main" r:embed="rId4"/>
                </a:ext>
              </a:extLst>
            </a:blip>
            <a:stretch>
              <a:fillRect/>
            </a:stretch>
          </a:blipFill>
        </p:spPr>
      </p:sp>
      <p:sp>
        <p:nvSpPr>
          <p:cNvPr id="4" name="Freeform 4"/>
          <p:cNvSpPr/>
          <p:nvPr/>
        </p:nvSpPr>
        <p:spPr>
          <a:xfrm>
            <a:off x="13023491" y="5332449"/>
            <a:ext cx="5784284" cy="6153493"/>
          </a:xfrm>
          <a:custGeom>
            <a:avLst/>
            <a:gdLst/>
            <a:ahLst/>
            <a:cxnLst/>
            <a:rect l="l" t="t" r="r" b="b"/>
            <a:pathLst>
              <a:path w="5784284" h="6153493">
                <a:moveTo>
                  <a:pt x="0" y="0"/>
                </a:moveTo>
                <a:lnTo>
                  <a:pt x="5784284" y="0"/>
                </a:lnTo>
                <a:lnTo>
                  <a:pt x="5784284" y="6153494"/>
                </a:lnTo>
                <a:lnTo>
                  <a:pt x="0" y="615349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1028700" y="8788554"/>
            <a:ext cx="469746" cy="469746"/>
            <a:chOff x="0" y="0"/>
            <a:chExt cx="123719" cy="123719"/>
          </a:xfrm>
        </p:grpSpPr>
        <p:sp>
          <p:nvSpPr>
            <p:cNvPr id="6" name="Freeform 6"/>
            <p:cNvSpPr/>
            <p:nvPr/>
          </p:nvSpPr>
          <p:spPr>
            <a:xfrm>
              <a:off x="0" y="0"/>
              <a:ext cx="123719" cy="123719"/>
            </a:xfrm>
            <a:custGeom>
              <a:avLst/>
              <a:gdLst/>
              <a:ahLst/>
              <a:cxnLst/>
              <a:rect l="l" t="t" r="r" b="b"/>
              <a:pathLst>
                <a:path w="123719" h="123719">
                  <a:moveTo>
                    <a:pt x="0" y="0"/>
                  </a:moveTo>
                  <a:lnTo>
                    <a:pt x="123719" y="0"/>
                  </a:lnTo>
                  <a:lnTo>
                    <a:pt x="123719" y="123719"/>
                  </a:lnTo>
                  <a:lnTo>
                    <a:pt x="0" y="123719"/>
                  </a:lnTo>
                  <a:close/>
                </a:path>
              </a:pathLst>
            </a:custGeom>
            <a:solidFill>
              <a:srgbClr val="000000"/>
            </a:solidFill>
          </p:spPr>
        </p:sp>
        <p:sp>
          <p:nvSpPr>
            <p:cNvPr id="7" name="TextBox 7"/>
            <p:cNvSpPr txBox="1"/>
            <p:nvPr/>
          </p:nvSpPr>
          <p:spPr>
            <a:xfrm>
              <a:off x="0" y="-38100"/>
              <a:ext cx="123719" cy="16181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771982" y="8788554"/>
            <a:ext cx="469746" cy="469746"/>
            <a:chOff x="0" y="0"/>
            <a:chExt cx="123719" cy="123719"/>
          </a:xfrm>
        </p:grpSpPr>
        <p:sp>
          <p:nvSpPr>
            <p:cNvPr id="9" name="Freeform 9"/>
            <p:cNvSpPr/>
            <p:nvPr/>
          </p:nvSpPr>
          <p:spPr>
            <a:xfrm>
              <a:off x="0" y="0"/>
              <a:ext cx="123719" cy="123719"/>
            </a:xfrm>
            <a:custGeom>
              <a:avLst/>
              <a:gdLst/>
              <a:ahLst/>
              <a:cxnLst/>
              <a:rect l="l" t="t" r="r" b="b"/>
              <a:pathLst>
                <a:path w="123719" h="123719">
                  <a:moveTo>
                    <a:pt x="0" y="0"/>
                  </a:moveTo>
                  <a:lnTo>
                    <a:pt x="123719" y="0"/>
                  </a:lnTo>
                  <a:lnTo>
                    <a:pt x="123719" y="123719"/>
                  </a:lnTo>
                  <a:lnTo>
                    <a:pt x="0" y="123719"/>
                  </a:lnTo>
                  <a:close/>
                </a:path>
              </a:pathLst>
            </a:custGeom>
            <a:solidFill>
              <a:srgbClr val="737373"/>
            </a:solidFill>
          </p:spPr>
        </p:sp>
        <p:sp>
          <p:nvSpPr>
            <p:cNvPr id="10" name="TextBox 10"/>
            <p:cNvSpPr txBox="1"/>
            <p:nvPr/>
          </p:nvSpPr>
          <p:spPr>
            <a:xfrm>
              <a:off x="0" y="-38100"/>
              <a:ext cx="123719" cy="161819"/>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2515265" y="8788554"/>
            <a:ext cx="469746" cy="469746"/>
            <a:chOff x="0" y="0"/>
            <a:chExt cx="123719" cy="123719"/>
          </a:xfrm>
        </p:grpSpPr>
        <p:sp>
          <p:nvSpPr>
            <p:cNvPr id="12" name="Freeform 12"/>
            <p:cNvSpPr/>
            <p:nvPr/>
          </p:nvSpPr>
          <p:spPr>
            <a:xfrm>
              <a:off x="0" y="0"/>
              <a:ext cx="123719" cy="123719"/>
            </a:xfrm>
            <a:custGeom>
              <a:avLst/>
              <a:gdLst/>
              <a:ahLst/>
              <a:cxnLst/>
              <a:rect l="l" t="t" r="r" b="b"/>
              <a:pathLst>
                <a:path w="123719" h="123719">
                  <a:moveTo>
                    <a:pt x="0" y="0"/>
                  </a:moveTo>
                  <a:lnTo>
                    <a:pt x="123719" y="0"/>
                  </a:lnTo>
                  <a:lnTo>
                    <a:pt x="123719" y="123719"/>
                  </a:lnTo>
                  <a:lnTo>
                    <a:pt x="0" y="123719"/>
                  </a:lnTo>
                  <a:close/>
                </a:path>
              </a:pathLst>
            </a:custGeom>
            <a:solidFill>
              <a:srgbClr val="A6A6A6"/>
            </a:solidFill>
          </p:spPr>
        </p:sp>
        <p:sp>
          <p:nvSpPr>
            <p:cNvPr id="13" name="TextBox 13"/>
            <p:cNvSpPr txBox="1"/>
            <p:nvPr/>
          </p:nvSpPr>
          <p:spPr>
            <a:xfrm>
              <a:off x="0" y="-38100"/>
              <a:ext cx="123719" cy="161819"/>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8447078" y="1463560"/>
            <a:ext cx="3394744" cy="7359879"/>
          </a:xfrm>
          <a:custGeom>
            <a:avLst/>
            <a:gdLst/>
            <a:ahLst/>
            <a:cxnLst/>
            <a:rect l="l" t="t" r="r" b="b"/>
            <a:pathLst>
              <a:path w="3394744" h="7359879">
                <a:moveTo>
                  <a:pt x="0" y="0"/>
                </a:moveTo>
                <a:lnTo>
                  <a:pt x="3394744" y="0"/>
                </a:lnTo>
                <a:lnTo>
                  <a:pt x="3394744" y="7359880"/>
                </a:lnTo>
                <a:lnTo>
                  <a:pt x="0" y="7359880"/>
                </a:lnTo>
                <a:lnTo>
                  <a:pt x="0" y="0"/>
                </a:lnTo>
                <a:close/>
              </a:path>
            </a:pathLst>
          </a:custGeom>
          <a:blipFill>
            <a:blip r:embed="rId5"/>
            <a:stretch>
              <a:fillRect/>
            </a:stretch>
          </a:blipFill>
        </p:spPr>
      </p:sp>
      <p:sp>
        <p:nvSpPr>
          <p:cNvPr id="15" name="Freeform 15"/>
          <p:cNvSpPr/>
          <p:nvPr/>
        </p:nvSpPr>
        <p:spPr>
          <a:xfrm>
            <a:off x="13023491" y="1463560"/>
            <a:ext cx="3394744" cy="7359879"/>
          </a:xfrm>
          <a:custGeom>
            <a:avLst/>
            <a:gdLst/>
            <a:ahLst/>
            <a:cxnLst/>
            <a:rect l="l" t="t" r="r" b="b"/>
            <a:pathLst>
              <a:path w="3394744" h="7359879">
                <a:moveTo>
                  <a:pt x="0" y="0"/>
                </a:moveTo>
                <a:lnTo>
                  <a:pt x="3394745" y="0"/>
                </a:lnTo>
                <a:lnTo>
                  <a:pt x="3394745" y="7359880"/>
                </a:lnTo>
                <a:lnTo>
                  <a:pt x="0" y="7359880"/>
                </a:lnTo>
                <a:lnTo>
                  <a:pt x="0" y="0"/>
                </a:lnTo>
                <a:close/>
              </a:path>
            </a:pathLst>
          </a:custGeom>
          <a:blipFill>
            <a:blip r:embed="rId6"/>
            <a:stretch>
              <a:fillRect/>
            </a:stretch>
          </a:blipFill>
        </p:spPr>
      </p:sp>
      <p:sp>
        <p:nvSpPr>
          <p:cNvPr id="16" name="TextBox 16"/>
          <p:cNvSpPr txBox="1"/>
          <p:nvPr/>
        </p:nvSpPr>
        <p:spPr>
          <a:xfrm>
            <a:off x="1028700" y="771525"/>
            <a:ext cx="6236709" cy="1249230"/>
          </a:xfrm>
          <a:prstGeom prst="rect">
            <a:avLst/>
          </a:prstGeom>
        </p:spPr>
        <p:txBody>
          <a:bodyPr lIns="0" tIns="0" rIns="0" bIns="0" rtlCol="0" anchor="t">
            <a:spAutoFit/>
          </a:bodyPr>
          <a:lstStyle/>
          <a:p>
            <a:pPr algn="l">
              <a:lnSpc>
                <a:spcPts val="9128"/>
              </a:lnSpc>
              <a:spcBef>
                <a:spcPct val="0"/>
              </a:spcBef>
            </a:pPr>
            <a:r>
              <a:rPr lang="en-US" sz="6520">
                <a:solidFill>
                  <a:srgbClr val="000000"/>
                </a:solidFill>
                <a:latin typeface="Accordion Black"/>
                <a:ea typeface="Accordion Black"/>
                <a:cs typeface="Accordion Black"/>
                <a:sym typeface="Accordion Black"/>
              </a:rPr>
              <a:t>Home View</a:t>
            </a:r>
          </a:p>
        </p:txBody>
      </p:sp>
      <p:sp>
        <p:nvSpPr>
          <p:cNvPr id="17" name="TextBox 17"/>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FFFFFF"/>
                </a:solidFill>
                <a:latin typeface="Canva Sans"/>
                <a:ea typeface="Canva Sans"/>
                <a:cs typeface="Canva Sans"/>
                <a:sym typeface="Canva Sans"/>
              </a:rPr>
              <a:t>7</a:t>
            </a:r>
          </a:p>
        </p:txBody>
      </p:sp>
      <p:sp>
        <p:nvSpPr>
          <p:cNvPr id="18" name="TextBox 18"/>
          <p:cNvSpPr txBox="1"/>
          <p:nvPr/>
        </p:nvSpPr>
        <p:spPr>
          <a:xfrm>
            <a:off x="322118" y="2586882"/>
            <a:ext cx="6590000" cy="1960450"/>
          </a:xfrm>
          <a:prstGeom prst="rect">
            <a:avLst/>
          </a:prstGeom>
        </p:spPr>
        <p:txBody>
          <a:bodyPr lIns="0" tIns="0" rIns="0" bIns="0" rtlCol="0" anchor="t">
            <a:spAutoFit/>
          </a:bodyPr>
          <a:lstStyle/>
          <a:p>
            <a:pPr marL="807881" lvl="1" indent="-403941" algn="ctr">
              <a:lnSpc>
                <a:spcPts val="5238"/>
              </a:lnSpc>
              <a:spcBef>
                <a:spcPct val="0"/>
              </a:spcBef>
              <a:buFont typeface="Arial"/>
              <a:buChar char="•"/>
            </a:pPr>
            <a:r>
              <a:rPr lang="en-US" sz="3741" b="1">
                <a:solidFill>
                  <a:srgbClr val="000000"/>
                </a:solidFill>
                <a:latin typeface="Cooper BT Bold"/>
                <a:ea typeface="Cooper BT Bold"/>
                <a:cs typeface="Cooper BT Bold"/>
                <a:sym typeface="Cooper BT Bold"/>
              </a:rPr>
              <a:t>Create a Poll</a:t>
            </a:r>
            <a:r>
              <a:rPr lang="en-US" sz="3741">
                <a:solidFill>
                  <a:srgbClr val="000000"/>
                </a:solidFill>
                <a:latin typeface="Cooper BT Light"/>
                <a:ea typeface="Cooper BT Light"/>
                <a:cs typeface="Cooper BT Light"/>
                <a:sym typeface="Cooper BT Light"/>
              </a:rPr>
              <a:t>: Create your own poll with multiple options to gather votes.</a:t>
            </a:r>
          </a:p>
        </p:txBody>
      </p:sp>
      <p:sp>
        <p:nvSpPr>
          <p:cNvPr id="19" name="TextBox 19"/>
          <p:cNvSpPr txBox="1"/>
          <p:nvPr/>
        </p:nvSpPr>
        <p:spPr>
          <a:xfrm>
            <a:off x="322118" y="5558572"/>
            <a:ext cx="6590000" cy="1960450"/>
          </a:xfrm>
          <a:prstGeom prst="rect">
            <a:avLst/>
          </a:prstGeom>
        </p:spPr>
        <p:txBody>
          <a:bodyPr lIns="0" tIns="0" rIns="0" bIns="0" rtlCol="0" anchor="t">
            <a:spAutoFit/>
          </a:bodyPr>
          <a:lstStyle/>
          <a:p>
            <a:pPr marL="807881" lvl="1" indent="-403941" algn="ctr">
              <a:lnSpc>
                <a:spcPts val="5238"/>
              </a:lnSpc>
              <a:spcBef>
                <a:spcPct val="0"/>
              </a:spcBef>
              <a:buFont typeface="Arial"/>
              <a:buChar char="•"/>
            </a:pPr>
            <a:r>
              <a:rPr lang="en-US" sz="3741" b="1">
                <a:solidFill>
                  <a:srgbClr val="000000"/>
                </a:solidFill>
                <a:latin typeface="Cooper BT Bold"/>
                <a:ea typeface="Cooper BT Bold"/>
                <a:cs typeface="Cooper BT Bold"/>
                <a:sym typeface="Cooper BT Bold"/>
              </a:rPr>
              <a:t>Customizable UI:</a:t>
            </a:r>
            <a:r>
              <a:rPr lang="en-US" sz="3741">
                <a:solidFill>
                  <a:srgbClr val="000000"/>
                </a:solidFill>
                <a:latin typeface="Cooper BT Light"/>
                <a:ea typeface="Cooper BT Light"/>
                <a:cs typeface="Cooper BT Light"/>
                <a:sym typeface="Cooper BT Light"/>
              </a:rPr>
              <a:t> Change the app's UI theme for a personalized experience.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7532109" y="1162569"/>
            <a:ext cx="11935807" cy="12697667"/>
          </a:xfrm>
          <a:custGeom>
            <a:avLst/>
            <a:gdLst/>
            <a:ahLst/>
            <a:cxnLst/>
            <a:rect l="l" t="t" r="r" b="b"/>
            <a:pathLst>
              <a:path w="11935807" h="12697667">
                <a:moveTo>
                  <a:pt x="0" y="0"/>
                </a:moveTo>
                <a:lnTo>
                  <a:pt x="11935807" y="0"/>
                </a:lnTo>
                <a:lnTo>
                  <a:pt x="11935807" y="12697667"/>
                </a:lnTo>
                <a:lnTo>
                  <a:pt x="0" y="12697667"/>
                </a:lnTo>
                <a:lnTo>
                  <a:pt x="0" y="0"/>
                </a:lnTo>
                <a:close/>
              </a:path>
            </a:pathLst>
          </a:custGeom>
          <a:blipFill>
            <a:blip r:embed="rId3">
              <a:alphaModFix amt="25000"/>
              <a:extLst>
                <a:ext uri="{96DAC541-7B7A-43D3-8B79-37D633B846F1}">
                  <asvg:svgBlip xmlns:asvg="http://schemas.microsoft.com/office/drawing/2016/SVG/main" r:embed="rId4"/>
                </a:ext>
              </a:extLst>
            </a:blip>
            <a:stretch>
              <a:fillRect/>
            </a:stretch>
          </a:blipFill>
        </p:spPr>
      </p:sp>
      <p:sp>
        <p:nvSpPr>
          <p:cNvPr id="4" name="Freeform 4"/>
          <p:cNvSpPr/>
          <p:nvPr/>
        </p:nvSpPr>
        <p:spPr>
          <a:xfrm>
            <a:off x="13023491" y="5332449"/>
            <a:ext cx="5784284" cy="6153493"/>
          </a:xfrm>
          <a:custGeom>
            <a:avLst/>
            <a:gdLst/>
            <a:ahLst/>
            <a:cxnLst/>
            <a:rect l="l" t="t" r="r" b="b"/>
            <a:pathLst>
              <a:path w="5784284" h="6153493">
                <a:moveTo>
                  <a:pt x="0" y="0"/>
                </a:moveTo>
                <a:lnTo>
                  <a:pt x="5784284" y="0"/>
                </a:lnTo>
                <a:lnTo>
                  <a:pt x="5784284" y="6153494"/>
                </a:lnTo>
                <a:lnTo>
                  <a:pt x="0" y="615349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1028700" y="8788554"/>
            <a:ext cx="469746" cy="469746"/>
            <a:chOff x="0" y="0"/>
            <a:chExt cx="123719" cy="123719"/>
          </a:xfrm>
        </p:grpSpPr>
        <p:sp>
          <p:nvSpPr>
            <p:cNvPr id="6" name="Freeform 6"/>
            <p:cNvSpPr/>
            <p:nvPr/>
          </p:nvSpPr>
          <p:spPr>
            <a:xfrm>
              <a:off x="0" y="0"/>
              <a:ext cx="123719" cy="123719"/>
            </a:xfrm>
            <a:custGeom>
              <a:avLst/>
              <a:gdLst/>
              <a:ahLst/>
              <a:cxnLst/>
              <a:rect l="l" t="t" r="r" b="b"/>
              <a:pathLst>
                <a:path w="123719" h="123719">
                  <a:moveTo>
                    <a:pt x="0" y="0"/>
                  </a:moveTo>
                  <a:lnTo>
                    <a:pt x="123719" y="0"/>
                  </a:lnTo>
                  <a:lnTo>
                    <a:pt x="123719" y="123719"/>
                  </a:lnTo>
                  <a:lnTo>
                    <a:pt x="0" y="123719"/>
                  </a:lnTo>
                  <a:close/>
                </a:path>
              </a:pathLst>
            </a:custGeom>
            <a:solidFill>
              <a:srgbClr val="000000"/>
            </a:solidFill>
          </p:spPr>
        </p:sp>
        <p:sp>
          <p:nvSpPr>
            <p:cNvPr id="7" name="TextBox 7"/>
            <p:cNvSpPr txBox="1"/>
            <p:nvPr/>
          </p:nvSpPr>
          <p:spPr>
            <a:xfrm>
              <a:off x="0" y="-38100"/>
              <a:ext cx="123719" cy="16181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771982" y="8788554"/>
            <a:ext cx="469746" cy="469746"/>
            <a:chOff x="0" y="0"/>
            <a:chExt cx="123719" cy="123719"/>
          </a:xfrm>
        </p:grpSpPr>
        <p:sp>
          <p:nvSpPr>
            <p:cNvPr id="9" name="Freeform 9"/>
            <p:cNvSpPr/>
            <p:nvPr/>
          </p:nvSpPr>
          <p:spPr>
            <a:xfrm>
              <a:off x="0" y="0"/>
              <a:ext cx="123719" cy="123719"/>
            </a:xfrm>
            <a:custGeom>
              <a:avLst/>
              <a:gdLst/>
              <a:ahLst/>
              <a:cxnLst/>
              <a:rect l="l" t="t" r="r" b="b"/>
              <a:pathLst>
                <a:path w="123719" h="123719">
                  <a:moveTo>
                    <a:pt x="0" y="0"/>
                  </a:moveTo>
                  <a:lnTo>
                    <a:pt x="123719" y="0"/>
                  </a:lnTo>
                  <a:lnTo>
                    <a:pt x="123719" y="123719"/>
                  </a:lnTo>
                  <a:lnTo>
                    <a:pt x="0" y="123719"/>
                  </a:lnTo>
                  <a:close/>
                </a:path>
              </a:pathLst>
            </a:custGeom>
            <a:solidFill>
              <a:srgbClr val="737373"/>
            </a:solidFill>
          </p:spPr>
        </p:sp>
        <p:sp>
          <p:nvSpPr>
            <p:cNvPr id="10" name="TextBox 10"/>
            <p:cNvSpPr txBox="1"/>
            <p:nvPr/>
          </p:nvSpPr>
          <p:spPr>
            <a:xfrm>
              <a:off x="0" y="-38100"/>
              <a:ext cx="123719" cy="161819"/>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2515265" y="8788554"/>
            <a:ext cx="469746" cy="469746"/>
            <a:chOff x="0" y="0"/>
            <a:chExt cx="123719" cy="123719"/>
          </a:xfrm>
        </p:grpSpPr>
        <p:sp>
          <p:nvSpPr>
            <p:cNvPr id="12" name="Freeform 12"/>
            <p:cNvSpPr/>
            <p:nvPr/>
          </p:nvSpPr>
          <p:spPr>
            <a:xfrm>
              <a:off x="0" y="0"/>
              <a:ext cx="123719" cy="123719"/>
            </a:xfrm>
            <a:custGeom>
              <a:avLst/>
              <a:gdLst/>
              <a:ahLst/>
              <a:cxnLst/>
              <a:rect l="l" t="t" r="r" b="b"/>
              <a:pathLst>
                <a:path w="123719" h="123719">
                  <a:moveTo>
                    <a:pt x="0" y="0"/>
                  </a:moveTo>
                  <a:lnTo>
                    <a:pt x="123719" y="0"/>
                  </a:lnTo>
                  <a:lnTo>
                    <a:pt x="123719" y="123719"/>
                  </a:lnTo>
                  <a:lnTo>
                    <a:pt x="0" y="123719"/>
                  </a:lnTo>
                  <a:close/>
                </a:path>
              </a:pathLst>
            </a:custGeom>
            <a:solidFill>
              <a:srgbClr val="A6A6A6"/>
            </a:solidFill>
          </p:spPr>
        </p:sp>
        <p:sp>
          <p:nvSpPr>
            <p:cNvPr id="13" name="TextBox 13"/>
            <p:cNvSpPr txBox="1"/>
            <p:nvPr/>
          </p:nvSpPr>
          <p:spPr>
            <a:xfrm>
              <a:off x="0" y="-38100"/>
              <a:ext cx="123719" cy="161819"/>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8605750" y="1301032"/>
            <a:ext cx="3394744" cy="7359879"/>
          </a:xfrm>
          <a:custGeom>
            <a:avLst/>
            <a:gdLst/>
            <a:ahLst/>
            <a:cxnLst/>
            <a:rect l="l" t="t" r="r" b="b"/>
            <a:pathLst>
              <a:path w="3394744" h="7359879">
                <a:moveTo>
                  <a:pt x="0" y="0"/>
                </a:moveTo>
                <a:lnTo>
                  <a:pt x="3394745" y="0"/>
                </a:lnTo>
                <a:lnTo>
                  <a:pt x="3394745" y="7359879"/>
                </a:lnTo>
                <a:lnTo>
                  <a:pt x="0" y="7359879"/>
                </a:lnTo>
                <a:lnTo>
                  <a:pt x="0" y="0"/>
                </a:lnTo>
                <a:close/>
              </a:path>
            </a:pathLst>
          </a:custGeom>
          <a:blipFill>
            <a:blip r:embed="rId5"/>
            <a:stretch>
              <a:fillRect/>
            </a:stretch>
          </a:blipFill>
        </p:spPr>
      </p:sp>
      <p:sp>
        <p:nvSpPr>
          <p:cNvPr id="15" name="Freeform 15"/>
          <p:cNvSpPr/>
          <p:nvPr/>
        </p:nvSpPr>
        <p:spPr>
          <a:xfrm>
            <a:off x="13023491" y="1301032"/>
            <a:ext cx="3394744" cy="7359879"/>
          </a:xfrm>
          <a:custGeom>
            <a:avLst/>
            <a:gdLst/>
            <a:ahLst/>
            <a:cxnLst/>
            <a:rect l="l" t="t" r="r" b="b"/>
            <a:pathLst>
              <a:path w="3394744" h="7359879">
                <a:moveTo>
                  <a:pt x="0" y="0"/>
                </a:moveTo>
                <a:lnTo>
                  <a:pt x="3394745" y="0"/>
                </a:lnTo>
                <a:lnTo>
                  <a:pt x="3394745" y="7359879"/>
                </a:lnTo>
                <a:lnTo>
                  <a:pt x="0" y="7359879"/>
                </a:lnTo>
                <a:lnTo>
                  <a:pt x="0" y="0"/>
                </a:lnTo>
                <a:close/>
              </a:path>
            </a:pathLst>
          </a:custGeom>
          <a:blipFill>
            <a:blip r:embed="rId6"/>
            <a:stretch>
              <a:fillRect/>
            </a:stretch>
          </a:blipFill>
        </p:spPr>
      </p:sp>
      <p:sp>
        <p:nvSpPr>
          <p:cNvPr id="16" name="TextBox 16"/>
          <p:cNvSpPr txBox="1"/>
          <p:nvPr/>
        </p:nvSpPr>
        <p:spPr>
          <a:xfrm>
            <a:off x="1028700" y="771525"/>
            <a:ext cx="6236709" cy="1249230"/>
          </a:xfrm>
          <a:prstGeom prst="rect">
            <a:avLst/>
          </a:prstGeom>
        </p:spPr>
        <p:txBody>
          <a:bodyPr lIns="0" tIns="0" rIns="0" bIns="0" rtlCol="0" anchor="t">
            <a:spAutoFit/>
          </a:bodyPr>
          <a:lstStyle/>
          <a:p>
            <a:pPr algn="l">
              <a:lnSpc>
                <a:spcPts val="9128"/>
              </a:lnSpc>
              <a:spcBef>
                <a:spcPct val="0"/>
              </a:spcBef>
            </a:pPr>
            <a:r>
              <a:rPr lang="en-US" sz="6520">
                <a:solidFill>
                  <a:srgbClr val="000000"/>
                </a:solidFill>
                <a:latin typeface="Accordion Black"/>
                <a:ea typeface="Accordion Black"/>
                <a:cs typeface="Accordion Black"/>
                <a:sym typeface="Accordion Black"/>
              </a:rPr>
              <a:t>Home View</a:t>
            </a:r>
          </a:p>
        </p:txBody>
      </p:sp>
      <p:sp>
        <p:nvSpPr>
          <p:cNvPr id="17" name="TextBox 17"/>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8</a:t>
            </a:r>
          </a:p>
        </p:txBody>
      </p:sp>
      <p:sp>
        <p:nvSpPr>
          <p:cNvPr id="18" name="TextBox 18"/>
          <p:cNvSpPr txBox="1"/>
          <p:nvPr/>
        </p:nvSpPr>
        <p:spPr>
          <a:xfrm>
            <a:off x="405245" y="2460229"/>
            <a:ext cx="5640731" cy="3312265"/>
          </a:xfrm>
          <a:prstGeom prst="rect">
            <a:avLst/>
          </a:prstGeom>
        </p:spPr>
        <p:txBody>
          <a:bodyPr lIns="0" tIns="0" rIns="0" bIns="0" rtlCol="0" anchor="t">
            <a:spAutoFit/>
          </a:bodyPr>
          <a:lstStyle/>
          <a:p>
            <a:pPr marL="814133" lvl="1" indent="-407066" algn="ctr">
              <a:lnSpc>
                <a:spcPts val="5279"/>
              </a:lnSpc>
              <a:buFont typeface="Arial"/>
              <a:buChar char="•"/>
            </a:pPr>
            <a:r>
              <a:rPr lang="en-US" sz="3770" b="1">
                <a:solidFill>
                  <a:srgbClr val="000000"/>
                </a:solidFill>
                <a:latin typeface="Cooper BT Bold"/>
                <a:ea typeface="Cooper BT Bold"/>
                <a:cs typeface="Cooper BT Bold"/>
                <a:sym typeface="Cooper BT Bold"/>
              </a:rPr>
              <a:t>App Reviews: </a:t>
            </a:r>
            <a:r>
              <a:rPr lang="en-US" sz="3770">
                <a:solidFill>
                  <a:srgbClr val="000000"/>
                </a:solidFill>
                <a:latin typeface="Cooper BT Light"/>
                <a:ea typeface="Cooper BT Light"/>
                <a:cs typeface="Cooper BT Light"/>
                <a:sym typeface="Cooper BT Light"/>
              </a:rPr>
              <a:t>Check out user reviews to see feedback and ratings for your app.</a:t>
            </a:r>
          </a:p>
          <a:p>
            <a:pPr algn="ctr">
              <a:lnSpc>
                <a:spcPts val="5279"/>
              </a:lnSpc>
              <a:spcBef>
                <a:spcPct val="0"/>
              </a:spcBef>
            </a:pPr>
            <a:endParaRPr lang="en-US" sz="3770">
              <a:solidFill>
                <a:srgbClr val="000000"/>
              </a:solidFill>
              <a:latin typeface="Cooper BT Light"/>
              <a:ea typeface="Cooper BT Light"/>
              <a:cs typeface="Cooper BT Light"/>
              <a:sym typeface="Cooper BT Light"/>
            </a:endParaRPr>
          </a:p>
        </p:txBody>
      </p:sp>
      <p:sp>
        <p:nvSpPr>
          <p:cNvPr id="19" name="TextBox 19"/>
          <p:cNvSpPr txBox="1"/>
          <p:nvPr/>
        </p:nvSpPr>
        <p:spPr>
          <a:xfrm>
            <a:off x="405245" y="5705819"/>
            <a:ext cx="5640731" cy="1978765"/>
          </a:xfrm>
          <a:prstGeom prst="rect">
            <a:avLst/>
          </a:prstGeom>
        </p:spPr>
        <p:txBody>
          <a:bodyPr lIns="0" tIns="0" rIns="0" bIns="0" rtlCol="0" anchor="t">
            <a:spAutoFit/>
          </a:bodyPr>
          <a:lstStyle/>
          <a:p>
            <a:pPr marL="814133" lvl="1" indent="-407066" algn="ctr">
              <a:lnSpc>
                <a:spcPts val="5279"/>
              </a:lnSpc>
              <a:buFont typeface="Arial"/>
              <a:buChar char="•"/>
            </a:pPr>
            <a:r>
              <a:rPr lang="en-US" sz="3770" b="1">
                <a:solidFill>
                  <a:srgbClr val="000000"/>
                </a:solidFill>
                <a:latin typeface="Cooper BT Bold"/>
                <a:ea typeface="Cooper BT Bold"/>
                <a:cs typeface="Cooper BT Bold"/>
                <a:sym typeface="Cooper BT Bold"/>
              </a:rPr>
              <a:t>Logout: </a:t>
            </a:r>
            <a:r>
              <a:rPr lang="en-US" sz="3770">
                <a:solidFill>
                  <a:srgbClr val="000000"/>
                </a:solidFill>
                <a:latin typeface="Cooper BT Light"/>
                <a:ea typeface="Cooper BT Light"/>
                <a:cs typeface="Cooper BT Light"/>
                <a:sym typeface="Cooper BT Light"/>
              </a:rPr>
              <a:t>Securely log out of your account</a:t>
            </a:r>
          </a:p>
          <a:p>
            <a:pPr algn="ctr">
              <a:lnSpc>
                <a:spcPts val="5279"/>
              </a:lnSpc>
              <a:spcBef>
                <a:spcPct val="0"/>
              </a:spcBef>
            </a:pPr>
            <a:endParaRPr lang="en-US" sz="3770">
              <a:solidFill>
                <a:srgbClr val="000000"/>
              </a:solidFill>
              <a:latin typeface="Cooper BT Light"/>
              <a:ea typeface="Cooper BT Light"/>
              <a:cs typeface="Cooper BT Light"/>
              <a:sym typeface="Cooper BT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7541634" y="1162569"/>
            <a:ext cx="11935807" cy="12697667"/>
          </a:xfrm>
          <a:custGeom>
            <a:avLst/>
            <a:gdLst/>
            <a:ahLst/>
            <a:cxnLst/>
            <a:rect l="l" t="t" r="r" b="b"/>
            <a:pathLst>
              <a:path w="11935807" h="12697667">
                <a:moveTo>
                  <a:pt x="0" y="0"/>
                </a:moveTo>
                <a:lnTo>
                  <a:pt x="11935807" y="0"/>
                </a:lnTo>
                <a:lnTo>
                  <a:pt x="11935807" y="12697667"/>
                </a:lnTo>
                <a:lnTo>
                  <a:pt x="0" y="12697667"/>
                </a:lnTo>
                <a:lnTo>
                  <a:pt x="0" y="0"/>
                </a:lnTo>
                <a:close/>
              </a:path>
            </a:pathLst>
          </a:custGeom>
          <a:blipFill>
            <a:blip r:embed="rId3">
              <a:alphaModFix amt="25000"/>
              <a:extLst>
                <a:ext uri="{96DAC541-7B7A-43D3-8B79-37D633B846F1}">
                  <asvg:svgBlip xmlns:asvg="http://schemas.microsoft.com/office/drawing/2016/SVG/main" r:embed="rId4"/>
                </a:ext>
              </a:extLst>
            </a:blip>
            <a:stretch>
              <a:fillRect/>
            </a:stretch>
          </a:blipFill>
        </p:spPr>
      </p:sp>
      <p:sp>
        <p:nvSpPr>
          <p:cNvPr id="4" name="Freeform 4"/>
          <p:cNvSpPr/>
          <p:nvPr/>
        </p:nvSpPr>
        <p:spPr>
          <a:xfrm>
            <a:off x="13023491" y="5332449"/>
            <a:ext cx="5784284" cy="6153493"/>
          </a:xfrm>
          <a:custGeom>
            <a:avLst/>
            <a:gdLst/>
            <a:ahLst/>
            <a:cxnLst/>
            <a:rect l="l" t="t" r="r" b="b"/>
            <a:pathLst>
              <a:path w="5784284" h="6153493">
                <a:moveTo>
                  <a:pt x="0" y="0"/>
                </a:moveTo>
                <a:lnTo>
                  <a:pt x="5784284" y="0"/>
                </a:lnTo>
                <a:lnTo>
                  <a:pt x="5784284" y="6153494"/>
                </a:lnTo>
                <a:lnTo>
                  <a:pt x="0" y="615349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1028700" y="8788554"/>
            <a:ext cx="469746" cy="469746"/>
            <a:chOff x="0" y="0"/>
            <a:chExt cx="123719" cy="123719"/>
          </a:xfrm>
        </p:grpSpPr>
        <p:sp>
          <p:nvSpPr>
            <p:cNvPr id="6" name="Freeform 6"/>
            <p:cNvSpPr/>
            <p:nvPr/>
          </p:nvSpPr>
          <p:spPr>
            <a:xfrm>
              <a:off x="0" y="0"/>
              <a:ext cx="123719" cy="123719"/>
            </a:xfrm>
            <a:custGeom>
              <a:avLst/>
              <a:gdLst/>
              <a:ahLst/>
              <a:cxnLst/>
              <a:rect l="l" t="t" r="r" b="b"/>
              <a:pathLst>
                <a:path w="123719" h="123719">
                  <a:moveTo>
                    <a:pt x="0" y="0"/>
                  </a:moveTo>
                  <a:lnTo>
                    <a:pt x="123719" y="0"/>
                  </a:lnTo>
                  <a:lnTo>
                    <a:pt x="123719" y="123719"/>
                  </a:lnTo>
                  <a:lnTo>
                    <a:pt x="0" y="123719"/>
                  </a:lnTo>
                  <a:close/>
                </a:path>
              </a:pathLst>
            </a:custGeom>
            <a:solidFill>
              <a:srgbClr val="000000"/>
            </a:solidFill>
          </p:spPr>
        </p:sp>
        <p:sp>
          <p:nvSpPr>
            <p:cNvPr id="7" name="TextBox 7"/>
            <p:cNvSpPr txBox="1"/>
            <p:nvPr/>
          </p:nvSpPr>
          <p:spPr>
            <a:xfrm>
              <a:off x="0" y="-38100"/>
              <a:ext cx="123719" cy="16181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771982" y="8788554"/>
            <a:ext cx="469746" cy="469746"/>
            <a:chOff x="0" y="0"/>
            <a:chExt cx="123719" cy="123719"/>
          </a:xfrm>
        </p:grpSpPr>
        <p:sp>
          <p:nvSpPr>
            <p:cNvPr id="9" name="Freeform 9"/>
            <p:cNvSpPr/>
            <p:nvPr/>
          </p:nvSpPr>
          <p:spPr>
            <a:xfrm>
              <a:off x="0" y="0"/>
              <a:ext cx="123719" cy="123719"/>
            </a:xfrm>
            <a:custGeom>
              <a:avLst/>
              <a:gdLst/>
              <a:ahLst/>
              <a:cxnLst/>
              <a:rect l="l" t="t" r="r" b="b"/>
              <a:pathLst>
                <a:path w="123719" h="123719">
                  <a:moveTo>
                    <a:pt x="0" y="0"/>
                  </a:moveTo>
                  <a:lnTo>
                    <a:pt x="123719" y="0"/>
                  </a:lnTo>
                  <a:lnTo>
                    <a:pt x="123719" y="123719"/>
                  </a:lnTo>
                  <a:lnTo>
                    <a:pt x="0" y="123719"/>
                  </a:lnTo>
                  <a:close/>
                </a:path>
              </a:pathLst>
            </a:custGeom>
            <a:solidFill>
              <a:srgbClr val="737373"/>
            </a:solidFill>
          </p:spPr>
        </p:sp>
        <p:sp>
          <p:nvSpPr>
            <p:cNvPr id="10" name="TextBox 10"/>
            <p:cNvSpPr txBox="1"/>
            <p:nvPr/>
          </p:nvSpPr>
          <p:spPr>
            <a:xfrm>
              <a:off x="0" y="-38100"/>
              <a:ext cx="123719" cy="161819"/>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2515265" y="8788554"/>
            <a:ext cx="469746" cy="469746"/>
            <a:chOff x="0" y="0"/>
            <a:chExt cx="123719" cy="123719"/>
          </a:xfrm>
        </p:grpSpPr>
        <p:sp>
          <p:nvSpPr>
            <p:cNvPr id="12" name="Freeform 12"/>
            <p:cNvSpPr/>
            <p:nvPr/>
          </p:nvSpPr>
          <p:spPr>
            <a:xfrm>
              <a:off x="0" y="0"/>
              <a:ext cx="123719" cy="123719"/>
            </a:xfrm>
            <a:custGeom>
              <a:avLst/>
              <a:gdLst/>
              <a:ahLst/>
              <a:cxnLst/>
              <a:rect l="l" t="t" r="r" b="b"/>
              <a:pathLst>
                <a:path w="123719" h="123719">
                  <a:moveTo>
                    <a:pt x="0" y="0"/>
                  </a:moveTo>
                  <a:lnTo>
                    <a:pt x="123719" y="0"/>
                  </a:lnTo>
                  <a:lnTo>
                    <a:pt x="123719" y="123719"/>
                  </a:lnTo>
                  <a:lnTo>
                    <a:pt x="0" y="123719"/>
                  </a:lnTo>
                  <a:close/>
                </a:path>
              </a:pathLst>
            </a:custGeom>
            <a:solidFill>
              <a:srgbClr val="A6A6A6"/>
            </a:solidFill>
          </p:spPr>
        </p:sp>
        <p:sp>
          <p:nvSpPr>
            <p:cNvPr id="13" name="TextBox 13"/>
            <p:cNvSpPr txBox="1"/>
            <p:nvPr/>
          </p:nvSpPr>
          <p:spPr>
            <a:xfrm>
              <a:off x="0" y="-38100"/>
              <a:ext cx="123719" cy="161819"/>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12247228" y="1162569"/>
            <a:ext cx="3394744" cy="7359879"/>
          </a:xfrm>
          <a:custGeom>
            <a:avLst/>
            <a:gdLst/>
            <a:ahLst/>
            <a:cxnLst/>
            <a:rect l="l" t="t" r="r" b="b"/>
            <a:pathLst>
              <a:path w="3394744" h="7359879">
                <a:moveTo>
                  <a:pt x="0" y="0"/>
                </a:moveTo>
                <a:lnTo>
                  <a:pt x="3394744" y="0"/>
                </a:lnTo>
                <a:lnTo>
                  <a:pt x="3394744" y="7359880"/>
                </a:lnTo>
                <a:lnTo>
                  <a:pt x="0" y="7359880"/>
                </a:lnTo>
                <a:lnTo>
                  <a:pt x="0" y="0"/>
                </a:lnTo>
                <a:close/>
              </a:path>
            </a:pathLst>
          </a:custGeom>
          <a:blipFill>
            <a:blip r:embed="rId5"/>
            <a:stretch>
              <a:fillRect/>
            </a:stretch>
          </a:blipFill>
        </p:spPr>
      </p:sp>
      <p:sp>
        <p:nvSpPr>
          <p:cNvPr id="15" name="TextBox 15"/>
          <p:cNvSpPr txBox="1"/>
          <p:nvPr/>
        </p:nvSpPr>
        <p:spPr>
          <a:xfrm>
            <a:off x="555924" y="275498"/>
            <a:ext cx="6236709" cy="1249230"/>
          </a:xfrm>
          <a:prstGeom prst="rect">
            <a:avLst/>
          </a:prstGeom>
        </p:spPr>
        <p:txBody>
          <a:bodyPr lIns="0" tIns="0" rIns="0" bIns="0" rtlCol="0" anchor="t">
            <a:spAutoFit/>
          </a:bodyPr>
          <a:lstStyle/>
          <a:p>
            <a:pPr algn="l">
              <a:lnSpc>
                <a:spcPts val="9128"/>
              </a:lnSpc>
              <a:spcBef>
                <a:spcPct val="0"/>
              </a:spcBef>
            </a:pPr>
            <a:r>
              <a:rPr lang="en-US" sz="6520">
                <a:solidFill>
                  <a:srgbClr val="000000"/>
                </a:solidFill>
                <a:latin typeface="Accordion Black"/>
                <a:ea typeface="Accordion Black"/>
                <a:cs typeface="Accordion Black"/>
                <a:sym typeface="Accordion Black"/>
              </a:rPr>
              <a:t>Poll View</a:t>
            </a:r>
          </a:p>
        </p:txBody>
      </p:sp>
      <p:sp>
        <p:nvSpPr>
          <p:cNvPr id="16" name="TextBox 16"/>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FFFFFF"/>
                </a:solidFill>
                <a:latin typeface="Canva Sans"/>
                <a:ea typeface="Canva Sans"/>
                <a:cs typeface="Canva Sans"/>
                <a:sym typeface="Canva Sans"/>
              </a:rPr>
              <a:t>9</a:t>
            </a:r>
          </a:p>
        </p:txBody>
      </p:sp>
      <p:sp>
        <p:nvSpPr>
          <p:cNvPr id="17" name="TextBox 17"/>
          <p:cNvSpPr txBox="1"/>
          <p:nvPr/>
        </p:nvSpPr>
        <p:spPr>
          <a:xfrm>
            <a:off x="721751" y="1632892"/>
            <a:ext cx="8683874" cy="7332441"/>
          </a:xfrm>
          <a:prstGeom prst="rect">
            <a:avLst/>
          </a:prstGeom>
        </p:spPr>
        <p:txBody>
          <a:bodyPr lIns="0" tIns="0" rIns="0" bIns="0" rtlCol="0" anchor="t">
            <a:spAutoFit/>
          </a:bodyPr>
          <a:lstStyle/>
          <a:p>
            <a:pPr algn="ctr">
              <a:lnSpc>
                <a:spcPts val="4824"/>
              </a:lnSpc>
            </a:pPr>
            <a:endParaRPr/>
          </a:p>
          <a:p>
            <a:pPr marL="744041" lvl="1" indent="-372020" algn="ctr">
              <a:lnSpc>
                <a:spcPts val="4824"/>
              </a:lnSpc>
              <a:buFont typeface="Arial"/>
              <a:buChar char="•"/>
            </a:pPr>
            <a:r>
              <a:rPr lang="en-US" sz="3446" b="1">
                <a:solidFill>
                  <a:srgbClr val="000000"/>
                </a:solidFill>
                <a:latin typeface="Cooper BT Bold"/>
                <a:ea typeface="Cooper BT Bold"/>
                <a:cs typeface="Cooper BT Bold"/>
                <a:sym typeface="Cooper BT Bold"/>
              </a:rPr>
              <a:t>Vote:</a:t>
            </a:r>
            <a:r>
              <a:rPr lang="en-US" sz="3446">
                <a:solidFill>
                  <a:srgbClr val="000000"/>
                </a:solidFill>
                <a:latin typeface="Cooper BT Light"/>
                <a:ea typeface="Cooper BT Light"/>
                <a:cs typeface="Cooper BT Light"/>
                <a:sym typeface="Cooper BT Light"/>
              </a:rPr>
              <a:t> Cast your vote on available poll options.</a:t>
            </a:r>
          </a:p>
          <a:p>
            <a:pPr marL="744041" lvl="1" indent="-372020" algn="ctr">
              <a:lnSpc>
                <a:spcPts val="4824"/>
              </a:lnSpc>
              <a:buFont typeface="Arial"/>
              <a:buChar char="•"/>
            </a:pPr>
            <a:r>
              <a:rPr lang="en-US" sz="3446" b="1">
                <a:solidFill>
                  <a:srgbClr val="000000"/>
                </a:solidFill>
                <a:latin typeface="Cooper BT Bold"/>
                <a:ea typeface="Cooper BT Bold"/>
                <a:cs typeface="Cooper BT Bold"/>
                <a:sym typeface="Cooper BT Bold"/>
              </a:rPr>
              <a:t>Poll Results:</a:t>
            </a:r>
            <a:r>
              <a:rPr lang="en-US" sz="3446">
                <a:solidFill>
                  <a:srgbClr val="000000"/>
                </a:solidFill>
                <a:latin typeface="Cooper BT Light"/>
                <a:ea typeface="Cooper BT Light"/>
                <a:cs typeface="Cooper BT Light"/>
                <a:sym typeface="Cooper BT Light"/>
              </a:rPr>
              <a:t> View live results displayed in an interactive chart format.</a:t>
            </a:r>
          </a:p>
          <a:p>
            <a:pPr marL="744042" lvl="1" indent="-372021" algn="ctr">
              <a:lnSpc>
                <a:spcPts val="4824"/>
              </a:lnSpc>
              <a:buFont typeface="Arial"/>
              <a:buChar char="•"/>
            </a:pPr>
            <a:r>
              <a:rPr lang="en-US" sz="3446" b="1">
                <a:solidFill>
                  <a:srgbClr val="000000"/>
                </a:solidFill>
                <a:latin typeface="Cooper BT Bold"/>
                <a:ea typeface="Cooper BT Bold"/>
                <a:cs typeface="Cooper BT Bold"/>
                <a:sym typeface="Cooper BT Bold"/>
              </a:rPr>
              <a:t>Change Vote:</a:t>
            </a:r>
            <a:r>
              <a:rPr lang="en-US" sz="3446">
                <a:solidFill>
                  <a:srgbClr val="000000"/>
                </a:solidFill>
                <a:latin typeface="Cooper BT Light"/>
                <a:ea typeface="Cooper BT Light"/>
                <a:cs typeface="Cooper BT Light"/>
                <a:sym typeface="Cooper BT Light"/>
              </a:rPr>
              <a:t> Update your vote at any time.</a:t>
            </a:r>
          </a:p>
          <a:p>
            <a:pPr marL="744041" lvl="1" indent="-372020" algn="ctr">
              <a:lnSpc>
                <a:spcPts val="4824"/>
              </a:lnSpc>
              <a:buFont typeface="Arial"/>
              <a:buChar char="•"/>
            </a:pPr>
            <a:r>
              <a:rPr lang="en-US" sz="3446" b="1">
                <a:solidFill>
                  <a:srgbClr val="000000"/>
                </a:solidFill>
                <a:latin typeface="Cooper BT Bold"/>
                <a:ea typeface="Cooper BT Bold"/>
                <a:cs typeface="Cooper BT Bold"/>
                <a:sym typeface="Cooper BT Bold"/>
              </a:rPr>
              <a:t>Vote Count: </a:t>
            </a:r>
            <a:r>
              <a:rPr lang="en-US" sz="3446">
                <a:solidFill>
                  <a:srgbClr val="000000"/>
                </a:solidFill>
                <a:latin typeface="Cooper BT Light"/>
                <a:ea typeface="Cooper BT Light"/>
                <a:cs typeface="Cooper BT Light"/>
                <a:sym typeface="Cooper BT Light"/>
              </a:rPr>
              <a:t>See the total vote count for each option in real-time.</a:t>
            </a:r>
          </a:p>
          <a:p>
            <a:pPr marL="744041" lvl="1" indent="-372020" algn="ctr">
              <a:lnSpc>
                <a:spcPts val="4824"/>
              </a:lnSpc>
              <a:buFont typeface="Arial"/>
              <a:buChar char="•"/>
            </a:pPr>
            <a:r>
              <a:rPr lang="en-US" sz="3446" b="1">
                <a:solidFill>
                  <a:srgbClr val="000000"/>
                </a:solidFill>
                <a:latin typeface="Cooper BT Bold"/>
                <a:ea typeface="Cooper BT Bold"/>
                <a:cs typeface="Cooper BT Bold"/>
                <a:sym typeface="Cooper BT Bold"/>
              </a:rPr>
              <a:t>Poll ID: </a:t>
            </a:r>
            <a:r>
              <a:rPr lang="en-US" sz="3446">
                <a:solidFill>
                  <a:srgbClr val="000000"/>
                </a:solidFill>
                <a:latin typeface="Cooper BT Light"/>
                <a:ea typeface="Cooper BT Light"/>
                <a:cs typeface="Cooper BT Light"/>
                <a:sym typeface="Cooper BT Light"/>
              </a:rPr>
              <a:t>View the unique Poll ID for reference or sharing</a:t>
            </a:r>
          </a:p>
          <a:p>
            <a:pPr algn="ctr">
              <a:lnSpc>
                <a:spcPts val="4824"/>
              </a:lnSpc>
              <a:spcBef>
                <a:spcPct val="0"/>
              </a:spcBef>
            </a:pPr>
            <a:endParaRPr lang="en-US" sz="3446">
              <a:solidFill>
                <a:srgbClr val="000000"/>
              </a:solidFill>
              <a:latin typeface="Cooper BT Light"/>
              <a:ea typeface="Cooper BT Light"/>
              <a:cs typeface="Cooper BT Light"/>
              <a:sym typeface="Cooper BT Ligh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650</Words>
  <Application>Microsoft Office PowerPoint</Application>
  <PresentationFormat>Custom</PresentationFormat>
  <Paragraphs>82</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Cooper BT Light</vt:lpstr>
      <vt:lpstr>Arial</vt:lpstr>
      <vt:lpstr>Cooper BT Bold</vt:lpstr>
      <vt:lpstr>Accordion Black</vt:lpstr>
      <vt:lpstr>Calibri</vt:lpstr>
      <vt:lpstr>Canva Sans</vt:lpstr>
      <vt:lpstr>Canva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Canva 101 Playbook</dc:title>
  <cp:lastModifiedBy>Asif Akbar</cp:lastModifiedBy>
  <cp:revision>2</cp:revision>
  <dcterms:created xsi:type="dcterms:W3CDTF">2006-08-16T00:00:00Z</dcterms:created>
  <dcterms:modified xsi:type="dcterms:W3CDTF">2025-01-16T02:28:44Z</dcterms:modified>
  <dc:identifier>DAGcRGH646s</dc:identifier>
</cp:coreProperties>
</file>