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9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2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3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4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15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6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7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8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9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20.xml" ContentType="application/vnd.openxmlformats-officedocument.presentationml.notesSlide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21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22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notesSlides/notesSlide23.xml" ContentType="application/vnd.openxmlformats-officedocument.presentationml.notesSlide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24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notesSlides/notesSlide25.xml" ContentType="application/vnd.openxmlformats-officedocument.presentationml.notesSlide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329" r:id="rId4"/>
    <p:sldId id="317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3" r:id="rId17"/>
    <p:sldId id="342" r:id="rId18"/>
    <p:sldId id="319" r:id="rId19"/>
    <p:sldId id="320" r:id="rId20"/>
    <p:sldId id="321" r:id="rId21"/>
    <p:sldId id="322" r:id="rId22"/>
    <p:sldId id="323" r:id="rId23"/>
    <p:sldId id="324" r:id="rId24"/>
    <p:sldId id="326" r:id="rId25"/>
    <p:sldId id="32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D110C"/>
    <a:srgbClr val="F3F3F3"/>
    <a:srgbClr val="A9C9FF"/>
    <a:srgbClr val="6D6E70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/>
    <p:restoredTop sz="94674"/>
  </p:normalViewPr>
  <p:slideViewPr>
    <p:cSldViewPr>
      <p:cViewPr varScale="1">
        <p:scale>
          <a:sx n="119" d="100"/>
          <a:sy n="119" d="100"/>
        </p:scale>
        <p:origin x="19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A SADAK" userId="9e184e14-c669-48c0-b1bc-f5bb4059974e" providerId="ADAL" clId="{36B6FE06-82AC-4048-8364-F26AA201ED2D}"/>
    <pc:docChg chg="delSld modSld">
      <pc:chgData name="MUSA SADAK" userId="9e184e14-c669-48c0-b1bc-f5bb4059974e" providerId="ADAL" clId="{36B6FE06-82AC-4048-8364-F26AA201ED2D}" dt="2021-05-28T19:05:27.343" v="47" actId="20577"/>
      <pc:docMkLst>
        <pc:docMk/>
      </pc:docMkLst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3091822108" sldId="318"/>
        </pc:sldMkLst>
      </pc:sldChg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1395393402" sldId="327"/>
        </pc:sldMkLst>
      </pc:sldChg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1459657185" sldId="328"/>
        </pc:sldMkLst>
      </pc:sldChg>
      <pc:sldChg chg="modSp mod">
        <pc:chgData name="MUSA SADAK" userId="9e184e14-c669-48c0-b1bc-f5bb4059974e" providerId="ADAL" clId="{36B6FE06-82AC-4048-8364-F26AA201ED2D}" dt="2021-05-26T00:00:05.826" v="0" actId="14100"/>
        <pc:sldMkLst>
          <pc:docMk/>
          <pc:sldMk cId="2431010466" sldId="329"/>
        </pc:sldMkLst>
        <pc:picChg chg="mod">
          <ac:chgData name="MUSA SADAK" userId="9e184e14-c669-48c0-b1bc-f5bb4059974e" providerId="ADAL" clId="{36B6FE06-82AC-4048-8364-F26AA201ED2D}" dt="2021-05-26T00:00:05.826" v="0" actId="14100"/>
          <ac:picMkLst>
            <pc:docMk/>
            <pc:sldMk cId="2431010466" sldId="329"/>
            <ac:picMk id="10" creationId="{00000000-0000-0000-0000-000000000000}"/>
          </ac:picMkLst>
        </pc:picChg>
      </pc:sldChg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79773685" sldId="330"/>
        </pc:sldMkLst>
      </pc:sldChg>
      <pc:sldChg chg="modSp mod">
        <pc:chgData name="MUSA SADAK" userId="9e184e14-c669-48c0-b1bc-f5bb4059974e" providerId="ADAL" clId="{36B6FE06-82AC-4048-8364-F26AA201ED2D}" dt="2021-05-28T19:05:27.343" v="47" actId="20577"/>
        <pc:sldMkLst>
          <pc:docMk/>
          <pc:sldMk cId="712590151" sldId="342"/>
        </pc:sldMkLst>
        <pc:spChg chg="mod">
          <ac:chgData name="MUSA SADAK" userId="9e184e14-c669-48c0-b1bc-f5bb4059974e" providerId="ADAL" clId="{36B6FE06-82AC-4048-8364-F26AA201ED2D}" dt="2021-05-28T19:05:27.343" v="47" actId="20577"/>
          <ac:spMkLst>
            <pc:docMk/>
            <pc:sldMk cId="712590151" sldId="342"/>
            <ac:spMk id="174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CC539-80A9-B542-8F5D-0B1E0154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46.204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56.157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3119 350 24575,'56'0'0,"17"0"0,-1 0 0,20 0 0,-12 0-492,-17 0 0,3 0 0,-10 0 0,2 0 107,28 0 1,2 0-108,-8 0 0,-1 0 0,6 0 0,-1 0 478,-6 0 1,-1 0 50,-5 0 1,-1 0-38,-9 0 0,-1 0 0,2 0 0,-3 0-72,19 0 72,18 0 0,-43 0 983,17 0-794,-16 0 794,-16 0 0,-3 0 0,-18 0-468,-1 0-422,-10 0-93,0 0 0,-33 4 0,-1 0 0,-35 5 0,-2 0 0,-14 0 0,-16-3-492,38-1 0,-2 0 321,-2-2 1,-2 1 170,-5 2 0,0 0 0,0-3 0,0 0 0,-5 3 0,0 0 0,-1-2 0,0-1 0,-5 0 0,0 1-492,0 2 0,0 0 185,0-3 1,0 1 306,0 0 0,0-1 0,5 0 0,0 0 0,0-3 0,2 0-217,11 0 0,4 0 217,-36 0 0,10 0 0,24 0 0,0 0 0,10 0 983,16 0-782,5-3 782,9 3-301,7-5-175,5 5-507,41-2 0,1 2 0,37 0 0,-4 0 0,2-4 0,7 2 0,-19-2 0,14 4 0,-26 0 0,14 0 0,-17 0 0,-11-2 0,-7 1 0,-12-2 0,-4 1 0,-63-3 0,6 2 0,-9-3 0,-6 1-492,11 4 0,-2 1 63,-36-6 0,-3 0 429,29 2 0,-2 1 0,-2 1 0,-5-1 0,5 0 0,0-3 0,2 1 0,-14 5 0,2-1-324,23-4 0,2 0 324,-7 5 0,3-1 0,-13-6-32,-24 5 32,28-6 0,9 4 0,14 0 983,14-2-191,2 5-82,15-3-710,-1 1 37,7 1-37,32-6 0,-14 4 0,37-6 0,-17 3 0,5-1 0,4 0 0,-5 1 0,-5 0 0,-5 1 0,-10 2 0,-3-1 0,-7 5 0,-36-11 0,-6 4 0,-39-3 0,-5 2 0,-8 6-366,36-2 1,-1-1 365,-45-1 0,19-4 0,-3 0 0,30-2 0,-12 2 0,14-1 0,12 3 0,10 2 0,5 2 731,9-1-731,2 5 0,4-4 0,1-3 0,-1 1 0,-2-4 0,-4 5 0,-5-1 0,-4 0 0,-4-3 0,-5 1 0,3-1 0,-7 1 0,3-2 0,0 2 0,2-2 0,-1 3 0,8 4 0,-7-4 0,12 4 0,-3 0 0,4-3 0,3 6 0,0-3 0,5 3 0,-1 0 0,-2-2 0,2 2 0,-2-2 0,5 2 0,-3 0 0,2 0 0,-1 0 0,-3 0 0,4 0 0,-1 0 0,-1 0 0,2 2 0,0 4 0,2 1 0,3 3 0,2-1 0,1 0 0,0 0 0,0 1 0,0 0 0,0 1 0,0 0 0,0-2 0,0 0 0,0 0 0,-3 3 0,3 0 0,-2-3 0,2 0 0,-3-1 0,3 3 0,-2-3 0,2 2 0,0-1 0,0-1 0,0 5 0,0-4 0,2 3 0,-2-2 0,5 0 0,-3-1 0,1-1 0,1 1 0,-1-2 0,0 3 0,2 3 0,-2 1 0,0 3 0,2 0 0,-4 0 0,4 4 0,-4-6 0,4 5 0,-4-9 0,3 2 0,-1-3 0,0-3 0,1 3 0,-2-3 0,2 3 0,0-2 0,2 1 0,-1 0 0,1-3 0,0 3 0,1-3 0,2 3 0,-3-3 0,7 4 0,-5-4 0,10 12 0,-7-8 0,9 13 0,-8-9 0,2 1 0,-4-4 0,0-2 0,0-4 0,0 2 0,-3-2 0,2 0 0,-2-1 0,3 1 0,0 0 0,-3 0 0,3-1 0,-3 1 0,3 0 0,-3-1 0,3-1 0,-3-1 0,1-12 0,-4 3 0,-2-8 0,-2 2 0,0 2 0,0-5 0,0 6 0,0-4 0,-2 5 0,1-1 0,-3-2 0,2 4 0,0-2 0,0 2 0,2-1 0,-2-1 0,0-1 0,-3 4 0,1-3 0,0 3 0,2-1 0,-2-1 0,1-2 0,-1 3 0,-1-3 0,1 6 0,-2-4 0,1 3 0,-3-5 0,3 4 0,1-2 0,-4 2 0,5-1 0,-3-1 0,0 1 0,3 1 0,-3-1 0,4-1 0,-2-2 0,3 1 0,-1 1 0,0-1 0,1 2 0,16 8 0,-3-1 0,19 10 0,-9-3 0,9 1 0,-4 0 0,13 0 0,-12 0 0,13 0 0,-9 0 0,0-3 0,3 3 0,-7-6 0,7 5 0,-3-2 0,0 3 0,4-3 0,-5 2 0,6-2 0,0 0 0,-5 2 0,-2-5 0,-3 2 0,-1-3 0,0 0 0,0 0 0,-4 0 0,3 0 0,-7 0 0,3 0 0,-4 0 0,4 0 0,-3 0 0,3 0 0,-4 0 0,-3 0 0,3 0 0,-3 0 0,-1 0 0,4 2 0,-7-1 0,7 2 0,-4-3 0,4 0 0,5 0 0,10 0 0,-8 0 0,16 3 0,-16-2 0,11 2 0,-3-3 0,5 0 0,-6 0 0,5 0 0,12 0 0,4 0 0,-1 0 0,14 0 0,-23 0 0,26 0 0,-11 0 0,5-4 0,-16 3 0,7-7 0,-9 7 0,7-6 0,-2 3 0,-2 0 0,-9 0 0,10 1 0,-11-1 0,11-1 0,-11-1 0,17 1 0,-23 1 0,15-4 0,-23 8 0,12-7 0,-7 3 0,2 0 0,-4-1 0,-4 1 0,-1 1 0,-4-2 0,1 1 0,-1 1 0,-3-2 0,2 2 0,-5-4 0,5 1 0,5-9 0,-5 5 0,5-5 0,-11 5 0,-3 2 0,0 2 0,-3-1 0,-2-1 0,-23-1 0,3 0 0,-30 1 0,3 0 0,-18-1 0,-8 4 0,-7-3 0,13 7 0,-3-4 0,11 5 0,-5 0 0,-1 0 0,12 0 0,-3 0 0,16 0 0,-4 0 0,10 0 0,1 0 0,1 0 0,6 0 0,-2 0 0,9 0 0,0 0 0,0 0 0,3 0 0,-2 0 0,8 0 0,-5 0 0,6 0 0,-2 0 0,42 2 0,-11 2 0,43-2 0,-15 6 0,13-7 0,8 3 0,23-4-984,-5 4 912,-33-3 1,0-1 71,-4 3 0,0-1-295,5 1 0,-1-1 295,-3-1 0,-1-1 0,4 3 0,-1-1 0,42-2 0,-41 0 0,0 0 0,1 0 0,0 0 0,1 0 0,0 0 0,3 0 0,0 0 0,-4 0 0,0 0 0,-1 0 0,1 0 0,-4 0 0,-1 0 0,30 0 0,-27 0 0,-3 0 0,1 0 0,8 0 0,1 0 0,-3 0 0,35 0 0,-43 0 0,3 0 0,-5 0 983,2 0-874,3 0 516,-10 0-625,-2 0 0,-10 0 0,-1 0 0,-5 0 0,0 0 0,0 0 0,0 0 0,0 0 0,0 0 0,0 0 0,0 0 0,0 0 0,0 0 0,-4 0 0,3 0 0,-3 0 0,4 0 0,0 0 0,0 0 0,5 0 0,-4 0 0,4 0 0,-9 0 0,3 0 0,-3 0 0,0 0 0,3-2 0,-3 1 0,9-2 0,-4 0 0,9 2 0,-5-5 0,6 5 0,-5-2 0,4 0 0,-9 2 0,4-2 0,-5 3 0,0 0 0,0-3 0,-4 2 0,3-2 0,-7 3 0,3 0 0,-4-3 0,0 3 0,1-3 0,-5 3 0,8 0 0,-9 0 0,8 0 0,-9 0 0,2 0 0,-3 0 0,3 0 0,-2 0 0,2 0 0,-4 0 0,1 0 0,0 0 0,0 0 0,-1 0 0,1 0 0,-2 2 0,-1 5 0,-3 2 0,-2 1 0,-2 1 0,-3-5 0,-2 2 0,-1 0 0,-2-1 0,3-1 0,-3 3 0,2-4 0,-3 1 0,1 0 0,-1-4 0,0 4 0,0-1 0,-2-1 0,1-1 0,-2 1 0,2-1 0,-3 0 0,3 1 0,-4-1 0,1-1 0,3 3 0,-3-3 0,0 4 0,-1-1 0,-3-2 0,-5 2 0,4-1 0,-7 2 0,-2 1 0,0-4 0,-4 4 0,5-4 0,-5 1 0,4-1 0,-4 0 0,9-3 0,-3 6 0,3-5 0,0 2 0,-3-3 0,7 0 0,-8 3 0,4-3 0,-4 3 0,0-3 0,4 0 0,-3 0 0,3 0 0,-9 0 0,-1 3 0,0-2 0,-4 6 0,5-3 0,-6 3 0,5-3 0,-4 2 0,9-2 0,-4 0 0,9 2 0,-3-3 0,7 0 0,-3 3 0,4-6 0,0 3 0,-5 0 0,4-2 0,-7 4 0,3-4 0,-4 2 0,0-3 0,4 0 0,-3 0 0,2 0 0,1 0 0,1 0 0,0 0 0,-2 0 0,1 0 0,0 0 0,9 0 0,-4 0 0,7 0 0,-7 0 0,6-2 0,-2 1 0,4-1 0,-1 2 0,0 0 0,0 0 0,0 0 0,0 0 0,0 0 0,0 0 0,1 0 0,-1 0 0,0 0 0,0 0 0,0-2 0,1 1 0,0-1 0,38 0 0,-12 2 0,54-2 0,-30 2 0,34 0 0,-10 0 0,13 0 0,0 0 0,7 0-559,2 0 559,0 0 0,-37 0 0,1 0 0,38 0 0,-38 0 0,1 0 0,0 0 0,-1 0 0,46 5 0,-44-5 0,-2 1 0,18 3 0,12-4 0,3 0 0,-7 0 0,17 0 0,-43 0 0,8 0 0,-14 0 0,5 0 0,-8 0 0,-14 0 559,-3 0-559,-11 0 0,-1 0 0,-5 0 0,-45 0 0,6 0 0,-37 0 0,6 0 0,-10 0 0,-23 0-492,39 0 0,-3 0 310,-7 1 0,-3-2 182,-1-1 0,-6-1-328,3-2 0,-5-1 0,2 0-164,-20-5 0,-2-1 164,11 3 0,-4 1 0,3-1 0,14 2 0,3 0 0,-2 0 0,-7 1 0,-2 1 0,0 0 154,-4-1 1,-1 1 0,-1 0-155,-3 1 0,-1 1 0,-2 1 82,18 0 0,-2-1 0,1 1 0,4 1-82,-4 1 0,4 0 0,-2 0 0,-15 0 0,-3 0 0,4 0 309,20 0 1,3 0-1,-1 0 19,-9 0 0,-3 0 0,1 0 0,-3 0 0,1 0 0,1 0 0,9 0 0,2 0 0,-1 0 0,-4 0 0,0 0 0,2 0 187,-21 0 1,3 0-188,-1 0 0,2 0 0,10 3 0,2 0 491,3 0 1,0 1-456,-4 5 1,1 0-37,7-2 0,1 0 0,-1 2 0,3 0 983,-28 1 0,4 1 0,26-3-937,-7-2 937,8-2 0,13-4 0,13 0 0,6 0 0,9 3 0,1-3-527,7 3-456,1-3 0,3 2 0,0-2 0,1 4 0,0-1 0,1 2 0,0-2 0,-4 0 0,2-3 0,-4 0 0,1 0 0,-1 0 0,-7 0 0,3 0 0,-7 0 0,6 0 0,-6 0 0,7 0 0,-3 0 0,4 0 0,-4 0 0,6 0 0,-6 0 0,7 0 0,-3 0 0,0 0 0,0 0 0,0 0 0,-1 0 0,1 0 0,3 0 0,-2 0 0,5 0 0,-2 0 0,0 0 0,-1 2 0,0-1 0,-2 2 0,5-3 0,-2 0 0,0 0 0,2 0 0,0 0 0,2 0 0,3 0 0,-6 0 0,3 0 0,0 0 0,-1 0 0,3 0 0,-3 0 0,1-4 0,0-1 0,2-4 0,1 3 0,0-3 0,1 2 0,-1 0 0,-1-3 0,3 5 0,-2-5 0,0 4 0,1-1 0,-1-1 0,-1 2 0,2 0 0,-2-1 0,1 0 0,3-3 0,-5 2 0,5-1 0,-3 0 0,2 1 0,0 0 0,2-2 0,0 2 0,8-3 0,0 5 0,9-1 0,-2 1 0,4 1 0,4-2 0,2 1 0,7-1 0,-2 4 0,19-5 0,-7 7 0,5-3 0,1 1 0,-8 2 0,11-3 0,-6 4 0,10 0 0,-8 0 0,5 0 0,3 0 0,-14 0 0,15 0 0,-11 0 0,18 9 0,-19-4 0,17 11 0,-20-4 0,16 9 0,-15-8 0,12 11 0,-19-12 0,21 12 0,-19-9 0,12 9 0,-15-10 0,1 7 0,3-5 0,-8 1 0,3-3 0,-5-4 0,0 2 0,-4-5 0,-1 2 0,-7-4 0,-1 0 0,-6-2 0,2-1 0,-3-2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739315E8-B7C8-584E-9FB4-F2CF035C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581F7-20DF-4348-A388-42F2532747DC}" type="slidenum">
              <a:rPr lang="en-US" sz="1200" i="0"/>
              <a:pPr/>
              <a:t>1</a:t>
            </a:fld>
            <a:endParaRPr lang="en-US" sz="1200" i="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Introduction of me.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Musa</a:t>
            </a:r>
            <a:r>
              <a:rPr lang="en-US" baseline="0" dirty="0">
                <a:ea typeface="ＭＳ Ｐゴシック" charset="0"/>
              </a:rPr>
              <a:t> Sadak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Mathematics Education 2</a:t>
            </a:r>
            <a:r>
              <a:rPr lang="en-US" baseline="30000" dirty="0">
                <a:ea typeface="ＭＳ Ｐゴシック" charset="0"/>
              </a:rPr>
              <a:t>nd</a:t>
            </a:r>
            <a:r>
              <a:rPr lang="en-US" baseline="0" dirty="0">
                <a:ea typeface="ＭＳ Ｐゴシック" charset="0"/>
              </a:rPr>
              <a:t> Year Doctoral Student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In this paper, TIMSS and National Placement Tests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02162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21184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2422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72164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385261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21087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5660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870041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97570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3642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D003C-6BF2-BB42-86BA-85851643A973}" type="slidenum">
              <a:rPr lang="en-US" sz="1200" i="0"/>
              <a:pPr/>
              <a:t>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627622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98064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98279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978423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64997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99029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23484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53573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69255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79989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44494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2864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37866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C4D-92AA-FD4A-A53D-0225E6E2BECE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67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2DBD-319D-1B41-8232-DD9CF67E211C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0964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0B8F-1AF9-D04E-9D03-BAFEA91D5005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55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F871-C227-5A4F-AAAE-DF181A2DC191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7527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7796-16F5-E648-9716-286047B66FCC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29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26F7-7787-854C-BB79-3CB06F26B8EE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1829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B4F8-788B-A54B-9641-70D0056EE046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40562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FBE2-22F7-D345-88F2-0A281717F588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318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CFD-3532-8B48-A3C9-673E7CB85D72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9398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1BD6-5551-C243-A5AE-6D61D3353945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8919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fld id="{5F2FD48E-BCDD-5E4F-881E-97505A37CA94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10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8.xml"/><Relationship Id="rId5" Type="http://schemas.openxmlformats.org/officeDocument/2006/relationships/customXml" Target="../ink/ink53.xml"/><Relationship Id="rId10" Type="http://schemas.openxmlformats.org/officeDocument/2006/relationships/customXml" Target="../ink/ink57.xml"/><Relationship Id="rId4" Type="http://schemas.openxmlformats.org/officeDocument/2006/relationships/image" Target="../media/image5.png"/><Relationship Id="rId9" Type="http://schemas.openxmlformats.org/officeDocument/2006/relationships/customXml" Target="../ink/ink56.xml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11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65.xml"/><Relationship Id="rId5" Type="http://schemas.openxmlformats.org/officeDocument/2006/relationships/customXml" Target="../ink/ink60.xml"/><Relationship Id="rId10" Type="http://schemas.openxmlformats.org/officeDocument/2006/relationships/customXml" Target="../ink/ink64.xml"/><Relationship Id="rId4" Type="http://schemas.openxmlformats.org/officeDocument/2006/relationships/image" Target="../media/image5.png"/><Relationship Id="rId9" Type="http://schemas.openxmlformats.org/officeDocument/2006/relationships/customXml" Target="../ink/ink63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13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72.xml"/><Relationship Id="rId5" Type="http://schemas.openxmlformats.org/officeDocument/2006/relationships/customXml" Target="../ink/ink67.xml"/><Relationship Id="rId10" Type="http://schemas.openxmlformats.org/officeDocument/2006/relationships/customXml" Target="../ink/ink71.xml"/><Relationship Id="rId4" Type="http://schemas.openxmlformats.org/officeDocument/2006/relationships/image" Target="../media/image5.png"/><Relationship Id="rId9" Type="http://schemas.openxmlformats.org/officeDocument/2006/relationships/customXml" Target="../ink/ink7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4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79.xml"/><Relationship Id="rId5" Type="http://schemas.openxmlformats.org/officeDocument/2006/relationships/customXml" Target="../ink/ink74.xml"/><Relationship Id="rId10" Type="http://schemas.openxmlformats.org/officeDocument/2006/relationships/customXml" Target="../ink/ink78.xml"/><Relationship Id="rId4" Type="http://schemas.openxmlformats.org/officeDocument/2006/relationships/image" Target="../media/image5.png"/><Relationship Id="rId9" Type="http://schemas.openxmlformats.org/officeDocument/2006/relationships/customXml" Target="../ink/ink77.xml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16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86.xml"/><Relationship Id="rId5" Type="http://schemas.openxmlformats.org/officeDocument/2006/relationships/customXml" Target="../ink/ink81.xml"/><Relationship Id="rId10" Type="http://schemas.openxmlformats.org/officeDocument/2006/relationships/customXml" Target="../ink/ink85.xml"/><Relationship Id="rId4" Type="http://schemas.openxmlformats.org/officeDocument/2006/relationships/image" Target="../media/image5.png"/><Relationship Id="rId9" Type="http://schemas.openxmlformats.org/officeDocument/2006/relationships/customXml" Target="../ink/ink8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17.png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93.xml"/><Relationship Id="rId5" Type="http://schemas.openxmlformats.org/officeDocument/2006/relationships/customXml" Target="../ink/ink88.xml"/><Relationship Id="rId10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9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0.xml"/><Relationship Id="rId5" Type="http://schemas.openxmlformats.org/officeDocument/2006/relationships/customXml" Target="../ink/ink95.xml"/><Relationship Id="rId10" Type="http://schemas.openxmlformats.org/officeDocument/2006/relationships/customXml" Target="../ink/ink99.xml"/><Relationship Id="rId4" Type="http://schemas.openxmlformats.org/officeDocument/2006/relationships/image" Target="../media/image50.png"/><Relationship Id="rId9" Type="http://schemas.openxmlformats.org/officeDocument/2006/relationships/customXml" Target="../ink/ink9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7.xml"/><Relationship Id="rId5" Type="http://schemas.openxmlformats.org/officeDocument/2006/relationships/customXml" Target="../ink/ink102.xml"/><Relationship Id="rId10" Type="http://schemas.openxmlformats.org/officeDocument/2006/relationships/customXml" Target="../ink/ink106.xml"/><Relationship Id="rId4" Type="http://schemas.openxmlformats.org/officeDocument/2006/relationships/image" Target="../media/image50.png"/><Relationship Id="rId9" Type="http://schemas.openxmlformats.org/officeDocument/2006/relationships/customXml" Target="../ink/ink10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14.xml"/><Relationship Id="rId5" Type="http://schemas.openxmlformats.org/officeDocument/2006/relationships/customXml" Target="../ink/ink109.xml"/><Relationship Id="rId10" Type="http://schemas.openxmlformats.org/officeDocument/2006/relationships/customXml" Target="../ink/ink113.xml"/><Relationship Id="rId4" Type="http://schemas.openxmlformats.org/officeDocument/2006/relationships/image" Target="../media/image50.png"/><Relationship Id="rId9" Type="http://schemas.openxmlformats.org/officeDocument/2006/relationships/customXml" Target="../ink/ink1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13" Type="http://schemas.openxmlformats.org/officeDocument/2006/relationships/image" Target="../media/image18.png"/><Relationship Id="rId3" Type="http://schemas.openxmlformats.org/officeDocument/2006/relationships/customXml" Target="../ink/ink115.xml"/><Relationship Id="rId7" Type="http://schemas.openxmlformats.org/officeDocument/2006/relationships/customXml" Target="../ink/ink11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1.xml"/><Relationship Id="rId5" Type="http://schemas.openxmlformats.org/officeDocument/2006/relationships/customXml" Target="../ink/ink116.xml"/><Relationship Id="rId10" Type="http://schemas.openxmlformats.org/officeDocument/2006/relationships/customXml" Target="../ink/ink120.xml"/><Relationship Id="rId4" Type="http://schemas.openxmlformats.org/officeDocument/2006/relationships/image" Target="../media/image50.png"/><Relationship Id="rId9" Type="http://schemas.openxmlformats.org/officeDocument/2006/relationships/customXml" Target="../ink/ink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13" Type="http://schemas.openxmlformats.org/officeDocument/2006/relationships/image" Target="../media/image18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8.xml"/><Relationship Id="rId5" Type="http://schemas.openxmlformats.org/officeDocument/2006/relationships/customXml" Target="../ink/ink123.xml"/><Relationship Id="rId15" Type="http://schemas.openxmlformats.org/officeDocument/2006/relationships/image" Target="../media/image20.png"/><Relationship Id="rId10" Type="http://schemas.openxmlformats.org/officeDocument/2006/relationships/customXml" Target="../ink/ink127.xml"/><Relationship Id="rId4" Type="http://schemas.openxmlformats.org/officeDocument/2006/relationships/image" Target="../media/image50.png"/><Relationship Id="rId9" Type="http://schemas.openxmlformats.org/officeDocument/2006/relationships/customXml" Target="../ink/ink126.xml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22.png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35.xml"/><Relationship Id="rId5" Type="http://schemas.openxmlformats.org/officeDocument/2006/relationships/customXml" Target="../ink/ink130.xml"/><Relationship Id="rId15" Type="http://schemas.openxmlformats.org/officeDocument/2006/relationships/image" Target="../media/image120.png"/><Relationship Id="rId10" Type="http://schemas.openxmlformats.org/officeDocument/2006/relationships/customXml" Target="../ink/ink134.xml"/><Relationship Id="rId4" Type="http://schemas.openxmlformats.org/officeDocument/2006/relationships/image" Target="../media/image50.png"/><Relationship Id="rId9" Type="http://schemas.openxmlformats.org/officeDocument/2006/relationships/customXml" Target="../ink/ink133.xml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24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2.xml"/><Relationship Id="rId5" Type="http://schemas.openxmlformats.org/officeDocument/2006/relationships/customXml" Target="../ink/ink137.xml"/><Relationship Id="rId10" Type="http://schemas.openxmlformats.org/officeDocument/2006/relationships/customXml" Target="../ink/ink141.xml"/><Relationship Id="rId4" Type="http://schemas.openxmlformats.org/officeDocument/2006/relationships/image" Target="../media/image50.png"/><Relationship Id="rId9" Type="http://schemas.openxmlformats.org/officeDocument/2006/relationships/customXml" Target="../ink/ink1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24.png"/><Relationship Id="rId3" Type="http://schemas.openxmlformats.org/officeDocument/2006/relationships/customXml" Target="../ink/ink143.xml"/><Relationship Id="rId7" Type="http://schemas.openxmlformats.org/officeDocument/2006/relationships/customXml" Target="../ink/ink14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9.xml"/><Relationship Id="rId5" Type="http://schemas.openxmlformats.org/officeDocument/2006/relationships/customXml" Target="../ink/ink144.xml"/><Relationship Id="rId10" Type="http://schemas.openxmlformats.org/officeDocument/2006/relationships/customXml" Target="../ink/ink148.xml"/><Relationship Id="rId4" Type="http://schemas.openxmlformats.org/officeDocument/2006/relationships/image" Target="../media/image50.png"/><Relationship Id="rId9" Type="http://schemas.openxmlformats.org/officeDocument/2006/relationships/customXml" Target="../ink/ink147.xml"/><Relationship Id="rId1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8.png"/><Relationship Id="rId3" Type="http://schemas.openxmlformats.org/officeDocument/2006/relationships/customXml" Target="../ink/ink150.xml"/><Relationship Id="rId7" Type="http://schemas.openxmlformats.org/officeDocument/2006/relationships/customXml" Target="../ink/ink15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56.xml"/><Relationship Id="rId5" Type="http://schemas.openxmlformats.org/officeDocument/2006/relationships/customXml" Target="../ink/ink151.xml"/><Relationship Id="rId10" Type="http://schemas.openxmlformats.org/officeDocument/2006/relationships/customXml" Target="../ink/ink155.xml"/><Relationship Id="rId4" Type="http://schemas.openxmlformats.org/officeDocument/2006/relationships/image" Target="../media/image50.png"/><Relationship Id="rId9" Type="http://schemas.openxmlformats.org/officeDocument/2006/relationships/customXml" Target="../ink/ink154.xml"/><Relationship Id="rId1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0.xml"/><Relationship Id="rId13" Type="http://schemas.openxmlformats.org/officeDocument/2006/relationships/image" Target="../media/image26.png"/><Relationship Id="rId3" Type="http://schemas.openxmlformats.org/officeDocument/2006/relationships/customXml" Target="../ink/ink157.xml"/><Relationship Id="rId7" Type="http://schemas.openxmlformats.org/officeDocument/2006/relationships/customXml" Target="../ink/ink15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63.xml"/><Relationship Id="rId5" Type="http://schemas.openxmlformats.org/officeDocument/2006/relationships/customXml" Target="../ink/ink158.xml"/><Relationship Id="rId10" Type="http://schemas.openxmlformats.org/officeDocument/2006/relationships/customXml" Target="../ink/ink162.xml"/><Relationship Id="rId4" Type="http://schemas.openxmlformats.org/officeDocument/2006/relationships/image" Target="../media/image50.png"/><Relationship Id="rId9" Type="http://schemas.openxmlformats.org/officeDocument/2006/relationships/customXml" Target="../ink/ink16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9.xml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6.xml"/><Relationship Id="rId5" Type="http://schemas.openxmlformats.org/officeDocument/2006/relationships/customXml" Target="../ink/ink11.xml"/><Relationship Id="rId10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0" Type="http://schemas.openxmlformats.org/officeDocument/2006/relationships/customXml" Target="../ink/ink22.xml"/><Relationship Id="rId4" Type="http://schemas.openxmlformats.org/officeDocument/2006/relationships/image" Target="../media/image5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7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0.xml"/><Relationship Id="rId5" Type="http://schemas.openxmlformats.org/officeDocument/2006/relationships/customXml" Target="../ink/ink25.xml"/><Relationship Id="rId10" Type="http://schemas.openxmlformats.org/officeDocument/2006/relationships/customXml" Target="../ink/ink29.xml"/><Relationship Id="rId4" Type="http://schemas.openxmlformats.org/officeDocument/2006/relationships/image" Target="../media/image5.png"/><Relationship Id="rId9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8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7.xml"/><Relationship Id="rId5" Type="http://schemas.openxmlformats.org/officeDocument/2006/relationships/customXml" Target="../ink/ink32.xml"/><Relationship Id="rId10" Type="http://schemas.openxmlformats.org/officeDocument/2006/relationships/customXml" Target="../ink/ink36.xml"/><Relationship Id="rId4" Type="http://schemas.openxmlformats.org/officeDocument/2006/relationships/image" Target="../media/image5.png"/><Relationship Id="rId9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9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44.xml"/><Relationship Id="rId5" Type="http://schemas.openxmlformats.org/officeDocument/2006/relationships/customXml" Target="../ink/ink39.xml"/><Relationship Id="rId10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10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1.xml"/><Relationship Id="rId5" Type="http://schemas.openxmlformats.org/officeDocument/2006/relationships/customXml" Target="../ink/ink46.xml"/><Relationship Id="rId10" Type="http://schemas.openxmlformats.org/officeDocument/2006/relationships/customXml" Target="../ink/ink50.xml"/><Relationship Id="rId4" Type="http://schemas.openxmlformats.org/officeDocument/2006/relationships/image" Target="../media/image5.png"/><Relationship Id="rId9" Type="http://schemas.openxmlformats.org/officeDocument/2006/relationships/customXml" Target="../ink/ink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>
            <a:spLocks noGrp="1" noChangeArrowheads="1"/>
          </p:cNvSpPr>
          <p:nvPr>
            <p:ph type="ctrTitle"/>
          </p:nvPr>
        </p:nvSpPr>
        <p:spPr>
          <a:xfrm>
            <a:off x="228598" y="1462431"/>
            <a:ext cx="8686800" cy="776288"/>
          </a:xfrm>
          <a:noFill/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R </a:t>
            </a:r>
            <a:r>
              <a:rPr lang="tr-TR" sz="2400" dirty="0">
                <a:latin typeface="Palatino Linotype" panose="02040502050505030304" pitchFamily="18" charset="0"/>
              </a:rPr>
              <a:t>ile Hiyerarşik Lineer Modelleme (HLM)</a:t>
            </a: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458786" y="3700165"/>
            <a:ext cx="8226425" cy="60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29-30 </a:t>
            </a:r>
            <a:r>
              <a:rPr lang="en-US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May</a:t>
            </a:r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ıs 2021</a:t>
            </a:r>
            <a:endParaRPr lang="tr-TR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3015323" y="2604895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Musa SADAK, </a:t>
            </a:r>
            <a:r>
              <a:rPr lang="tr-TR" dirty="0">
                <a:solidFill>
                  <a:srgbClr val="FFFFFF"/>
                </a:solidFill>
                <a:latin typeface="Palatino Linotype" panose="02040502050505030304" pitchFamily="18" charset="0"/>
              </a:rPr>
              <a:t>Ph.D</a:t>
            </a:r>
            <a:r>
              <a:rPr lang="tr-TR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6547D-6FCF-6544-A1AE-7DEB4B097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4800600"/>
            <a:ext cx="1905001" cy="1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2543851" y="3062117"/>
            <a:ext cx="4056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Fakültesi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Programları ve Öğretim ABD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899" y="340200"/>
            <a:ext cx="7692202" cy="3662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2600" y="3886200"/>
            <a:ext cx="5796420" cy="8581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6326" y="4744306"/>
            <a:ext cx="774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0" dirty="0">
                <a:latin typeface="Palatino Linotype" panose="02040502050505030304" pitchFamily="18" charset="0"/>
              </a:rPr>
              <a:t>Yorum: açıklayıcı değişken x ile çıktı değişkeni y arasında negatif bir ilişki bulunmakta. </a:t>
            </a:r>
            <a:r>
              <a:rPr lang="tr-TR" i="0" dirty="0" err="1">
                <a:latin typeface="Palatino Linotype" panose="02040502050505030304" pitchFamily="18" charset="0"/>
              </a:rPr>
              <a:t>x’deki</a:t>
            </a:r>
            <a:r>
              <a:rPr lang="tr-TR" i="0" dirty="0">
                <a:latin typeface="Palatino Linotype" panose="02040502050505030304" pitchFamily="18" charset="0"/>
              </a:rPr>
              <a:t> her bir birim artış olduğunda y değerleri .333 azalmakta</a:t>
            </a:r>
          </a:p>
        </p:txBody>
      </p:sp>
    </p:spTree>
    <p:extLst>
      <p:ext uri="{BB962C8B-B14F-4D97-AF65-F5344CB8AC3E}">
        <p14:creationId xmlns:p14="http://schemas.microsoft.com/office/powerpoint/2010/main" val="257734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9990" y="533400"/>
            <a:ext cx="5796420" cy="8581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6800" y="1337510"/>
            <a:ext cx="774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0" dirty="0">
                <a:latin typeface="Palatino Linotype" panose="02040502050505030304" pitchFamily="18" charset="0"/>
              </a:rPr>
              <a:t>Yorum: açıklayıcı değişken x ile çıktı değişkeni y arasında negatif bir ilişki bulunmakta. </a:t>
            </a:r>
            <a:r>
              <a:rPr lang="tr-TR" sz="1600" i="0" dirty="0" err="1">
                <a:latin typeface="Palatino Linotype" panose="02040502050505030304" pitchFamily="18" charset="0"/>
              </a:rPr>
              <a:t>x’deki</a:t>
            </a:r>
            <a:r>
              <a:rPr lang="tr-TR" sz="1600" i="0" dirty="0">
                <a:latin typeface="Palatino Linotype" panose="02040502050505030304" pitchFamily="18" charset="0"/>
              </a:rPr>
              <a:t> her bir birim artış olduğunda y değerleri .333 azalmakta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44897" y="2004701"/>
            <a:ext cx="6201513" cy="40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2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Şimdi de aynı veriyi kişileri dikkate almadan sadece bulundukları gruplar açısından inceleyelim: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622" y="1981200"/>
            <a:ext cx="8073897" cy="342144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>
            <a:off x="4572000" y="3212306"/>
            <a:ext cx="68580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9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326" y="4744306"/>
            <a:ext cx="774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0" dirty="0">
                <a:latin typeface="Palatino Linotype" panose="02040502050505030304" pitchFamily="18" charset="0"/>
              </a:rPr>
              <a:t>Yorum: açıklayıcı değişken x ile çıktı değişkeni y arasında negatif bir ilişki bulunmakta. </a:t>
            </a:r>
            <a:r>
              <a:rPr lang="tr-TR" i="0" dirty="0" err="1">
                <a:latin typeface="Palatino Linotype" panose="02040502050505030304" pitchFamily="18" charset="0"/>
              </a:rPr>
              <a:t>x’deki</a:t>
            </a:r>
            <a:r>
              <a:rPr lang="tr-TR" i="0" dirty="0">
                <a:latin typeface="Palatino Linotype" panose="02040502050505030304" pitchFamily="18" charset="0"/>
              </a:rPr>
              <a:t> her bir birim artış olduğunda y değerleri de bir azalmakta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338" y="346095"/>
            <a:ext cx="7041724" cy="35046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4100" y="3819542"/>
            <a:ext cx="5628725" cy="7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1126" y="5481638"/>
            <a:ext cx="774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0" dirty="0">
                <a:latin typeface="Palatino Linotype" panose="02040502050505030304" pitchFamily="18" charset="0"/>
              </a:rPr>
              <a:t>Yorum: açıklayıcı değişken x ile çıktı değişkeni y arasında negatif bir ilişki bulunmakta. </a:t>
            </a:r>
            <a:r>
              <a:rPr lang="tr-TR" sz="1600" i="0" dirty="0" err="1">
                <a:latin typeface="Palatino Linotype" panose="02040502050505030304" pitchFamily="18" charset="0"/>
              </a:rPr>
              <a:t>x’deki</a:t>
            </a:r>
            <a:r>
              <a:rPr lang="tr-TR" sz="1600" i="0" dirty="0">
                <a:latin typeface="Palatino Linotype" panose="02040502050505030304" pitchFamily="18" charset="0"/>
              </a:rPr>
              <a:t> her bir birim artış olduğunda y değerleri de bir azalmakta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448" y="41649"/>
            <a:ext cx="7088408" cy="54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8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744" y="585441"/>
            <a:ext cx="774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i="0" dirty="0">
                <a:latin typeface="Palatino Linotype" panose="02040502050505030304" pitchFamily="18" charset="0"/>
              </a:rPr>
              <a:t>ANCAK</a:t>
            </a:r>
          </a:p>
          <a:p>
            <a:pPr algn="ctr"/>
            <a:r>
              <a:rPr lang="tr-TR" sz="1600" i="0" dirty="0">
                <a:latin typeface="Palatino Linotype" panose="02040502050505030304" pitchFamily="18" charset="0"/>
              </a:rPr>
              <a:t>Hem grupları hem de bireyleri dikkate alacak olursak: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000" y="1363109"/>
            <a:ext cx="7267596" cy="39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1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2000" b="1" dirty="0">
                <a:latin typeface="Palatino Linotype" panose="02040502050505030304" pitchFamily="18" charset="0"/>
                <a:ea typeface="ＭＳ Ｐゴシック" charset="0"/>
              </a:rPr>
              <a:t>Sabit ve Rastgele Etki</a:t>
            </a:r>
          </a:p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Bir model oluştururken bazı değişkenlerimizi sabit bazı değişkenlerimizi de rastgele olacak şekilde belirleyebiliriz.</a:t>
            </a:r>
          </a:p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Hangi değişkenlerimizi sabit hangilerini rastgele etkili olarak alacağımızı literatürden elde edebileceğimiz gibi verimizi elde ettiğimizde de bu kararı verebiliriz.</a:t>
            </a:r>
          </a:p>
          <a:p>
            <a:pPr marL="11113" indent="0" algn="ctr" eaLnBrk="1" hangingPunct="1">
              <a:buNone/>
            </a:pPr>
            <a:r>
              <a:rPr lang="en-US" sz="20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20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20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20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20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20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20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2000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</a:p>
          <a:p>
            <a:pPr marL="11113" indent="0" eaLnBrk="1" hangingPunct="1">
              <a:buNone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Modelimizi ele alalım. Burada 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değişkenimiz 1. seviye bir değişken iken, 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değişkenimiz ise 2. seviye bir değişkendir. Yani öğrenci ve öğretmenlerden oluşan bir veri setinde, ilki öğrenciler ile ilgili (örneğin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sosyo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-ekonomik durum) ikincisi ise öğretmenlerle ilgili bir değişken (sınıfta teknoloji kullanımı) olacaktır. </a:t>
            </a:r>
          </a:p>
          <a:p>
            <a:pPr marL="354013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Burada öğrencilerin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sosyo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-ekonomik durumunu rastgele etki olarak belirtirsek her öğrenci için bu değişken üzerinden farklı katsayı hesaplanacaktır. Diğer türlü tüm öğrenciler için aynı katsayı olacak, öğrencilerin farklılıkları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değerlerine yansıyacaktır.</a:t>
            </a:r>
          </a:p>
          <a:p>
            <a:pPr marL="354013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Öğretmen değişkeni için de benzer şekilde olacaktır. </a:t>
            </a:r>
            <a:endParaRPr lang="en-US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418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135" y="152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2000" b="1" dirty="0">
                <a:latin typeface="Palatino Linotype" panose="02040502050505030304" pitchFamily="18" charset="0"/>
                <a:ea typeface="ＭＳ Ｐゴシック" charset="0"/>
              </a:rPr>
              <a:t>Şimdi gelelim kendi örneğimize</a:t>
            </a:r>
          </a:p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Modelimiz temelde literatür taramasıyla elde edilen bir teoriye ve buna bağlı gelişen araştırma soru veya sorularımıza bağlı olarak belirlediğimiz bağımlı ve bağımsız değişkenlerimiz sayesinde ortaya çıkacaktır. </a:t>
            </a: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Örnek olarak Türkiye’deki okullar genelinde </a:t>
            </a:r>
          </a:p>
          <a:p>
            <a:pPr marL="811213" lvl="2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8. Sınıf matematik öğretmenlerinin birbiriyle olan etkileşimi, öğretmenlerin ve öğrencilerin cinsiyetleri</a:t>
            </a:r>
          </a:p>
          <a:p>
            <a:pPr marL="811213" lvl="2" indent="0" algn="ctr" eaLnBrk="1" hangingPunct="1"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ile </a:t>
            </a:r>
          </a:p>
          <a:p>
            <a:pPr marL="811213" lvl="2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öğrenci basarisi </a:t>
            </a:r>
          </a:p>
          <a:p>
            <a:pPr marL="811213" lvl="2" indent="0" eaLnBrk="1" hangingPunct="1"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arasındaki ilişkiyi inceleyebiliriz. 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Kaç seviyeli bir modelimiz oluştu?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Hangisi(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leri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) açıklayıcı (bağımsız), Hangisi(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leri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) çıktı (bağımlı) değişken?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Diğer bir deyişle, araştırma sorumuz: “Öğrenci ve öğretmenlerin cinsiyetleri ve öğretmenlerin kendi aralarında etkileşimleri ile  öğrencilerin matematik basarisi arasındaki ilişki nasıldır?” olsun.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71259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411163" lvl="1" indent="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Dikkat edilmesi gereken nokta, burada bir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nedensel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ilişki (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causal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effect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) ortaya konulmadığıdır. Yani öğretmen etkileşimleri ile öğrenci başarısı arasındaki ilişkinin yönü yoktur!!!</a:t>
            </a:r>
          </a:p>
          <a:p>
            <a:pPr marL="411163" lvl="1" indent="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 bölümde, belirtilen araştırma sorusuna cevap almak adına oluşturulan HLM modelleri açıklanacaktır. </a:t>
            </a:r>
          </a:p>
          <a:p>
            <a:pPr marL="411163" lvl="1" indent="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İlk olarak, verimizdeki öğrencilerin ayni sınıfta olmak münasebetiyle matematik basarisi açısından ne derece benzerlik gösterdiğini hesaplayabilmek adına bos model teorik olarak anlatılacaktır. </a:t>
            </a: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 şekilde, elimizdeki veri setiyle oluşturulacak iki seviyeli bir modelin ne derece anlamlı olduğunu belirleyebiliriz. </a:t>
            </a: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Sonrasında da, iki seviyeli modelimizi yine teorik olarak oluşturacağız.  </a:t>
            </a: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2383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96" y="1371600"/>
            <a:ext cx="9055008" cy="304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7454" y="4543080"/>
            <a:ext cx="766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Öğrenci Başarısı = 500 + 50 + 25</a:t>
            </a:r>
          </a:p>
          <a:p>
            <a:pPr algn="ctr"/>
            <a:r>
              <a:rPr lang="tr-TR" dirty="0"/>
              <a:t>Örnekler?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1" y="609600"/>
            <a:ext cx="766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0" dirty="0">
                <a:latin typeface="Palatino Linotype" panose="02040502050505030304" pitchFamily="18" charset="0"/>
              </a:rPr>
              <a:t>Boş Model (</a:t>
            </a:r>
            <a:r>
              <a:rPr lang="tr-TR" b="1" i="0" dirty="0" err="1">
                <a:latin typeface="Palatino Linotype" panose="02040502050505030304" pitchFamily="18" charset="0"/>
              </a:rPr>
              <a:t>Empty</a:t>
            </a:r>
            <a:r>
              <a:rPr lang="tr-TR" b="1" i="0" dirty="0">
                <a:latin typeface="Palatino Linotype" panose="02040502050505030304" pitchFamily="18" charset="0"/>
              </a:rPr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213566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793" y="2516579"/>
            <a:ext cx="7110413" cy="914400"/>
          </a:xfrm>
        </p:spPr>
        <p:txBody>
          <a:bodyPr/>
          <a:lstStyle/>
          <a:p>
            <a:pPr algn="ctr" eaLnBrk="1" hangingPunct="1"/>
            <a:r>
              <a:rPr lang="tr-TR" dirty="0">
                <a:latin typeface="Palatino Linotype" panose="02040502050505030304" pitchFamily="18" charset="0"/>
                <a:ea typeface="ＭＳ Ｐゴシック" charset="0"/>
              </a:rPr>
              <a:t>HLM Teorik Altyapısı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14:cNvPr>
              <p14:cNvContentPartPr/>
              <p14:nvPr/>
            </p14:nvContentPartPr>
            <p14:xfrm>
              <a:off x="1923288" y="65456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648" y="64830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14:cNvPr>
              <p14:cNvContentPartPr/>
              <p14:nvPr/>
            </p14:nvContentPartPr>
            <p14:xfrm>
              <a:off x="257568" y="6375404"/>
              <a:ext cx="2462040" cy="27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28" y="6312404"/>
                <a:ext cx="2587680" cy="398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890DB8-E97D-484D-B023-A76A6E3F29B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03F76-7C61-8247-9B87-C2E9E7324960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3001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96" y="101287"/>
            <a:ext cx="9055008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00200" y="3356918"/>
                <a:ext cx="766675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U</a:t>
                </a:r>
                <a:r>
                  <a:rPr lang="tr-TR" sz="1400" dirty="0"/>
                  <a:t>0j</a:t>
                </a:r>
                <a:r>
                  <a:rPr lang="tr-TR" dirty="0"/>
                  <a:t>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356918"/>
                <a:ext cx="7666752" cy="511743"/>
              </a:xfrm>
              <a:prstGeom prst="rect">
                <a:avLst/>
              </a:prstGeom>
              <a:blipFill>
                <a:blip r:embed="rId14"/>
                <a:stretch>
                  <a:fillRect l="-1273" t="-8333" b="-178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3872506"/>
                <a:ext cx="7666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r</a:t>
                </a:r>
                <a:r>
                  <a:rPr lang="tr-TR" sz="1400" dirty="0"/>
                  <a:t>ij</a:t>
                </a:r>
                <a:r>
                  <a:rPr lang="tr-TR" dirty="0"/>
                  <a:t>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72506"/>
                <a:ext cx="7666752" cy="470000"/>
              </a:xfrm>
              <a:prstGeom prst="rect">
                <a:avLst/>
              </a:prstGeom>
              <a:blipFill>
                <a:blip r:embed="rId15"/>
                <a:stretch>
                  <a:fillRect l="-1273" t="-9091" b="-285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00200" y="4390138"/>
                <a:ext cx="7666752" cy="502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Toplam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90138"/>
                <a:ext cx="7666752" cy="502895"/>
              </a:xfrm>
              <a:prstGeom prst="rect">
                <a:avLst/>
              </a:prstGeom>
              <a:blipFill>
                <a:blip r:embed="rId16"/>
                <a:stretch>
                  <a:fillRect l="-1273" t="-8434" b="-192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28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00200" y="685800"/>
                <a:ext cx="766675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U</a:t>
                </a:r>
                <a:r>
                  <a:rPr lang="tr-TR" sz="1400" dirty="0"/>
                  <a:t>0j</a:t>
                </a:r>
                <a:r>
                  <a:rPr lang="tr-TR" dirty="0"/>
                  <a:t>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85800"/>
                <a:ext cx="7666752" cy="511743"/>
              </a:xfrm>
              <a:prstGeom prst="rect">
                <a:avLst/>
              </a:prstGeom>
              <a:blipFill>
                <a:blip r:embed="rId13"/>
                <a:stretch>
                  <a:fillRect l="-1273" t="-8434" b="-180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1300368"/>
                <a:ext cx="7666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r</a:t>
                </a:r>
                <a:r>
                  <a:rPr lang="tr-TR" sz="1400" dirty="0"/>
                  <a:t>ij</a:t>
                </a:r>
                <a:r>
                  <a:rPr lang="tr-TR" dirty="0"/>
                  <a:t>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300368"/>
                <a:ext cx="7666752" cy="470000"/>
              </a:xfrm>
              <a:prstGeom prst="rect">
                <a:avLst/>
              </a:prstGeom>
              <a:blipFill>
                <a:blip r:embed="rId14"/>
                <a:stretch>
                  <a:fillRect l="-1273" t="-9091" b="-285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00400" y="3313441"/>
                <a:ext cx="1989967" cy="969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313441"/>
                <a:ext cx="1989967" cy="9696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611968" y="2697674"/>
            <a:ext cx="7666752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ICC (</a:t>
            </a:r>
            <a:r>
              <a:rPr lang="tr-TR" dirty="0" err="1"/>
              <a:t>Intra-class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582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Araştırma sorumuz: “Öğrenci ve öğretmenlerin cinsiyetleri ve öğretmenlerin kendi aralarında etkileşimleri ile  öğrencilerin matematik basarisi arasındaki ilişki nasıldır?”</a:t>
            </a: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2590" y="2646305"/>
            <a:ext cx="6411220" cy="19433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80663"/>
            <a:ext cx="850519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0" dirty="0"/>
              <a:t>İki Seviyeli Model</a:t>
            </a:r>
          </a:p>
        </p:txBody>
      </p:sp>
    </p:spTree>
    <p:extLst>
      <p:ext uri="{BB962C8B-B14F-4D97-AF65-F5344CB8AC3E}">
        <p14:creationId xmlns:p14="http://schemas.microsoft.com/office/powerpoint/2010/main" val="127343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6390" y="537258"/>
            <a:ext cx="6411220" cy="1943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589" y="2474668"/>
            <a:ext cx="822122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7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31" y="595317"/>
            <a:ext cx="4569935" cy="15382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3438" y="613010"/>
            <a:ext cx="5135810" cy="46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2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9563" y="174817"/>
            <a:ext cx="6320700" cy="57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 = 7 + 0.1x (matematiksel olarak)            y=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mx+n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(m: eğim, n: ekseni kestiği nokta)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+ 0.1*Evdeki kitap sayısı (değerler sembolik)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20, evinde 200 kitap bulunan öğrenciyi düşünelim.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20 = 7 + 0.1*200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20 = 7 + 20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 20 = 27 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55945" y="1699733"/>
            <a:ext cx="6424770" cy="406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Başarı Puanı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5722467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Evdeki kitap sayısı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91" y="4344009"/>
            <a:ext cx="111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err="1">
                <a:latin typeface="Palatino Linotype" panose="02040502050505030304" pitchFamily="18" charset="0"/>
              </a:rPr>
              <a:t>Intercept</a:t>
            </a:r>
            <a:r>
              <a:rPr lang="tr-TR" sz="1200" i="0" dirty="0">
                <a:latin typeface="Palatino Linotype" panose="02040502050505030304" pitchFamily="18" charset="0"/>
              </a:rPr>
              <a:t> (kesişim)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3626" y="4548452"/>
            <a:ext cx="915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10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One-level: Y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endParaRPr lang="en-US" sz="1600" dirty="0">
              <a:ea typeface="Calibri"/>
              <a:cs typeface="Times New Roman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Multilevel: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537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algn="ctr" eaLnBrk="1" hangingPunct="1">
              <a:buNone/>
            </a:pPr>
            <a:r>
              <a:rPr lang="tr-TR" b="1" dirty="0">
                <a:latin typeface="Palatino Linotype" panose="02040502050505030304" pitchFamily="18" charset="0"/>
                <a:ea typeface="ＭＳ Ｐゴシック" charset="0"/>
              </a:rPr>
              <a:t>HİYERARŞİK VERİ YAPILARI</a:t>
            </a:r>
          </a:p>
          <a:p>
            <a:pPr marL="360363" indent="-34925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Birçok sosyal alanda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nested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içiçe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geçmiş) veri yapısına rastlayabiliriz.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Okullardaki sınıflardaki öğrenciler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Farklı kliniklerdeki farklı doktorların hastaları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Mahallelerdeki ailelerdeki çocuklar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Türkiye’deki üç büyük ildeki üniversitelerdeki öğretim elemanları</a:t>
            </a:r>
          </a:p>
          <a:p>
            <a:pPr marL="411163" lvl="1" indent="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Burada sorun teşkil edebilecek hiyerarşik yapı bulunmakta mıdır?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94373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3600" y="304800"/>
            <a:ext cx="5134098" cy="55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732" y="2362200"/>
            <a:ext cx="8268535" cy="16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algn="ctr" eaLnBrk="1" hangingPunct="1">
              <a:lnSpc>
                <a:spcPct val="50000"/>
              </a:lnSpc>
              <a:buFontTx/>
              <a:buNone/>
            </a:pPr>
            <a:r>
              <a:rPr lang="tr-TR" sz="2000" b="1" dirty="0">
                <a:latin typeface="Palatino Linotype" panose="02040502050505030304" pitchFamily="18" charset="0"/>
                <a:ea typeface="ＭＳ Ｐゴシック" charset="0"/>
              </a:rPr>
              <a:t>Tek Seviyeli Modeller</a:t>
            </a:r>
          </a:p>
          <a:p>
            <a:pPr marL="360363" indent="-349250" eaLnBrk="1" hangingPunct="1"/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Snijders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&amp;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Bosker’in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(1999) vermiş olduğu örnek veri üzerinden bakalım: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7160" y="1676400"/>
            <a:ext cx="4982079" cy="41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Eğer buradaki 10 kişi için bulundukları grupları dikkate almadan bir modelleme gerçekleştirirsek: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099" y="1828800"/>
            <a:ext cx="7692202" cy="36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1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911</Words>
  <Application>Microsoft Macintosh PowerPoint</Application>
  <PresentationFormat>On-screen Show (4:3)</PresentationFormat>
  <Paragraphs>247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Baskerville Old Face</vt:lpstr>
      <vt:lpstr>Cambria Math</vt:lpstr>
      <vt:lpstr>Palatino Linotype</vt:lpstr>
      <vt:lpstr>Times New Roman</vt:lpstr>
      <vt:lpstr>Blank Presentation</vt:lpstr>
      <vt:lpstr>R ile Hiyerarşik Lineer Modelleme (HLM)</vt:lpstr>
      <vt:lpstr>HLM Teorik Altyapısı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Sadak, Musa</cp:lastModifiedBy>
  <cp:revision>318</cp:revision>
  <cp:lastPrinted>2006-11-16T20:01:38Z</cp:lastPrinted>
  <dcterms:created xsi:type="dcterms:W3CDTF">2006-11-07T21:52:34Z</dcterms:created>
  <dcterms:modified xsi:type="dcterms:W3CDTF">2021-05-28T19:05:59Z</dcterms:modified>
</cp:coreProperties>
</file>