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4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5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6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7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notesSlides/notesSlide8.xml" ContentType="application/vnd.openxmlformats-officedocument.presentationml.notesSlide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notesSlides/notesSlide9.xml" ContentType="application/vnd.openxmlformats-officedocument.presentationml.notesSlide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notesSlides/notesSlide10.xml" ContentType="application/vnd.openxmlformats-officedocument.presentationml.notesSlide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11.xml" ContentType="application/vnd.openxmlformats-officedocument.presentationml.notesSlide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notesSlides/notesSlide12.xml" ContentType="application/vnd.openxmlformats-officedocument.presentationml.notesSlide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notesSlides/notesSlide13.xml" ContentType="application/vnd.openxmlformats-officedocument.presentationml.notesSlide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0" r:id="rId3"/>
    <p:sldId id="329" r:id="rId4"/>
    <p:sldId id="317" r:id="rId5"/>
    <p:sldId id="316" r:id="rId6"/>
    <p:sldId id="319" r:id="rId7"/>
    <p:sldId id="320" r:id="rId8"/>
    <p:sldId id="321" r:id="rId9"/>
    <p:sldId id="322" r:id="rId10"/>
    <p:sldId id="323" r:id="rId11"/>
    <p:sldId id="324" r:id="rId12"/>
    <p:sldId id="326" r:id="rId13"/>
    <p:sldId id="325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7D110C"/>
    <a:srgbClr val="F3F3F3"/>
    <a:srgbClr val="A9C9FF"/>
    <a:srgbClr val="6D6E70"/>
    <a:srgbClr val="F8F3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18"/>
    <p:restoredTop sz="94674"/>
  </p:normalViewPr>
  <p:slideViewPr>
    <p:cSldViewPr>
      <p:cViewPr varScale="1">
        <p:scale>
          <a:sx n="72" d="100"/>
          <a:sy n="72" d="100"/>
        </p:scale>
        <p:origin x="208" y="1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SA SADAK" userId="9e184e14-c669-48c0-b1bc-f5bb4059974e" providerId="ADAL" clId="{36B6FE06-82AC-4048-8364-F26AA201ED2D}"/>
    <pc:docChg chg="delSld modSld">
      <pc:chgData name="MUSA SADAK" userId="9e184e14-c669-48c0-b1bc-f5bb4059974e" providerId="ADAL" clId="{36B6FE06-82AC-4048-8364-F26AA201ED2D}" dt="2021-05-26T00:03:50.652" v="1" actId="2696"/>
      <pc:docMkLst>
        <pc:docMk/>
      </pc:docMkLst>
      <pc:sldChg chg="del">
        <pc:chgData name="MUSA SADAK" userId="9e184e14-c669-48c0-b1bc-f5bb4059974e" providerId="ADAL" clId="{36B6FE06-82AC-4048-8364-F26AA201ED2D}" dt="2021-05-26T00:03:50.652" v="1" actId="2696"/>
        <pc:sldMkLst>
          <pc:docMk/>
          <pc:sldMk cId="3091822108" sldId="318"/>
        </pc:sldMkLst>
      </pc:sldChg>
      <pc:sldChg chg="del">
        <pc:chgData name="MUSA SADAK" userId="9e184e14-c669-48c0-b1bc-f5bb4059974e" providerId="ADAL" clId="{36B6FE06-82AC-4048-8364-F26AA201ED2D}" dt="2021-05-26T00:03:50.652" v="1" actId="2696"/>
        <pc:sldMkLst>
          <pc:docMk/>
          <pc:sldMk cId="1395393402" sldId="327"/>
        </pc:sldMkLst>
      </pc:sldChg>
      <pc:sldChg chg="del">
        <pc:chgData name="MUSA SADAK" userId="9e184e14-c669-48c0-b1bc-f5bb4059974e" providerId="ADAL" clId="{36B6FE06-82AC-4048-8364-F26AA201ED2D}" dt="2021-05-26T00:03:50.652" v="1" actId="2696"/>
        <pc:sldMkLst>
          <pc:docMk/>
          <pc:sldMk cId="1459657185" sldId="328"/>
        </pc:sldMkLst>
      </pc:sldChg>
      <pc:sldChg chg="modSp mod">
        <pc:chgData name="MUSA SADAK" userId="9e184e14-c669-48c0-b1bc-f5bb4059974e" providerId="ADAL" clId="{36B6FE06-82AC-4048-8364-F26AA201ED2D}" dt="2021-05-26T00:00:05.826" v="0" actId="14100"/>
        <pc:sldMkLst>
          <pc:docMk/>
          <pc:sldMk cId="2431010466" sldId="329"/>
        </pc:sldMkLst>
        <pc:picChg chg="mod">
          <ac:chgData name="MUSA SADAK" userId="9e184e14-c669-48c0-b1bc-f5bb4059974e" providerId="ADAL" clId="{36B6FE06-82AC-4048-8364-F26AA201ED2D}" dt="2021-05-26T00:00:05.826" v="0" actId="14100"/>
          <ac:picMkLst>
            <pc:docMk/>
            <pc:sldMk cId="2431010466" sldId="329"/>
            <ac:picMk id="10" creationId="{00000000-0000-0000-0000-000000000000}"/>
          </ac:picMkLst>
        </pc:picChg>
      </pc:sldChg>
      <pc:sldChg chg="del">
        <pc:chgData name="MUSA SADAK" userId="9e184e14-c669-48c0-b1bc-f5bb4059974e" providerId="ADAL" clId="{36B6FE06-82AC-4048-8364-F26AA201ED2D}" dt="2021-05-26T00:03:50.652" v="1" actId="2696"/>
        <pc:sldMkLst>
          <pc:docMk/>
          <pc:sldMk cId="79773685" sldId="33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BECC539-80A9-B542-8F5D-0B1E01548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81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1:46.204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1:56.157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3119 350 24575,'56'0'0,"17"0"0,-1 0 0,20 0 0,-12 0-492,-17 0 0,3 0 0,-10 0 0,2 0 107,28 0 1,2 0-108,-8 0 0,-1 0 0,6 0 0,-1 0 478,-6 0 1,-1 0 50,-5 0 1,-1 0-38,-9 0 0,-1 0 0,2 0 0,-3 0-72,19 0 72,18 0 0,-43 0 983,17 0-794,-16 0 794,-16 0 0,-3 0 0,-18 0-468,-1 0-422,-10 0-93,0 0 0,-33 4 0,-1 0 0,-35 5 0,-2 0 0,-14 0 0,-16-3-492,38-1 0,-2 0 321,-2-2 1,-2 1 170,-5 2 0,0 0 0,0-3 0,0 0 0,-5 3 0,0 0 0,-1-2 0,0-1 0,-5 0 0,0 1-492,0 2 0,0 0 185,0-3 1,0 1 306,0 0 0,0-1 0,5 0 0,0 0 0,0-3 0,2 0-217,11 0 0,4 0 217,-36 0 0,10 0 0,24 0 0,0 0 0,10 0 983,16 0-782,5-3 782,9 3-301,7-5-175,5 5-507,41-2 0,1 2 0,37 0 0,-4 0 0,2-4 0,7 2 0,-19-2 0,14 4 0,-26 0 0,14 0 0,-17 0 0,-11-2 0,-7 1 0,-12-2 0,-4 1 0,-63-3 0,6 2 0,-9-3 0,-6 1-492,11 4 0,-2 1 63,-36-6 0,-3 0 429,29 2 0,-2 1 0,-2 1 0,-5-1 0,5 0 0,0-3 0,2 1 0,-14 5 0,2-1-324,23-4 0,2 0 324,-7 5 0,3-1 0,-13-6-32,-24 5 32,28-6 0,9 4 0,14 0 983,14-2-191,2 5-82,15-3-710,-1 1 37,7 1-37,32-6 0,-14 4 0,37-6 0,-17 3 0,5-1 0,4 0 0,-5 1 0,-5 0 0,-5 1 0,-10 2 0,-3-1 0,-7 5 0,-36-11 0,-6 4 0,-39-3 0,-5 2 0,-8 6-366,36-2 1,-1-1 365,-45-1 0,19-4 0,-3 0 0,30-2 0,-12 2 0,14-1 0,12 3 0,10 2 0,5 2 731,9-1-731,2 5 0,4-4 0,1-3 0,-1 1 0,-2-4 0,-4 5 0,-5-1 0,-4 0 0,-4-3 0,-5 1 0,3-1 0,-7 1 0,3-2 0,0 2 0,2-2 0,-1 3 0,8 4 0,-7-4 0,12 4 0,-3 0 0,4-3 0,3 6 0,0-3 0,5 3 0,-1 0 0,-2-2 0,2 2 0,-2-2 0,5 2 0,-3 0 0,2 0 0,-1 0 0,-3 0 0,4 0 0,-1 0 0,-1 0 0,2 2 0,0 4 0,2 1 0,3 3 0,2-1 0,1 0 0,0 0 0,0 1 0,0 0 0,0 1 0,0 0 0,0-2 0,0 0 0,0 0 0,-3 3 0,3 0 0,-2-3 0,2 0 0,-3-1 0,3 3 0,-2-3 0,2 2 0,0-1 0,0-1 0,0 5 0,0-4 0,2 3 0,-2-2 0,5 0 0,-3-1 0,1-1 0,1 1 0,-1-2 0,0 3 0,2 3 0,-2 1 0,0 3 0,2 0 0,-4 0 0,4 4 0,-4-6 0,4 5 0,-4-9 0,3 2 0,-1-3 0,0-3 0,1 3 0,-2-3 0,2 3 0,0-2 0,2 1 0,-1 0 0,1-3 0,0 3 0,1-3 0,2 3 0,-3-3 0,7 4 0,-5-4 0,10 12 0,-7-8 0,9 13 0,-8-9 0,2 1 0,-4-4 0,0-2 0,0-4 0,0 2 0,-3-2 0,2 0 0,-2-1 0,3 1 0,0 0 0,-3 0 0,3-1 0,-3 1 0,3 0 0,-3-1 0,3-1 0,-3-1 0,1-12 0,-4 3 0,-2-8 0,-2 2 0,0 2 0,0-5 0,0 6 0,0-4 0,-2 5 0,1-1 0,-3-2 0,2 4 0,0-2 0,0 2 0,2-1 0,-2-1 0,0-1 0,-3 4 0,1-3 0,0 3 0,2-1 0,-2-1 0,1-2 0,-1 3 0,-1-3 0,1 6 0,-2-4 0,1 3 0,-3-5 0,3 4 0,1-2 0,-4 2 0,5-1 0,-3-1 0,0 1 0,3 1 0,-3-1 0,4-1 0,-2-2 0,3 1 0,-1 1 0,0-1 0,1 2 0,16 8 0,-3-1 0,19 10 0,-9-3 0,9 1 0,-4 0 0,13 0 0,-12 0 0,13 0 0,-9 0 0,0-3 0,3 3 0,-7-6 0,7 5 0,-3-2 0,0 3 0,4-3 0,-5 2 0,6-2 0,0 0 0,-5 2 0,-2-5 0,-3 2 0,-1-3 0,0 0 0,0 0 0,-4 0 0,3 0 0,-7 0 0,3 0 0,-4 0 0,4 0 0,-3 0 0,3 0 0,-4 0 0,-3 0 0,3 0 0,-3 0 0,-1 0 0,4 2 0,-7-1 0,7 2 0,-4-3 0,4 0 0,5 0 0,10 0 0,-8 0 0,16 3 0,-16-2 0,11 2 0,-3-3 0,5 0 0,-6 0 0,5 0 0,12 0 0,4 0 0,-1 0 0,14 0 0,-23 0 0,26 0 0,-11 0 0,5-4 0,-16 3 0,7-7 0,-9 7 0,7-6 0,-2 3 0,-2 0 0,-9 0 0,10 1 0,-11-1 0,11-1 0,-11-1 0,17 1 0,-23 1 0,15-4 0,-23 8 0,12-7 0,-7 3 0,2 0 0,-4-1 0,-4 1 0,-1 1 0,-4-2 0,1 1 0,-1 1 0,-3-2 0,2 2 0,-5-4 0,5 1 0,5-9 0,-5 5 0,5-5 0,-11 5 0,-3 2 0,0 2 0,-3-1 0,-2-1 0,-23-1 0,3 0 0,-30 1 0,3 0 0,-18-1 0,-8 4 0,-7-3 0,13 7 0,-3-4 0,11 5 0,-5 0 0,-1 0 0,12 0 0,-3 0 0,16 0 0,-4 0 0,10 0 0,1 0 0,1 0 0,6 0 0,-2 0 0,9 0 0,0 0 0,0 0 0,3 0 0,-2 0 0,8 0 0,-5 0 0,6 0 0,-2 0 0,42 2 0,-11 2 0,43-2 0,-15 6 0,13-7 0,8 3 0,23-4-984,-5 4 912,-33-3 1,0-1 71,-4 3 0,0-1-295,5 1 0,-1-1 295,-3-1 0,-1-1 0,4 3 0,-1-1 0,42-2 0,-41 0 0,0 0 0,1 0 0,0 0 0,1 0 0,0 0 0,3 0 0,0 0 0,-4 0 0,0 0 0,-1 0 0,1 0 0,-4 0 0,-1 0 0,30 0 0,-27 0 0,-3 0 0,1 0 0,8 0 0,1 0 0,-3 0 0,35 0 0,-43 0 0,3 0 0,-5 0 983,2 0-874,3 0 516,-10 0-625,-2 0 0,-10 0 0,-1 0 0,-5 0 0,0 0 0,0 0 0,0 0 0,0 0 0,0 0 0,0 0 0,0 0 0,0 0 0,0 0 0,-4 0 0,3 0 0,-3 0 0,4 0 0,0 0 0,0 0 0,5 0 0,-4 0 0,4 0 0,-9 0 0,3 0 0,-3 0 0,0 0 0,3-2 0,-3 1 0,9-2 0,-4 0 0,9 2 0,-5-5 0,6 5 0,-5-2 0,4 0 0,-9 2 0,4-2 0,-5 3 0,0 0 0,0-3 0,-4 2 0,3-2 0,-7 3 0,3 0 0,-4-3 0,0 3 0,1-3 0,-5 3 0,8 0 0,-9 0 0,8 0 0,-9 0 0,2 0 0,-3 0 0,3 0 0,-2 0 0,2 0 0,-4 0 0,1 0 0,0 0 0,0 0 0,-1 0 0,1 0 0,-2 2 0,-1 5 0,-3 2 0,-2 1 0,-2 1 0,-3-5 0,-2 2 0,-1 0 0,-2-1 0,3-1 0,-3 3 0,2-4 0,-3 1 0,1 0 0,-1-4 0,0 4 0,0-1 0,-2-1 0,1-1 0,-2 1 0,2-1 0,-3 0 0,3 1 0,-4-1 0,1-1 0,3 3 0,-3-3 0,0 4 0,-1-1 0,-3-2 0,-5 2 0,4-1 0,-7 2 0,-2 1 0,0-4 0,-4 4 0,5-4 0,-5 1 0,4-1 0,-4 0 0,9-3 0,-3 6 0,3-5 0,0 2 0,-3-3 0,7 0 0,-8 3 0,4-3 0,-4 3 0,0-3 0,4 0 0,-3 0 0,3 0 0,-9 0 0,-1 3 0,0-2 0,-4 6 0,5-3 0,-6 3 0,5-3 0,-4 2 0,9-2 0,-4 0 0,9 2 0,-3-3 0,7 0 0,-3 3 0,4-6 0,0 3 0,-5 0 0,4-2 0,-7 4 0,3-4 0,-4 2 0,0-3 0,4 0 0,-3 0 0,2 0 0,1 0 0,1 0 0,0 0 0,-2 0 0,1 0 0,0 0 0,9 0 0,-4 0 0,7 0 0,-7 0 0,6-2 0,-2 1 0,4-1 0,-1 2 0,0 0 0,0 0 0,0 0 0,0 0 0,0 0 0,0 0 0,1 0 0,-1 0 0,0 0 0,0 0 0,0-2 0,1 1 0,0-1 0,38 0 0,-12 2 0,54-2 0,-30 2 0,34 0 0,-10 0 0,13 0 0,0 0 0,7 0-559,2 0 559,0 0 0,-37 0 0,1 0 0,38 0 0,-38 0 0,1 0 0,0 0 0,-1 0 0,46 5 0,-44-5 0,-2 1 0,18 3 0,12-4 0,3 0 0,-7 0 0,17 0 0,-43 0 0,8 0 0,-14 0 0,5 0 0,-8 0 0,-14 0 559,-3 0-559,-11 0 0,-1 0 0,-5 0 0,-45 0 0,6 0 0,-37 0 0,6 0 0,-10 0 0,-23 0-492,39 0 0,-3 0 310,-7 1 0,-3-2 182,-1-1 0,-6-1-328,3-2 0,-5-1 0,2 0-164,-20-5 0,-2-1 164,11 3 0,-4 1 0,3-1 0,14 2 0,3 0 0,-2 0 0,-7 1 0,-2 1 0,0 0 154,-4-1 1,-1 1 0,-1 0-155,-3 1 0,-1 1 0,-2 1 82,18 0 0,-2-1 0,1 1 0,4 1-82,-4 1 0,4 0 0,-2 0 0,-15 0 0,-3 0 0,4 0 309,20 0 1,3 0-1,-1 0 19,-9 0 0,-3 0 0,1 0 0,-3 0 0,1 0 0,1 0 0,9 0 0,2 0 0,-1 0 0,-4 0 0,0 0 0,2 0 187,-21 0 1,3 0-188,-1 0 0,2 0 0,10 3 0,2 0 491,3 0 1,0 1-456,-4 5 1,1 0-37,7-2 0,1 0 0,-1 2 0,3 0 983,-28 1 0,4 1 0,26-3-937,-7-2 937,8-2 0,13-4 0,13 0 0,6 0 0,9 3 0,1-3-527,7 3-456,1-3 0,3 2 0,0-2 0,1 4 0,0-1 0,1 2 0,0-2 0,-4 0 0,2-3 0,-4 0 0,1 0 0,-1 0 0,-7 0 0,3 0 0,-7 0 0,6 0 0,-6 0 0,7 0 0,-3 0 0,4 0 0,-4 0 0,6 0 0,-6 0 0,7 0 0,-3 0 0,0 0 0,0 0 0,0 0 0,-1 0 0,1 0 0,3 0 0,-2 0 0,5 0 0,-2 0 0,0 0 0,-1 2 0,0-1 0,-2 2 0,5-3 0,-2 0 0,0 0 0,2 0 0,0 0 0,2 0 0,3 0 0,-6 0 0,3 0 0,0 0 0,-1 0 0,3 0 0,-3 0 0,1-4 0,0-1 0,2-4 0,1 3 0,0-3 0,1 2 0,-1 0 0,-1-3 0,3 5 0,-2-5 0,0 4 0,1-1 0,-1-1 0,-1 2 0,2 0 0,-2-1 0,1 0 0,3-3 0,-5 2 0,5-1 0,-3 0 0,2 1 0,0 0 0,2-2 0,0 2 0,8-3 0,0 5 0,9-1 0,-2 1 0,4 1 0,4-2 0,2 1 0,7-1 0,-2 4 0,19-5 0,-7 7 0,5-3 0,1 1 0,-8 2 0,11-3 0,-6 4 0,10 0 0,-8 0 0,5 0 0,3 0 0,-14 0 0,15 0 0,-11 0 0,18 9 0,-19-4 0,17 11 0,-20-4 0,16 9 0,-15-8 0,12 11 0,-19-12 0,21 12 0,-19-9 0,12 9 0,-15-10 0,1 7 0,3-5 0,-8 1 0,3-3 0,-5-4 0,0 2 0,-4-5 0,-1 2 0,-7-4 0,-1 0 0,-6-2 0,2-1 0,-3-2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pPr>
              <a:defRPr/>
            </a:pPr>
            <a:fld id="{739315E8-B7C8-584E-9FB4-F2CF035C8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50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B0581F7-20DF-4348-A388-42F2532747DC}" type="slidenum">
              <a:rPr lang="en-US" sz="1200" i="0"/>
              <a:pPr/>
              <a:t>1</a:t>
            </a:fld>
            <a:endParaRPr lang="en-US" sz="1200" i="0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ＭＳ Ｐゴシック" charset="0"/>
              </a:rPr>
              <a:t>Introduction of me.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ＭＳ Ｐゴシック" charset="0"/>
              </a:rPr>
              <a:t>Musa</a:t>
            </a:r>
            <a:r>
              <a:rPr lang="en-US" baseline="0" dirty="0">
                <a:ea typeface="ＭＳ Ｐゴシック" charset="0"/>
              </a:rPr>
              <a:t> Sadak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ea typeface="ＭＳ Ｐゴシック" charset="0"/>
              </a:rPr>
              <a:t>Mathematics Education 2</a:t>
            </a:r>
            <a:r>
              <a:rPr lang="en-US" baseline="30000" dirty="0">
                <a:ea typeface="ＭＳ Ｐゴシック" charset="0"/>
              </a:rPr>
              <a:t>nd</a:t>
            </a:r>
            <a:r>
              <a:rPr lang="en-US" baseline="0" dirty="0">
                <a:ea typeface="ＭＳ Ｐゴシック" charset="0"/>
              </a:rPr>
              <a:t> Year Doctoral Student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ea typeface="ＭＳ Ｐゴシック" charset="0"/>
              </a:rPr>
              <a:t>In this paper, TIMSS and National Placement Tests</a:t>
            </a: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10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98279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11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2978423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12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364997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13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3990294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6CD003C-6BF2-BB42-86BA-85851643A973}" type="slidenum">
              <a:rPr lang="en-US" sz="1200" i="0"/>
              <a:pPr/>
              <a:t>2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286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3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4234842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4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535738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5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015792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6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697570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7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136422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8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3627622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9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3980643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>
            <a:spLocks noChangeArrowheads="1"/>
          </p:cNvSpPr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defRPr/>
            </a:pPr>
            <a:endParaRPr lang="en-US" altLang="en-US">
              <a:cs typeface="+mn-cs"/>
            </a:endParaRPr>
          </a:p>
        </p:txBody>
      </p:sp>
      <p:sp>
        <p:nvSpPr>
          <p:cNvPr id="5" name="Line 24"/>
          <p:cNvSpPr>
            <a:spLocks noChangeShapeType="1"/>
          </p:cNvSpPr>
          <p:nvPr/>
        </p:nvSpPr>
        <p:spPr bwMode="auto">
          <a:xfrm>
            <a:off x="2106613" y="2551113"/>
            <a:ext cx="49037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3"/>
          <p:cNvSpPr>
            <a:spLocks noChangeShapeType="1"/>
          </p:cNvSpPr>
          <p:nvPr/>
        </p:nvSpPr>
        <p:spPr bwMode="auto">
          <a:xfrm>
            <a:off x="0" y="4648200"/>
            <a:ext cx="9144000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763713"/>
            <a:ext cx="8226425" cy="50800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455613" y="1014413"/>
            <a:ext cx="8226425" cy="776287"/>
          </a:xfrm>
        </p:spPr>
        <p:txBody>
          <a:bodyPr/>
          <a:lstStyle>
            <a:lvl1pPr algn="ctr">
              <a:defRPr sz="4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931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62C4D-92AA-FD4A-A53D-0225E6E2BECE}" type="datetime4">
              <a:rPr lang="en-US"/>
              <a:pPr>
                <a:defRPr/>
              </a:pPr>
              <a:t>May 26, 2021</a:t>
            </a:fld>
            <a:endParaRPr lang="en-US" sz="1400" i="1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367885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811213"/>
            <a:ext cx="1778000" cy="5080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811213"/>
            <a:ext cx="5181600" cy="5080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52DBD-319D-1B41-8232-DD9CF67E211C}" type="datetime4">
              <a:rPr lang="en-US"/>
              <a:pPr>
                <a:defRPr/>
              </a:pPr>
              <a:t>May 26, 2021</a:t>
            </a:fld>
            <a:endParaRPr lang="en-US" sz="1400" i="1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109646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10B8F-1AF9-D04E-9D03-BAFEA91D5005}" type="datetime4">
              <a:rPr lang="en-US"/>
              <a:pPr>
                <a:defRPr/>
              </a:pPr>
              <a:t>May 26, 2021</a:t>
            </a:fld>
            <a:endParaRPr lang="en-US" sz="1400" i="1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35568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CF871-C227-5A4F-AAAE-DF181A2DC191}" type="datetime4">
              <a:rPr lang="en-US"/>
              <a:pPr>
                <a:defRPr/>
              </a:pPr>
              <a:t>May 26, 2021</a:t>
            </a:fld>
            <a:endParaRPr lang="en-US" sz="1400" i="1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375275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5588" y="1852613"/>
            <a:ext cx="3478212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852613"/>
            <a:ext cx="3479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C7796-16F5-E648-9716-286047B66FCC}" type="datetime4">
              <a:rPr lang="en-US"/>
              <a:pPr>
                <a:defRPr/>
              </a:pPr>
              <a:t>May 26, 2021</a:t>
            </a:fld>
            <a:endParaRPr lang="en-US" sz="1400" i="1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12952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126F7-7787-854C-BB79-3CB06F26B8EE}" type="datetime4">
              <a:rPr lang="en-US"/>
              <a:pPr>
                <a:defRPr/>
              </a:pPr>
              <a:t>May 26, 2021</a:t>
            </a:fld>
            <a:endParaRPr lang="en-US" sz="1400" i="1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318294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3B4F8-788B-A54B-9641-70D0056EE046}" type="datetime4">
              <a:rPr lang="en-US"/>
              <a:pPr>
                <a:defRPr/>
              </a:pPr>
              <a:t>May 26, 2021</a:t>
            </a:fld>
            <a:endParaRPr lang="en-US" sz="1400" i="1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405624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7FBE2-22F7-D345-88F2-0A281717F588}" type="datetime4">
              <a:rPr lang="en-US"/>
              <a:pPr>
                <a:defRPr/>
              </a:pPr>
              <a:t>May 26, 2021</a:t>
            </a:fld>
            <a:endParaRPr lang="en-US" sz="1400" i="1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93184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1ACFD-3532-8B48-A3C9-673E7CB85D72}" type="datetime4">
              <a:rPr lang="en-US"/>
              <a:pPr>
                <a:defRPr/>
              </a:pPr>
              <a:t>May 26, 2021</a:t>
            </a:fld>
            <a:endParaRPr lang="en-US" sz="1400" i="1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293986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E1BD6-5551-C243-A5AE-6D61D3353945}" type="datetime4">
              <a:rPr lang="en-US"/>
              <a:pPr>
                <a:defRPr/>
              </a:pPr>
              <a:t>May 26, 2021</a:t>
            </a:fld>
            <a:endParaRPr lang="en-US" sz="1400" i="1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289190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9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defRPr/>
            </a:pPr>
            <a:endParaRPr lang="en-US" altLang="en-US">
              <a:cs typeface="+mn-cs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811213"/>
            <a:ext cx="71104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5588" y="1852613"/>
            <a:ext cx="7110412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200" y="1524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pPr>
              <a:defRPr/>
            </a:pPr>
            <a:fld id="{5F2FD48E-BCDD-5E4F-881E-97505A37CA94}" type="datetime4">
              <a:rPr lang="en-US"/>
              <a:pPr>
                <a:defRPr/>
              </a:pPr>
              <a:t>May 26, 2021</a:t>
            </a:fld>
            <a:endParaRPr lang="en-US" sz="1400" i="1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152400"/>
            <a:ext cx="495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  <p:sp>
        <p:nvSpPr>
          <p:cNvPr id="1031" name="Line 36"/>
          <p:cNvSpPr>
            <a:spLocks noChangeShapeType="1"/>
          </p:cNvSpPr>
          <p:nvPr/>
        </p:nvSpPr>
        <p:spPr bwMode="auto">
          <a:xfrm>
            <a:off x="0" y="442913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37"/>
          <p:cNvSpPr>
            <a:spLocks noChangeShapeType="1"/>
          </p:cNvSpPr>
          <p:nvPr/>
        </p:nvSpPr>
        <p:spPr bwMode="auto">
          <a:xfrm>
            <a:off x="0" y="6156325"/>
            <a:ext cx="9144000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3" name="Picture 40" descr="iu_h_wh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324600"/>
            <a:ext cx="2209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.xml"/><Relationship Id="rId13" Type="http://schemas.openxmlformats.org/officeDocument/2006/relationships/image" Target="../media/image8.png"/><Relationship Id="rId3" Type="http://schemas.openxmlformats.org/officeDocument/2006/relationships/customXml" Target="../ink/ink52.xml"/><Relationship Id="rId7" Type="http://schemas.openxmlformats.org/officeDocument/2006/relationships/customXml" Target="../ink/ink54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8.xml"/><Relationship Id="rId5" Type="http://schemas.openxmlformats.org/officeDocument/2006/relationships/customXml" Target="../ink/ink53.xml"/><Relationship Id="rId10" Type="http://schemas.openxmlformats.org/officeDocument/2006/relationships/customXml" Target="../ink/ink57.xml"/><Relationship Id="rId4" Type="http://schemas.openxmlformats.org/officeDocument/2006/relationships/image" Target="../media/image50.png"/><Relationship Id="rId9" Type="http://schemas.openxmlformats.org/officeDocument/2006/relationships/customXml" Target="../ink/ink5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2.xml"/><Relationship Id="rId13" Type="http://schemas.openxmlformats.org/officeDocument/2006/relationships/image" Target="../media/image8.png"/><Relationship Id="rId3" Type="http://schemas.openxmlformats.org/officeDocument/2006/relationships/customXml" Target="../ink/ink59.xml"/><Relationship Id="rId7" Type="http://schemas.openxmlformats.org/officeDocument/2006/relationships/customXml" Target="../ink/ink61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65.xml"/><Relationship Id="rId5" Type="http://schemas.openxmlformats.org/officeDocument/2006/relationships/customXml" Target="../ink/ink60.xml"/><Relationship Id="rId10" Type="http://schemas.openxmlformats.org/officeDocument/2006/relationships/customXml" Target="../ink/ink64.xml"/><Relationship Id="rId4" Type="http://schemas.openxmlformats.org/officeDocument/2006/relationships/image" Target="../media/image50.png"/><Relationship Id="rId9" Type="http://schemas.openxmlformats.org/officeDocument/2006/relationships/customXml" Target="../ink/ink63.xml"/><Relationship Id="rId1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9.xml"/><Relationship Id="rId13" Type="http://schemas.openxmlformats.org/officeDocument/2006/relationships/image" Target="../media/image7.png"/><Relationship Id="rId3" Type="http://schemas.openxmlformats.org/officeDocument/2006/relationships/customXml" Target="../ink/ink66.xml"/><Relationship Id="rId7" Type="http://schemas.openxmlformats.org/officeDocument/2006/relationships/customXml" Target="../ink/ink68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72.xml"/><Relationship Id="rId5" Type="http://schemas.openxmlformats.org/officeDocument/2006/relationships/customXml" Target="../ink/ink67.xml"/><Relationship Id="rId10" Type="http://schemas.openxmlformats.org/officeDocument/2006/relationships/customXml" Target="../ink/ink71.xml"/><Relationship Id="rId4" Type="http://schemas.openxmlformats.org/officeDocument/2006/relationships/image" Target="../media/image50.png"/><Relationship Id="rId9" Type="http://schemas.openxmlformats.org/officeDocument/2006/relationships/customXml" Target="../ink/ink70.xml"/><Relationship Id="rId1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6.xml"/><Relationship Id="rId13" Type="http://schemas.openxmlformats.org/officeDocument/2006/relationships/image" Target="../media/image10.png"/><Relationship Id="rId3" Type="http://schemas.openxmlformats.org/officeDocument/2006/relationships/customXml" Target="../ink/ink73.xml"/><Relationship Id="rId7" Type="http://schemas.openxmlformats.org/officeDocument/2006/relationships/customXml" Target="../ink/ink75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79.xml"/><Relationship Id="rId5" Type="http://schemas.openxmlformats.org/officeDocument/2006/relationships/customXml" Target="../ink/ink74.xml"/><Relationship Id="rId10" Type="http://schemas.openxmlformats.org/officeDocument/2006/relationships/customXml" Target="../ink/ink78.xml"/><Relationship Id="rId4" Type="http://schemas.openxmlformats.org/officeDocument/2006/relationships/image" Target="../media/image50.png"/><Relationship Id="rId9" Type="http://schemas.openxmlformats.org/officeDocument/2006/relationships/customXml" Target="../ink/ink7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6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9.xml"/><Relationship Id="rId5" Type="http://schemas.openxmlformats.org/officeDocument/2006/relationships/customXml" Target="../ink/ink4.xml"/><Relationship Id="rId10" Type="http://schemas.openxmlformats.org/officeDocument/2006/relationships/customXml" Target="../ink/ink8.xml"/><Relationship Id="rId4" Type="http://schemas.openxmlformats.org/officeDocument/2006/relationships/image" Target="../media/image5.png"/><Relationship Id="rId9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16.xml"/><Relationship Id="rId5" Type="http://schemas.openxmlformats.org/officeDocument/2006/relationships/customXml" Target="../ink/ink11.xml"/><Relationship Id="rId10" Type="http://schemas.openxmlformats.org/officeDocument/2006/relationships/customXml" Target="../ink/ink15.xml"/><Relationship Id="rId4" Type="http://schemas.openxmlformats.org/officeDocument/2006/relationships/image" Target="../media/image5.png"/><Relationship Id="rId9" Type="http://schemas.openxmlformats.org/officeDocument/2006/relationships/customXml" Target="../ink/ink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23.xml"/><Relationship Id="rId5" Type="http://schemas.openxmlformats.org/officeDocument/2006/relationships/customXml" Target="../ink/ink18.xml"/><Relationship Id="rId10" Type="http://schemas.openxmlformats.org/officeDocument/2006/relationships/customXml" Target="../ink/ink22.xml"/><Relationship Id="rId4" Type="http://schemas.openxmlformats.org/officeDocument/2006/relationships/image" Target="../media/image50.png"/><Relationship Id="rId9" Type="http://schemas.openxmlformats.org/officeDocument/2006/relationships/customXml" Target="../ink/ink2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3" Type="http://schemas.openxmlformats.org/officeDocument/2006/relationships/customXml" Target="../ink/ink24.xml"/><Relationship Id="rId7" Type="http://schemas.openxmlformats.org/officeDocument/2006/relationships/customXml" Target="../ink/ink26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30.xml"/><Relationship Id="rId5" Type="http://schemas.openxmlformats.org/officeDocument/2006/relationships/customXml" Target="../ink/ink25.xml"/><Relationship Id="rId10" Type="http://schemas.openxmlformats.org/officeDocument/2006/relationships/customXml" Target="../ink/ink29.xml"/><Relationship Id="rId4" Type="http://schemas.openxmlformats.org/officeDocument/2006/relationships/image" Target="../media/image50.png"/><Relationship Id="rId9" Type="http://schemas.openxmlformats.org/officeDocument/2006/relationships/customXml" Target="../ink/ink2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7.png"/><Relationship Id="rId3" Type="http://schemas.openxmlformats.org/officeDocument/2006/relationships/customXml" Target="../ink/ink31.xml"/><Relationship Id="rId7" Type="http://schemas.openxmlformats.org/officeDocument/2006/relationships/customXml" Target="../ink/ink33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37.xml"/><Relationship Id="rId5" Type="http://schemas.openxmlformats.org/officeDocument/2006/relationships/customXml" Target="../ink/ink32.xml"/><Relationship Id="rId10" Type="http://schemas.openxmlformats.org/officeDocument/2006/relationships/customXml" Target="../ink/ink36.xml"/><Relationship Id="rId4" Type="http://schemas.openxmlformats.org/officeDocument/2006/relationships/image" Target="../media/image50.png"/><Relationship Id="rId9" Type="http://schemas.openxmlformats.org/officeDocument/2006/relationships/customXml" Target="../ink/ink3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13" Type="http://schemas.openxmlformats.org/officeDocument/2006/relationships/image" Target="../media/image7.png"/><Relationship Id="rId3" Type="http://schemas.openxmlformats.org/officeDocument/2006/relationships/customXml" Target="../ink/ink38.xml"/><Relationship Id="rId7" Type="http://schemas.openxmlformats.org/officeDocument/2006/relationships/customXml" Target="../ink/ink40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44.xml"/><Relationship Id="rId5" Type="http://schemas.openxmlformats.org/officeDocument/2006/relationships/customXml" Target="../ink/ink39.xml"/><Relationship Id="rId15" Type="http://schemas.openxmlformats.org/officeDocument/2006/relationships/image" Target="../media/image90.png"/><Relationship Id="rId10" Type="http://schemas.openxmlformats.org/officeDocument/2006/relationships/customXml" Target="../ink/ink43.xml"/><Relationship Id="rId4" Type="http://schemas.openxmlformats.org/officeDocument/2006/relationships/image" Target="../media/image50.png"/><Relationship Id="rId9" Type="http://schemas.openxmlformats.org/officeDocument/2006/relationships/customXml" Target="../ink/ink42.xml"/><Relationship Id="rId1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13" Type="http://schemas.openxmlformats.org/officeDocument/2006/relationships/image" Target="../media/image100.png"/><Relationship Id="rId3" Type="http://schemas.openxmlformats.org/officeDocument/2006/relationships/customXml" Target="../ink/ink45.xml"/><Relationship Id="rId7" Type="http://schemas.openxmlformats.org/officeDocument/2006/relationships/customXml" Target="../ink/ink47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1.xml"/><Relationship Id="rId5" Type="http://schemas.openxmlformats.org/officeDocument/2006/relationships/customXml" Target="../ink/ink46.xml"/><Relationship Id="rId15" Type="http://schemas.openxmlformats.org/officeDocument/2006/relationships/image" Target="../media/image12.png"/><Relationship Id="rId10" Type="http://schemas.openxmlformats.org/officeDocument/2006/relationships/customXml" Target="../ink/ink50.xml"/><Relationship Id="rId4" Type="http://schemas.openxmlformats.org/officeDocument/2006/relationships/image" Target="../media/image50.png"/><Relationship Id="rId9" Type="http://schemas.openxmlformats.org/officeDocument/2006/relationships/customXml" Target="../ink/ink49.xml"/><Relationship Id="rId14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7"/>
          <p:cNvSpPr>
            <a:spLocks noGrp="1" noChangeArrowheads="1"/>
          </p:cNvSpPr>
          <p:nvPr>
            <p:ph type="ctrTitle"/>
          </p:nvPr>
        </p:nvSpPr>
        <p:spPr>
          <a:xfrm>
            <a:off x="228598" y="1462431"/>
            <a:ext cx="8686800" cy="776288"/>
          </a:xfrm>
          <a:noFill/>
        </p:spPr>
        <p:txBody>
          <a:bodyPr/>
          <a:lstStyle/>
          <a:p>
            <a:r>
              <a:rPr lang="en-US" sz="2400" dirty="0">
                <a:latin typeface="Palatino Linotype" panose="02040502050505030304" pitchFamily="18" charset="0"/>
              </a:rPr>
              <a:t>R </a:t>
            </a:r>
            <a:r>
              <a:rPr lang="tr-TR" sz="2400" dirty="0">
                <a:latin typeface="Palatino Linotype" panose="02040502050505030304" pitchFamily="18" charset="0"/>
              </a:rPr>
              <a:t>ile Hiyerarşik Lineer Modelleme (HLM)</a:t>
            </a:r>
          </a:p>
        </p:txBody>
      </p:sp>
      <p:sp>
        <p:nvSpPr>
          <p:cNvPr id="15364" name="Rectangle 22"/>
          <p:cNvSpPr>
            <a:spLocks noChangeArrowheads="1"/>
          </p:cNvSpPr>
          <p:nvPr/>
        </p:nvSpPr>
        <p:spPr bwMode="auto">
          <a:xfrm>
            <a:off x="458786" y="3700165"/>
            <a:ext cx="8226425" cy="605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tr-TR" sz="2000" dirty="0">
                <a:solidFill>
                  <a:srgbClr val="FFFFFF"/>
                </a:solidFill>
                <a:latin typeface="Palatino Linotype" panose="02040502050505030304" pitchFamily="18" charset="0"/>
              </a:rPr>
              <a:t>29-30 </a:t>
            </a:r>
            <a:r>
              <a:rPr lang="en-US" sz="2000" dirty="0">
                <a:solidFill>
                  <a:srgbClr val="FFFFFF"/>
                </a:solidFill>
                <a:latin typeface="Palatino Linotype" panose="02040502050505030304" pitchFamily="18" charset="0"/>
              </a:rPr>
              <a:t>May</a:t>
            </a:r>
            <a:r>
              <a:rPr lang="tr-TR" sz="2000" dirty="0">
                <a:solidFill>
                  <a:srgbClr val="FFFFFF"/>
                </a:solidFill>
                <a:latin typeface="Palatino Linotype" panose="02040502050505030304" pitchFamily="18" charset="0"/>
              </a:rPr>
              <a:t>ıs 2021</a:t>
            </a:r>
            <a:endParaRPr lang="tr-TR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30E24F-F61F-3641-871C-0680CA6DA1EA}"/>
              </a:ext>
            </a:extLst>
          </p:cNvPr>
          <p:cNvSpPr txBox="1"/>
          <p:nvPr/>
        </p:nvSpPr>
        <p:spPr>
          <a:xfrm>
            <a:off x="3015323" y="2604895"/>
            <a:ext cx="3113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i="0" dirty="0">
                <a:solidFill>
                  <a:srgbClr val="FFFFFF"/>
                </a:solidFill>
                <a:latin typeface="Palatino Linotype" panose="02040502050505030304" pitchFamily="18" charset="0"/>
              </a:rPr>
              <a:t>Musa SADAK, </a:t>
            </a:r>
            <a:r>
              <a:rPr lang="tr-TR" dirty="0">
                <a:solidFill>
                  <a:srgbClr val="FFFFFF"/>
                </a:solidFill>
                <a:latin typeface="Palatino Linotype" panose="02040502050505030304" pitchFamily="18" charset="0"/>
              </a:rPr>
              <a:t>Ph.D</a:t>
            </a:r>
            <a:r>
              <a:rPr lang="tr-TR" i="0" dirty="0">
                <a:solidFill>
                  <a:srgbClr val="FFFFFF"/>
                </a:solidFill>
                <a:latin typeface="Palatino Linotype" panose="02040502050505030304" pitchFamily="18" charset="0"/>
              </a:rPr>
              <a:t>.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26547D-6FCF-6544-A1AE-7DEB4B0976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99" y="4800600"/>
            <a:ext cx="1905001" cy="1905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30E24F-F61F-3641-871C-0680CA6DA1EA}"/>
              </a:ext>
            </a:extLst>
          </p:cNvPr>
          <p:cNvSpPr txBox="1"/>
          <p:nvPr/>
        </p:nvSpPr>
        <p:spPr>
          <a:xfrm>
            <a:off x="2543851" y="3062117"/>
            <a:ext cx="4056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dirty="0">
                <a:solidFill>
                  <a:schemeClr val="bg1"/>
                </a:solidFill>
                <a:latin typeface="Palatino Linotype" panose="02040502050505030304" pitchFamily="18" charset="0"/>
              </a:rPr>
              <a:t>Eğitim Fakültesi</a:t>
            </a:r>
          </a:p>
          <a:p>
            <a:pPr algn="ctr"/>
            <a:r>
              <a:rPr lang="tr-TR" sz="2000" dirty="0">
                <a:solidFill>
                  <a:schemeClr val="bg1"/>
                </a:solidFill>
                <a:latin typeface="Palatino Linotype" panose="02040502050505030304" pitchFamily="18" charset="0"/>
              </a:rPr>
              <a:t>Eğitim Programları ve Öğretim ABD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360363" indent="-349250" eaLnBrk="1" hangingPunct="1"/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Araştırma sorumuz: “Öğrenci ve öğretmenlerin cinsiyetleri ve öğretmenlerin kendi aralarında etkileşimleri ile  öğrencilerin matematik basarisi arasındaki ilişki nasıldır?”</a:t>
            </a:r>
          </a:p>
          <a:p>
            <a:pPr marL="360363" indent="-349250" eaLnBrk="1" hangingPunct="1"/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66390" y="2057400"/>
            <a:ext cx="6411220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39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11113" indent="0" eaLnBrk="1" hangingPunct="1"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66390" y="537258"/>
            <a:ext cx="6411220" cy="19433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7589" y="2474668"/>
            <a:ext cx="8221222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70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11113" indent="0" eaLnBrk="1" hangingPunct="1"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031" y="595317"/>
            <a:ext cx="4569935" cy="15382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43438" y="613010"/>
            <a:ext cx="5135810" cy="464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25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11113" indent="0" eaLnBrk="1" hangingPunct="1"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39563" y="174817"/>
            <a:ext cx="6320700" cy="571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0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793" y="2516579"/>
            <a:ext cx="7110413" cy="914400"/>
          </a:xfrm>
        </p:spPr>
        <p:txBody>
          <a:bodyPr/>
          <a:lstStyle/>
          <a:p>
            <a:pPr algn="ctr" eaLnBrk="1" hangingPunct="1"/>
            <a:r>
              <a:rPr lang="tr-TR" dirty="0">
                <a:latin typeface="Palatino Linotype" panose="02040502050505030304" pitchFamily="18" charset="0"/>
                <a:ea typeface="ＭＳ Ｐゴシック" charset="0"/>
              </a:rPr>
              <a:t>HLM Teorik Altyapısı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A24215-E672-1B4E-9B47-FCFE21DA767A}"/>
                  </a:ext>
                </a:extLst>
              </p14:cNvPr>
              <p14:cNvContentPartPr/>
              <p14:nvPr/>
            </p14:nvContentPartPr>
            <p14:xfrm>
              <a:off x="1923288" y="6545684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A24215-E672-1B4E-9B47-FCFE21DA76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0648" y="648304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9BE40D2-9E63-2D49-BF8A-345F0DB42673}"/>
                  </a:ext>
                </a:extLst>
              </p14:cNvPr>
              <p14:cNvContentPartPr/>
              <p14:nvPr/>
            </p14:nvContentPartPr>
            <p14:xfrm>
              <a:off x="257568" y="6375404"/>
              <a:ext cx="2462040" cy="273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9BE40D2-9E63-2D49-BF8A-345F0DB426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4928" y="6312404"/>
                <a:ext cx="2587680" cy="3988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6890DB8-E97D-484D-B023-A76A6E3F29B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203F76-7C61-8247-9B87-C2E9E7324960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</p:spTree>
    <p:extLst>
      <p:ext uri="{BB962C8B-B14F-4D97-AF65-F5344CB8AC3E}">
        <p14:creationId xmlns:p14="http://schemas.microsoft.com/office/powerpoint/2010/main" val="63001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y = 7 + 0.1x (matematiksel olarak)            y=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mx+n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(m: eğim, n: ekseni kestiği nokta)</a:t>
            </a:r>
          </a:p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Başarı puanı = 7 + 0.1*Evdeki kitap sayısı (değerler sembolik)</a:t>
            </a:r>
          </a:p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Başarı puanı 20, evinde 200 kitap bulunan öğrenciyi düşünelim.</a:t>
            </a:r>
          </a:p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20 = 7 + 0.1*200 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  <a:sym typeface="Wingdings" panose="05000000000000000000" pitchFamily="2" charset="2"/>
              </a:rPr>
              <a:t> 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  <a:sym typeface="Wingdings" panose="05000000000000000000" pitchFamily="2" charset="2"/>
              </a:rPr>
              <a:t>20 = 7 + 20 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  <a:sym typeface="Wingdings" panose="05000000000000000000" pitchFamily="2" charset="2"/>
              </a:rPr>
              <a:t>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  <a:sym typeface="Wingdings" panose="05000000000000000000" pitchFamily="2" charset="2"/>
              </a:rPr>
              <a:t> 20 = 27 ?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0" b="7466"/>
          <a:stretch/>
        </p:blipFill>
        <p:spPr>
          <a:xfrm>
            <a:off x="1355945" y="1699733"/>
            <a:ext cx="6424770" cy="4068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6729" y="3073806"/>
            <a:ext cx="1113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i="0" dirty="0">
                <a:latin typeface="Palatino Linotype" panose="02040502050505030304" pitchFamily="18" charset="0"/>
              </a:rPr>
              <a:t>Başarı Puanı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8600" y="5722467"/>
            <a:ext cx="1776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i="0" dirty="0">
                <a:latin typeface="Palatino Linotype" panose="02040502050505030304" pitchFamily="18" charset="0"/>
              </a:rPr>
              <a:t>Evdeki kitap sayısı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591" y="4344009"/>
            <a:ext cx="111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i="0" dirty="0" err="1">
                <a:latin typeface="Palatino Linotype" panose="02040502050505030304" pitchFamily="18" charset="0"/>
              </a:rPr>
              <a:t>Intercept</a:t>
            </a:r>
            <a:r>
              <a:rPr lang="tr-TR" sz="1200" i="0" dirty="0">
                <a:latin typeface="Palatino Linotype" panose="02040502050505030304" pitchFamily="18" charset="0"/>
              </a:rPr>
              <a:t> (kesişim)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913626" y="4548452"/>
            <a:ext cx="91517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3101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None/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Başarı puanı = 7 + 0.2*Evdeki kitap sayısı + </a:t>
            </a:r>
            <a:r>
              <a:rPr lang="tr-TR" sz="1600" b="1" dirty="0">
                <a:latin typeface="Palatino Linotype" panose="02040502050505030304" pitchFamily="18" charset="0"/>
                <a:ea typeface="ＭＳ Ｐゴシック" charset="0"/>
              </a:rPr>
              <a:t>Hata değeri (</a:t>
            </a:r>
            <a:r>
              <a:rPr lang="tr-TR" sz="1600" b="1" dirty="0" err="1">
                <a:latin typeface="Palatino Linotype" panose="02040502050505030304" pitchFamily="18" charset="0"/>
                <a:ea typeface="ＭＳ Ｐゴシック" charset="0"/>
              </a:rPr>
              <a:t>residual</a:t>
            </a:r>
            <a:r>
              <a:rPr lang="tr-TR" sz="1600" b="1" dirty="0">
                <a:latin typeface="Palatino Linotype" panose="02040502050505030304" pitchFamily="18" charset="0"/>
                <a:ea typeface="ＭＳ Ｐゴシック" charset="0"/>
              </a:rPr>
              <a:t>)</a:t>
            </a:r>
          </a:p>
          <a:p>
            <a:pPr marL="360363" indent="-349250" eaLnBrk="1" hangingPunct="1"/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2514600" indent="0">
              <a:lnSpc>
                <a:spcPct val="140000"/>
              </a:lnSpc>
              <a:buFont typeface="Arial" charset="0"/>
              <a:buNone/>
              <a:defRPr/>
            </a:pPr>
            <a:r>
              <a:rPr lang="en-US" sz="1600" dirty="0">
                <a:latin typeface="Times New Roman"/>
                <a:ea typeface="Calibri"/>
                <a:cs typeface="Times New Roman"/>
              </a:rPr>
              <a:t>One-level: Y</a:t>
            </a:r>
            <a:r>
              <a:rPr lang="en-US" sz="1600" baseline="-25000" dirty="0">
                <a:latin typeface="Times New Roman"/>
                <a:ea typeface="Calibri"/>
                <a:cs typeface="Times New Roman"/>
              </a:rPr>
              <a:t>i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= B</a:t>
            </a:r>
            <a:r>
              <a:rPr lang="en-US" sz="1600" baseline="-25000" dirty="0">
                <a:latin typeface="Times New Roman"/>
                <a:ea typeface="Calibri"/>
                <a:cs typeface="Times New Roman"/>
              </a:rPr>
              <a:t>0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+ B</a:t>
            </a:r>
            <a:r>
              <a:rPr lang="en-US" sz="1600" baseline="-25000" dirty="0">
                <a:latin typeface="Times New Roman"/>
                <a:ea typeface="Calibri"/>
                <a:cs typeface="Times New Roman"/>
              </a:rPr>
              <a:t>1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*X</a:t>
            </a:r>
            <a:r>
              <a:rPr lang="tr-TR" sz="1600" baseline="-25000" dirty="0">
                <a:latin typeface="Times New Roman"/>
                <a:ea typeface="Calibri"/>
                <a:cs typeface="Times New Roman"/>
              </a:rPr>
              <a:t>1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1600" dirty="0">
                <a:latin typeface="Times New Roman"/>
                <a:ea typeface="Calibri"/>
                <a:cs typeface="Times New Roman"/>
              </a:rPr>
              <a:t>+ 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B</a:t>
            </a:r>
            <a:r>
              <a:rPr lang="tr-TR" sz="1600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*X</a:t>
            </a:r>
            <a:r>
              <a:rPr lang="tr-TR" sz="1600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sz="1600" i="1" dirty="0" err="1">
                <a:latin typeface="Times New Roman"/>
                <a:ea typeface="Calibri"/>
                <a:cs typeface="Times New Roman"/>
              </a:rPr>
              <a:t>e</a:t>
            </a:r>
            <a:r>
              <a:rPr lang="en-US" sz="1600" i="1" baseline="-25000" dirty="0" err="1">
                <a:latin typeface="Times New Roman"/>
                <a:ea typeface="Calibri"/>
                <a:cs typeface="Times New Roman"/>
              </a:rPr>
              <a:t>i</a:t>
            </a:r>
            <a:endParaRPr lang="en-US" sz="1600" dirty="0">
              <a:ea typeface="Calibri"/>
              <a:cs typeface="Times New Roman"/>
            </a:endParaRPr>
          </a:p>
          <a:p>
            <a:pPr marL="2514600" indent="0">
              <a:lnSpc>
                <a:spcPct val="140000"/>
              </a:lnSpc>
              <a:buFont typeface="Arial" charset="0"/>
              <a:buNone/>
              <a:defRPr/>
            </a:pPr>
            <a:r>
              <a:rPr lang="en-US" sz="1600" dirty="0">
                <a:latin typeface="Times New Roman"/>
                <a:ea typeface="Calibri"/>
                <a:cs typeface="Times New Roman"/>
              </a:rPr>
              <a:t>Multilevel: </a:t>
            </a:r>
            <a:r>
              <a:rPr lang="en-US" sz="1600" dirty="0" err="1">
                <a:latin typeface="Times New Roman"/>
                <a:ea typeface="Calibri"/>
                <a:cs typeface="Times New Roman"/>
              </a:rPr>
              <a:t>Y</a:t>
            </a:r>
            <a:r>
              <a:rPr lang="en-US" sz="160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16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= B</a:t>
            </a:r>
            <a:r>
              <a:rPr lang="en-US" sz="1600" baseline="-25000" dirty="0">
                <a:latin typeface="Times New Roman"/>
                <a:ea typeface="Calibri"/>
                <a:cs typeface="Times New Roman"/>
              </a:rPr>
              <a:t>0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+ B</a:t>
            </a:r>
            <a:r>
              <a:rPr lang="en-US" sz="1600" baseline="-25000" dirty="0">
                <a:latin typeface="Times New Roman"/>
                <a:ea typeface="Calibri"/>
                <a:cs typeface="Times New Roman"/>
              </a:rPr>
              <a:t>1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*</a:t>
            </a:r>
            <a:r>
              <a:rPr lang="en-US" sz="1600" dirty="0" err="1">
                <a:latin typeface="Times New Roman"/>
                <a:ea typeface="Calibri"/>
                <a:cs typeface="Times New Roman"/>
              </a:rPr>
              <a:t>X</a:t>
            </a:r>
            <a:r>
              <a:rPr lang="en-US" sz="160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16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+ B</a:t>
            </a:r>
            <a:r>
              <a:rPr lang="tr-TR" sz="1600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*</a:t>
            </a:r>
            <a:r>
              <a:rPr lang="en-US" sz="1600" dirty="0" err="1">
                <a:latin typeface="Times New Roman"/>
                <a:ea typeface="Calibri"/>
                <a:cs typeface="Times New Roman"/>
              </a:rPr>
              <a:t>X</a:t>
            </a:r>
            <a:r>
              <a:rPr lang="en-US" sz="160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16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1600" dirty="0">
                <a:latin typeface="Times New Roman"/>
                <a:ea typeface="Calibri"/>
                <a:cs typeface="Times New Roman"/>
              </a:rPr>
              <a:t>+ </a:t>
            </a:r>
            <a:r>
              <a:rPr lang="en-US" sz="16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u</a:t>
            </a:r>
            <a:r>
              <a:rPr lang="en-US" sz="16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sz="1600" i="1" dirty="0" err="1">
                <a:latin typeface="Times New Roman"/>
                <a:ea typeface="Calibri"/>
                <a:cs typeface="Times New Roman"/>
              </a:rPr>
              <a:t>e</a:t>
            </a:r>
            <a:r>
              <a:rPr lang="en-US" sz="1600" i="1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1600" i="1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endParaRPr lang="en-US" sz="1600" dirty="0">
              <a:solidFill>
                <a:srgbClr val="FF0000"/>
              </a:solidFill>
              <a:ea typeface="Calibri"/>
              <a:cs typeface="Times New Roman"/>
            </a:endParaRPr>
          </a:p>
          <a:p>
            <a:pPr marL="360363" indent="-349250" eaLnBrk="1" hangingPunct="1"/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None/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</p:spTree>
    <p:extLst>
      <p:ext uri="{BB962C8B-B14F-4D97-AF65-F5344CB8AC3E}">
        <p14:creationId xmlns:p14="http://schemas.microsoft.com/office/powerpoint/2010/main" val="325373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360363" indent="-349250" eaLnBrk="1" hangingPunct="1"/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Modelimiz temelde literatür taramasıyla elde edilen bir teoriye ve buna bağlı gelişen araştırma soru veya sorularımıza bağlı olarak belirlediğimiz bağımlı ve bağımsız değişkenlerimiz sayesinde ortaya çıkacaktır. </a:t>
            </a:r>
          </a:p>
          <a:p>
            <a:pPr marL="360363" indent="-349250" eaLnBrk="1" hangingPunct="1"/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760413" lvl="1" indent="-349250" eaLnBrk="1" hangingPunct="1">
              <a:buFont typeface="Arial" panose="020B0604020202020204" pitchFamily="34" charset="0"/>
              <a:buChar char="•"/>
            </a:pP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Örnek olarak Türkiye’deki okullar genelinde </a:t>
            </a:r>
          </a:p>
          <a:p>
            <a:pPr marL="811213" lvl="2" indent="0" algn="ctr" eaLnBrk="1" hangingPunct="1">
              <a:buNone/>
            </a:pPr>
            <a:r>
              <a:rPr lang="tr-TR" sz="1600" b="1" dirty="0">
                <a:latin typeface="Palatino Linotype" panose="02040502050505030304" pitchFamily="18" charset="0"/>
                <a:ea typeface="ＭＳ Ｐゴシック" charset="0"/>
              </a:rPr>
              <a:t>8. Sınıf matematik öğretmenlerinin birbiriyle olan etkileşimi, öğretmenlerin ve öğrencilerin cinsiyetleri</a:t>
            </a:r>
          </a:p>
          <a:p>
            <a:pPr marL="811213" lvl="2" indent="0" algn="ctr" eaLnBrk="1" hangingPunct="1">
              <a:buNone/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ile </a:t>
            </a:r>
          </a:p>
          <a:p>
            <a:pPr marL="811213" lvl="2" indent="0" algn="ctr" eaLnBrk="1" hangingPunct="1">
              <a:buNone/>
            </a:pPr>
            <a:r>
              <a:rPr lang="tr-TR" sz="1600" b="1" dirty="0">
                <a:latin typeface="Palatino Linotype" panose="02040502050505030304" pitchFamily="18" charset="0"/>
                <a:ea typeface="ＭＳ Ｐゴシック" charset="0"/>
              </a:rPr>
              <a:t>öğrenci basarisi </a:t>
            </a:r>
          </a:p>
          <a:p>
            <a:pPr marL="811213" lvl="2" indent="0" eaLnBrk="1" hangingPunct="1">
              <a:buNone/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arasındaki ilişkiyi inceleyebiliriz. </a:t>
            </a:r>
          </a:p>
          <a:p>
            <a:pPr marL="760413" lvl="1" indent="-349250" eaLnBrk="1" hangingPunct="1">
              <a:buFont typeface="Arial" panose="020B0604020202020204" pitchFamily="34" charset="0"/>
              <a:buChar char="•"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760413" lvl="1" indent="-349250" eaLnBrk="1" hangingPunct="1">
              <a:buFont typeface="Arial" panose="020B0604020202020204" pitchFamily="34" charset="0"/>
              <a:buChar char="•"/>
            </a:pP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Hangisi(</a:t>
            </a:r>
            <a:r>
              <a:rPr lang="tr-TR" sz="2000" dirty="0" err="1">
                <a:latin typeface="Palatino Linotype" panose="02040502050505030304" pitchFamily="18" charset="0"/>
                <a:ea typeface="ＭＳ Ｐゴシック" charset="0"/>
              </a:rPr>
              <a:t>leri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) açıklayıcı (bağımsız), Hangisi(</a:t>
            </a:r>
            <a:r>
              <a:rPr lang="tr-TR" sz="2000" dirty="0" err="1">
                <a:latin typeface="Palatino Linotype" panose="02040502050505030304" pitchFamily="18" charset="0"/>
                <a:ea typeface="ＭＳ Ｐゴシック" charset="0"/>
              </a:rPr>
              <a:t>leri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) çıktı (bağımlı) değişken?</a:t>
            </a:r>
          </a:p>
          <a:p>
            <a:pPr marL="760413" lvl="1" indent="-349250" eaLnBrk="1" hangingPunct="1">
              <a:buFont typeface="Arial" panose="020B0604020202020204" pitchFamily="34" charset="0"/>
              <a:buChar char="•"/>
            </a:pP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Diğer bir deyişle, araştırma sorumuz: “Öğrenci ve öğretmenlerin cinsiyetleri ve öğretmenlerin kendi aralarında etkileşimleri ile  öğrencilerin matematik basarisi arasındaki ilişki nasıldır?” olsun.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</p:spTree>
    <p:extLst>
      <p:ext uri="{BB962C8B-B14F-4D97-AF65-F5344CB8AC3E}">
        <p14:creationId xmlns:p14="http://schemas.microsoft.com/office/powerpoint/2010/main" val="113602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411163" lvl="1" indent="0" eaLnBrk="1" hangingPunct="1"/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Dikkat edilmesi gereken nokta, burada bir </a:t>
            </a:r>
            <a:r>
              <a:rPr lang="tr-TR" sz="2400" dirty="0" err="1">
                <a:latin typeface="Palatino Linotype" panose="02040502050505030304" pitchFamily="18" charset="0"/>
                <a:ea typeface="ＭＳ Ｐゴシック" charset="0"/>
              </a:rPr>
              <a:t>nedensel</a:t>
            </a:r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 ilişki (</a:t>
            </a:r>
            <a:r>
              <a:rPr lang="tr-TR" sz="2400" dirty="0" err="1">
                <a:latin typeface="Palatino Linotype" panose="02040502050505030304" pitchFamily="18" charset="0"/>
                <a:ea typeface="ＭＳ Ｐゴシック" charset="0"/>
              </a:rPr>
              <a:t>causal</a:t>
            </a:r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2400" dirty="0" err="1">
                <a:latin typeface="Palatino Linotype" panose="02040502050505030304" pitchFamily="18" charset="0"/>
                <a:ea typeface="ＭＳ Ｐゴシック" charset="0"/>
              </a:rPr>
              <a:t>effect</a:t>
            </a:r>
            <a:r>
              <a:rPr lang="tr-TR" sz="2400" dirty="0">
                <a:latin typeface="Palatino Linotype" panose="02040502050505030304" pitchFamily="18" charset="0"/>
                <a:ea typeface="ＭＳ Ｐゴシック" charset="0"/>
              </a:rPr>
              <a:t>) ortaya konulmadığıdır. Yani öğretmen etkileşimleri ile öğrenci başarısı arasındaki ilişkinin yönü yoktur!!!</a:t>
            </a:r>
          </a:p>
          <a:p>
            <a:pPr marL="411163" lvl="1" indent="0" eaLnBrk="1" hangingPunct="1"/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lvl="1" indent="0" eaLnBrk="1" hangingPunct="1"/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Bu </a:t>
            </a:r>
            <a:r>
              <a:rPr lang="tr-TR" sz="2000" dirty="0" err="1">
                <a:latin typeface="Palatino Linotype" panose="02040502050505030304" pitchFamily="18" charset="0"/>
                <a:ea typeface="ＭＳ Ｐゴシック" charset="0"/>
              </a:rPr>
              <a:t>bolumde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, belirtilen </a:t>
            </a:r>
            <a:r>
              <a:rPr lang="tr-TR" sz="2000" dirty="0" err="1">
                <a:latin typeface="Palatino Linotype" panose="02040502050505030304" pitchFamily="18" charset="0"/>
                <a:ea typeface="ＭＳ Ｐゴシック" charset="0"/>
              </a:rPr>
              <a:t>arastirma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 sorusuna cevap almak </a:t>
            </a:r>
            <a:r>
              <a:rPr lang="tr-TR" sz="2000" dirty="0" err="1">
                <a:latin typeface="Palatino Linotype" panose="02040502050505030304" pitchFamily="18" charset="0"/>
                <a:ea typeface="ＭＳ Ｐゴシック" charset="0"/>
              </a:rPr>
              <a:t>adina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 oluşturulan HLM modelleri </a:t>
            </a:r>
            <a:r>
              <a:rPr lang="tr-TR" sz="2000" dirty="0" err="1">
                <a:latin typeface="Palatino Linotype" panose="02040502050505030304" pitchFamily="18" charset="0"/>
                <a:ea typeface="ＭＳ Ｐゴシック" charset="0"/>
              </a:rPr>
              <a:t>aciklanacaktir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</a:p>
          <a:p>
            <a:pPr marL="411163" lvl="1" indent="0" eaLnBrk="1" hangingPunct="1"/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lvl="1" indent="0" eaLnBrk="1" hangingPunct="1"/>
            <a:r>
              <a:rPr lang="tr-TR" sz="2000" dirty="0" err="1">
                <a:latin typeface="Palatino Linotype" panose="02040502050505030304" pitchFamily="18" charset="0"/>
                <a:ea typeface="ＭＳ Ｐゴシック" charset="0"/>
              </a:rPr>
              <a:t>Ilk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 olarak, verimizdeki öğrencilerin ayni </a:t>
            </a:r>
            <a:r>
              <a:rPr lang="tr-TR" sz="2000" dirty="0" err="1">
                <a:latin typeface="Palatino Linotype" panose="02040502050505030304" pitchFamily="18" charset="0"/>
                <a:ea typeface="ＭＳ Ｐゴシック" charset="0"/>
              </a:rPr>
              <a:t>sinifta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 olmak münasebetiyle matematik basarisi </a:t>
            </a:r>
            <a:r>
              <a:rPr lang="tr-TR" sz="2000" dirty="0" err="1">
                <a:latin typeface="Palatino Linotype" panose="02040502050505030304" pitchFamily="18" charset="0"/>
                <a:ea typeface="ＭＳ Ｐゴシック" charset="0"/>
              </a:rPr>
              <a:t>acisindan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 ne derece benzerlik gösterdiğini hesaplayabilmek </a:t>
            </a:r>
            <a:r>
              <a:rPr lang="tr-TR" sz="2000" dirty="0" err="1">
                <a:latin typeface="Palatino Linotype" panose="02040502050505030304" pitchFamily="18" charset="0"/>
                <a:ea typeface="ＭＳ Ｐゴシック" charset="0"/>
              </a:rPr>
              <a:t>adina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 bos model teorik olarak </a:t>
            </a:r>
            <a:r>
              <a:rPr lang="tr-TR" sz="2000" dirty="0" err="1">
                <a:latin typeface="Palatino Linotype" panose="02040502050505030304" pitchFamily="18" charset="0"/>
                <a:ea typeface="ＭＳ Ｐゴシック" charset="0"/>
              </a:rPr>
              <a:t>anlatilacaktir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</a:p>
          <a:p>
            <a:pPr marL="411163" lvl="1" indent="0" eaLnBrk="1" hangingPunct="1"/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Bu </a:t>
            </a:r>
            <a:r>
              <a:rPr lang="tr-TR" sz="2000" dirty="0" err="1">
                <a:latin typeface="Palatino Linotype" panose="02040502050505030304" pitchFamily="18" charset="0"/>
                <a:ea typeface="ＭＳ Ｐゴシック" charset="0"/>
              </a:rPr>
              <a:t>sekilde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, elimizdeki veri setiyle oluşturulacak iki seviyeli bir modelin ne derece </a:t>
            </a:r>
            <a:r>
              <a:rPr lang="tr-TR" sz="2000" dirty="0" err="1">
                <a:latin typeface="Palatino Linotype" panose="02040502050505030304" pitchFamily="18" charset="0"/>
                <a:ea typeface="ＭＳ Ｐゴシック" charset="0"/>
              </a:rPr>
              <a:t>anlamli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 olduğunu belirleyebiliriz. </a:t>
            </a:r>
          </a:p>
          <a:p>
            <a:pPr marL="411163" lvl="1" indent="0" eaLnBrk="1" hangingPunct="1"/>
            <a:r>
              <a:rPr lang="tr-TR" sz="2000" dirty="0" err="1">
                <a:latin typeface="Palatino Linotype" panose="02040502050505030304" pitchFamily="18" charset="0"/>
                <a:ea typeface="ＭＳ Ｐゴシック" charset="0"/>
              </a:rPr>
              <a:t>Sonrasinda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 da, iki seviyeli modelimizi yine teorik olarak </a:t>
            </a:r>
            <a:r>
              <a:rPr lang="tr-TR" sz="2000" dirty="0" err="1">
                <a:latin typeface="Palatino Linotype" panose="02040502050505030304" pitchFamily="18" charset="0"/>
                <a:ea typeface="ＭＳ Ｐゴシック" charset="0"/>
              </a:rPr>
              <a:t>olusturacagiz</a:t>
            </a:r>
            <a:r>
              <a:rPr lang="tr-TR" sz="2000" dirty="0">
                <a:latin typeface="Palatino Linotype" panose="02040502050505030304" pitchFamily="18" charset="0"/>
                <a:ea typeface="ＭＳ Ｐゴシック" charset="0"/>
              </a:rPr>
              <a:t>.  </a:t>
            </a:r>
          </a:p>
          <a:p>
            <a:pPr marL="360363" indent="-349250" eaLnBrk="1" hangingPunct="1"/>
            <a:endParaRPr lang="tr-TR" sz="24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</p:spTree>
    <p:extLst>
      <p:ext uri="{BB962C8B-B14F-4D97-AF65-F5344CB8AC3E}">
        <p14:creationId xmlns:p14="http://schemas.microsoft.com/office/powerpoint/2010/main" val="322383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496" y="1371600"/>
            <a:ext cx="9055008" cy="304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77454" y="4543080"/>
            <a:ext cx="7666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Öğrenci Başarısı = 500 + 50 + 25</a:t>
            </a:r>
          </a:p>
          <a:p>
            <a:pPr algn="ctr"/>
            <a:r>
              <a:rPr lang="tr-TR" dirty="0"/>
              <a:t>Örnekler?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1101" y="609600"/>
            <a:ext cx="7666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i="0" dirty="0">
                <a:latin typeface="Palatino Linotype" panose="02040502050505030304" pitchFamily="18" charset="0"/>
              </a:rPr>
              <a:t>Boş Model (</a:t>
            </a:r>
            <a:r>
              <a:rPr lang="tr-TR" b="1" i="0" dirty="0" err="1">
                <a:latin typeface="Palatino Linotype" panose="02040502050505030304" pitchFamily="18" charset="0"/>
              </a:rPr>
              <a:t>Empty</a:t>
            </a:r>
            <a:r>
              <a:rPr lang="tr-TR" b="1" i="0" dirty="0">
                <a:latin typeface="Palatino Linotype" panose="02040502050505030304" pitchFamily="18" charset="0"/>
              </a:rPr>
              <a:t> Model)</a:t>
            </a:r>
          </a:p>
        </p:txBody>
      </p:sp>
    </p:spTree>
    <p:extLst>
      <p:ext uri="{BB962C8B-B14F-4D97-AF65-F5344CB8AC3E}">
        <p14:creationId xmlns:p14="http://schemas.microsoft.com/office/powerpoint/2010/main" val="213566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496" y="101287"/>
            <a:ext cx="9055008" cy="304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00200" y="3356918"/>
                <a:ext cx="7666752" cy="511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U0j deki değişkenlik (</a:t>
                </a:r>
                <a:r>
                  <a:rPr lang="tr-TR" dirty="0" err="1"/>
                  <a:t>varyans</a:t>
                </a:r>
                <a:r>
                  <a:rPr lang="tr-TR" dirty="0"/>
                  <a:t>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tr-TR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tr-TR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tr-TR" dirty="0"/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356918"/>
                <a:ext cx="7666752" cy="511743"/>
              </a:xfrm>
              <a:prstGeom prst="rect">
                <a:avLst/>
              </a:prstGeom>
              <a:blipFill>
                <a:blip r:embed="rId14"/>
                <a:stretch>
                  <a:fillRect l="-1273" t="-7143" b="-1904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00200" y="3872506"/>
                <a:ext cx="7666752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rij deki değişkenlik (</a:t>
                </a:r>
                <a:r>
                  <a:rPr lang="tr-TR" dirty="0" err="1"/>
                  <a:t>varyans</a:t>
                </a:r>
                <a:r>
                  <a:rPr lang="tr-TR" dirty="0"/>
                  <a:t>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tr-TR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tr-TR" dirty="0"/>
                  <a:t> 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872506"/>
                <a:ext cx="7666752" cy="470000"/>
              </a:xfrm>
              <a:prstGeom prst="rect">
                <a:avLst/>
              </a:prstGeom>
              <a:blipFill>
                <a:blip r:embed="rId15"/>
                <a:stretch>
                  <a:fillRect l="-1273" t="-7792" b="-2987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28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00200" y="685800"/>
                <a:ext cx="7666752" cy="511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U0j deki değişkenlik (</a:t>
                </a:r>
                <a:r>
                  <a:rPr lang="tr-TR" dirty="0" err="1"/>
                  <a:t>varyans</a:t>
                </a:r>
                <a:r>
                  <a:rPr lang="tr-TR" dirty="0"/>
                  <a:t>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tr-TR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tr-TR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tr-TR" dirty="0"/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685800"/>
                <a:ext cx="7666752" cy="511743"/>
              </a:xfrm>
              <a:prstGeom prst="rect">
                <a:avLst/>
              </a:prstGeom>
              <a:blipFill>
                <a:blip r:embed="rId13"/>
                <a:stretch>
                  <a:fillRect l="-1273" t="-7229" b="-1927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00200" y="1300368"/>
                <a:ext cx="7666752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rij deki değişkenlik (</a:t>
                </a:r>
                <a:r>
                  <a:rPr lang="tr-TR" dirty="0" err="1"/>
                  <a:t>varyans</a:t>
                </a:r>
                <a:r>
                  <a:rPr lang="tr-TR" dirty="0"/>
                  <a:t>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tr-TR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tr-TR" dirty="0"/>
                  <a:t> 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300368"/>
                <a:ext cx="7666752" cy="470000"/>
              </a:xfrm>
              <a:prstGeom prst="rect">
                <a:avLst/>
              </a:prstGeom>
              <a:blipFill>
                <a:blip r:embed="rId14"/>
                <a:stretch>
                  <a:fillRect l="-1273" t="-7792" b="-2987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200400" y="3313441"/>
                <a:ext cx="1989967" cy="9696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tr-T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tr-TR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313441"/>
                <a:ext cx="1989967" cy="96968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611968" y="2697674"/>
            <a:ext cx="7666752" cy="47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ICC (</a:t>
            </a:r>
            <a:r>
              <a:rPr lang="tr-TR" dirty="0" err="1"/>
              <a:t>Intra-class</a:t>
            </a:r>
            <a:r>
              <a:rPr lang="tr-TR" dirty="0"/>
              <a:t> </a:t>
            </a:r>
            <a:r>
              <a:rPr lang="tr-TR" dirty="0" err="1"/>
              <a:t>Correlation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582815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F8F3D2"/>
      </a:dk2>
      <a:lt2>
        <a:srgbClr val="B0B2B4"/>
      </a:lt2>
      <a:accent1>
        <a:srgbClr val="7D110C"/>
      </a:accent1>
      <a:accent2>
        <a:srgbClr val="6D6E70"/>
      </a:accent2>
      <a:accent3>
        <a:srgbClr val="FFFFFF"/>
      </a:accent3>
      <a:accent4>
        <a:srgbClr val="000000"/>
      </a:accent4>
      <a:accent5>
        <a:srgbClr val="BFAAAA"/>
      </a:accent5>
      <a:accent6>
        <a:srgbClr val="626365"/>
      </a:accent6>
      <a:hlink>
        <a:srgbClr val="7D110C"/>
      </a:hlink>
      <a:folHlink>
        <a:srgbClr val="6D6E7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FFFFF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9F3D3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BF8E6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F8F3D2"/>
    </a:dk2>
    <a:lt2>
      <a:srgbClr val="B0B2B4"/>
    </a:lt2>
    <a:accent1>
      <a:srgbClr val="7D110C"/>
    </a:accent1>
    <a:accent2>
      <a:srgbClr val="6D6E70"/>
    </a:accent2>
    <a:accent3>
      <a:srgbClr val="FFFFFF"/>
    </a:accent3>
    <a:accent4>
      <a:srgbClr val="000000"/>
    </a:accent4>
    <a:accent5>
      <a:srgbClr val="BFAAAA"/>
    </a:accent5>
    <a:accent6>
      <a:srgbClr val="626365"/>
    </a:accent6>
    <a:hlink>
      <a:srgbClr val="7D110C"/>
    </a:hlink>
    <a:folHlink>
      <a:srgbClr val="6D6E7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2115</TotalTime>
  <Words>493</Words>
  <Application>Microsoft Macintosh PowerPoint</Application>
  <PresentationFormat>On-screen Show (4:3)</PresentationFormat>
  <Paragraphs>88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Baskerville Old Face</vt:lpstr>
      <vt:lpstr>Cambria Math</vt:lpstr>
      <vt:lpstr>Palatino Linotype</vt:lpstr>
      <vt:lpstr>Times New Roman</vt:lpstr>
      <vt:lpstr>Blank Presentation</vt:lpstr>
      <vt:lpstr>R ile Hiyerarşik Lineer Modelleme (HLM)</vt:lpstr>
      <vt:lpstr>HLM Teorik Altyapısı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 of Creative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Office of Creative Services</dc:creator>
  <cp:lastModifiedBy>Sadak, Musa</cp:lastModifiedBy>
  <cp:revision>308</cp:revision>
  <cp:lastPrinted>2006-11-16T20:01:38Z</cp:lastPrinted>
  <dcterms:created xsi:type="dcterms:W3CDTF">2006-11-07T21:52:34Z</dcterms:created>
  <dcterms:modified xsi:type="dcterms:W3CDTF">2021-05-26T00:18:26Z</dcterms:modified>
</cp:coreProperties>
</file>