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6"/>
  </p:notesMasterIdLst>
  <p:sldIdLst>
    <p:sldId id="257" r:id="rId2"/>
    <p:sldId id="562" r:id="rId3"/>
    <p:sldId id="261" r:id="rId4"/>
    <p:sldId id="560" r:id="rId5"/>
    <p:sldId id="258" r:id="rId6"/>
    <p:sldId id="512" r:id="rId7"/>
    <p:sldId id="262" r:id="rId8"/>
    <p:sldId id="513" r:id="rId9"/>
    <p:sldId id="264" r:id="rId10"/>
    <p:sldId id="271" r:id="rId11"/>
    <p:sldId id="270" r:id="rId12"/>
    <p:sldId id="269" r:id="rId13"/>
    <p:sldId id="275" r:id="rId14"/>
    <p:sldId id="276" r:id="rId15"/>
    <p:sldId id="283" r:id="rId16"/>
    <p:sldId id="287" r:id="rId17"/>
    <p:sldId id="288" r:id="rId18"/>
    <p:sldId id="290" r:id="rId19"/>
    <p:sldId id="53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462" r:id="rId29"/>
    <p:sldId id="302" r:id="rId30"/>
    <p:sldId id="529" r:id="rId31"/>
    <p:sldId id="530" r:id="rId32"/>
    <p:sldId id="531" r:id="rId33"/>
    <p:sldId id="532" r:id="rId34"/>
    <p:sldId id="540" r:id="rId35"/>
    <p:sldId id="541" r:id="rId36"/>
    <p:sldId id="545" r:id="rId37"/>
    <p:sldId id="546" r:id="rId38"/>
    <p:sldId id="548" r:id="rId39"/>
    <p:sldId id="547" r:id="rId40"/>
    <p:sldId id="566" r:id="rId41"/>
    <p:sldId id="567" r:id="rId42"/>
    <p:sldId id="550" r:id="rId43"/>
    <p:sldId id="551" r:id="rId44"/>
    <p:sldId id="552" r:id="rId45"/>
    <p:sldId id="553" r:id="rId46"/>
    <p:sldId id="564" r:id="rId47"/>
    <p:sldId id="565" r:id="rId48"/>
    <p:sldId id="559" r:id="rId49"/>
    <p:sldId id="555" r:id="rId50"/>
    <p:sldId id="535" r:id="rId51"/>
    <p:sldId id="536" r:id="rId52"/>
    <p:sldId id="537" r:id="rId53"/>
    <p:sldId id="538" r:id="rId54"/>
    <p:sldId id="568" r:id="rId55"/>
    <p:sldId id="434" r:id="rId56"/>
    <p:sldId id="445" r:id="rId57"/>
    <p:sldId id="446" r:id="rId58"/>
    <p:sldId id="437" r:id="rId59"/>
    <p:sldId id="505" r:id="rId60"/>
    <p:sldId id="506" r:id="rId61"/>
    <p:sldId id="509" r:id="rId62"/>
    <p:sldId id="511" r:id="rId63"/>
    <p:sldId id="461" r:id="rId64"/>
    <p:sldId id="481" r:id="rId65"/>
    <p:sldId id="482" r:id="rId66"/>
    <p:sldId id="483" r:id="rId67"/>
    <p:sldId id="484" r:id="rId68"/>
    <p:sldId id="485" r:id="rId69"/>
    <p:sldId id="487" r:id="rId70"/>
    <p:sldId id="486" r:id="rId71"/>
    <p:sldId id="491" r:id="rId72"/>
    <p:sldId id="563" r:id="rId73"/>
    <p:sldId id="355" r:id="rId74"/>
    <p:sldId id="346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1021" autoAdjust="0"/>
  </p:normalViewPr>
  <p:slideViewPr>
    <p:cSldViewPr>
      <p:cViewPr varScale="1">
        <p:scale>
          <a:sx n="67" d="100"/>
          <a:sy n="67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7B1C8-7EC2-49CD-869F-DE0B5E4438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AF0093A-EE46-4D43-A9F0-7AA9A7191482}">
      <dgm:prSet phldrT="[Text]"/>
      <dgm:spPr/>
      <dgm:t>
        <a:bodyPr/>
        <a:lstStyle/>
        <a:p>
          <a:r>
            <a:rPr lang="en-US" dirty="0" smtClean="0"/>
            <a:t>Linear Layout</a:t>
          </a:r>
          <a:endParaRPr lang="en-IN" dirty="0"/>
        </a:p>
      </dgm:t>
    </dgm:pt>
    <dgm:pt modelId="{D02145A8-390E-48E8-BB23-852A74CCEBF5}" type="parTrans" cxnId="{D9D90EA9-AC7C-4D37-B661-97500033A48A}">
      <dgm:prSet/>
      <dgm:spPr/>
      <dgm:t>
        <a:bodyPr/>
        <a:lstStyle/>
        <a:p>
          <a:endParaRPr lang="en-IN"/>
        </a:p>
      </dgm:t>
    </dgm:pt>
    <dgm:pt modelId="{AADCE922-1979-47B4-A10B-D8938EFDD43D}" type="sibTrans" cxnId="{D9D90EA9-AC7C-4D37-B661-97500033A48A}">
      <dgm:prSet/>
      <dgm:spPr/>
      <dgm:t>
        <a:bodyPr/>
        <a:lstStyle/>
        <a:p>
          <a:endParaRPr lang="en-IN"/>
        </a:p>
      </dgm:t>
    </dgm:pt>
    <dgm:pt modelId="{FFF7F7BB-AFA2-4B88-B982-DC5402945F1F}">
      <dgm:prSet phldrT="[Text]"/>
      <dgm:spPr/>
      <dgm:t>
        <a:bodyPr/>
        <a:lstStyle/>
        <a:p>
          <a:r>
            <a:rPr lang="en-US" dirty="0" smtClean="0"/>
            <a:t>Button</a:t>
          </a:r>
          <a:endParaRPr lang="en-IN" dirty="0"/>
        </a:p>
      </dgm:t>
    </dgm:pt>
    <dgm:pt modelId="{6A827494-00CB-4523-B79B-AE871F78208E}" type="parTrans" cxnId="{213A0638-1054-4A52-A214-D3FEF5F58CF1}">
      <dgm:prSet/>
      <dgm:spPr/>
      <dgm:t>
        <a:bodyPr/>
        <a:lstStyle/>
        <a:p>
          <a:endParaRPr lang="en-IN"/>
        </a:p>
      </dgm:t>
    </dgm:pt>
    <dgm:pt modelId="{8A15DC24-346D-46E7-816B-AA49812CA1F0}" type="sibTrans" cxnId="{213A0638-1054-4A52-A214-D3FEF5F58CF1}">
      <dgm:prSet/>
      <dgm:spPr/>
      <dgm:t>
        <a:bodyPr/>
        <a:lstStyle/>
        <a:p>
          <a:endParaRPr lang="en-IN"/>
        </a:p>
      </dgm:t>
    </dgm:pt>
    <dgm:pt modelId="{82E2D59A-3278-41A6-8652-FDE74CF94350}">
      <dgm:prSet phldrT="[Text]"/>
      <dgm:spPr/>
      <dgm:t>
        <a:bodyPr/>
        <a:lstStyle/>
        <a:p>
          <a:r>
            <a:rPr lang="en-US" dirty="0" smtClean="0"/>
            <a:t>Text</a:t>
          </a:r>
          <a:br>
            <a:rPr lang="en-US" dirty="0" smtClean="0"/>
          </a:br>
          <a:r>
            <a:rPr lang="en-US" dirty="0" smtClean="0"/>
            <a:t>View</a:t>
          </a:r>
          <a:endParaRPr lang="en-IN" dirty="0"/>
        </a:p>
      </dgm:t>
    </dgm:pt>
    <dgm:pt modelId="{5A98D4AD-6A8D-491C-BCFD-6DB346CEDDEB}" type="parTrans" cxnId="{7FA79D38-E0AF-4107-B846-C69240F32AE7}">
      <dgm:prSet/>
      <dgm:spPr/>
      <dgm:t>
        <a:bodyPr/>
        <a:lstStyle/>
        <a:p>
          <a:endParaRPr lang="en-IN"/>
        </a:p>
      </dgm:t>
    </dgm:pt>
    <dgm:pt modelId="{4C37D6B9-4A05-4283-B2DF-D60196CE3ED0}" type="sibTrans" cxnId="{7FA79D38-E0AF-4107-B846-C69240F32AE7}">
      <dgm:prSet/>
      <dgm:spPr/>
      <dgm:t>
        <a:bodyPr/>
        <a:lstStyle/>
        <a:p>
          <a:endParaRPr lang="en-IN"/>
        </a:p>
      </dgm:t>
    </dgm:pt>
    <dgm:pt modelId="{56340389-8323-469F-AB1C-4EE60F7CAFAC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F24E188C-C110-4CBE-8BEF-2CB8E6FAF4B0}" type="parTrans" cxnId="{C1110BB1-7D58-45CA-AA8D-70529CF3380A}">
      <dgm:prSet/>
      <dgm:spPr/>
      <dgm:t>
        <a:bodyPr/>
        <a:lstStyle/>
        <a:p>
          <a:endParaRPr lang="en-IN"/>
        </a:p>
      </dgm:t>
    </dgm:pt>
    <dgm:pt modelId="{1D980FC7-4969-445A-BD2C-190A3848141C}" type="sibTrans" cxnId="{C1110BB1-7D58-45CA-AA8D-70529CF3380A}">
      <dgm:prSet/>
      <dgm:spPr/>
      <dgm:t>
        <a:bodyPr/>
        <a:lstStyle/>
        <a:p>
          <a:endParaRPr lang="en-IN"/>
        </a:p>
      </dgm:t>
    </dgm:pt>
    <dgm:pt modelId="{F8156125-643B-41E3-BFF0-144E90204144}">
      <dgm:prSet phldrT="[Text]"/>
      <dgm:spPr/>
      <dgm:t>
        <a:bodyPr/>
        <a:lstStyle/>
        <a:p>
          <a:r>
            <a:rPr lang="en-US" dirty="0" smtClean="0"/>
            <a:t>Text View</a:t>
          </a:r>
          <a:endParaRPr lang="en-IN" dirty="0"/>
        </a:p>
      </dgm:t>
    </dgm:pt>
    <dgm:pt modelId="{56D85398-EF82-468E-87B0-6795E4B28D07}" type="parTrans" cxnId="{B964CEA7-FF6B-41D9-A0E6-5C15F4DC66DD}">
      <dgm:prSet/>
      <dgm:spPr/>
      <dgm:t>
        <a:bodyPr/>
        <a:lstStyle/>
        <a:p>
          <a:endParaRPr lang="en-IN"/>
        </a:p>
      </dgm:t>
    </dgm:pt>
    <dgm:pt modelId="{AE54F532-AD92-496E-B7D1-1DBA23DD29E4}" type="sibTrans" cxnId="{B964CEA7-FF6B-41D9-A0E6-5C15F4DC66DD}">
      <dgm:prSet/>
      <dgm:spPr/>
      <dgm:t>
        <a:bodyPr/>
        <a:lstStyle/>
        <a:p>
          <a:endParaRPr lang="en-IN"/>
        </a:p>
      </dgm:t>
    </dgm:pt>
    <dgm:pt modelId="{5D590911-C464-44F8-86D7-66942DFAE156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3BE5C631-104A-47AD-96A3-E4F35D2CFABF}" type="parTrans" cxnId="{B9CC8C47-55E4-4692-8470-98D0033D71BC}">
      <dgm:prSet/>
      <dgm:spPr/>
      <dgm:t>
        <a:bodyPr/>
        <a:lstStyle/>
        <a:p>
          <a:endParaRPr lang="en-IN"/>
        </a:p>
      </dgm:t>
    </dgm:pt>
    <dgm:pt modelId="{44261815-CD27-487A-BED7-DFB53EF729D4}" type="sibTrans" cxnId="{B9CC8C47-55E4-4692-8470-98D0033D71BC}">
      <dgm:prSet/>
      <dgm:spPr/>
      <dgm:t>
        <a:bodyPr/>
        <a:lstStyle/>
        <a:p>
          <a:endParaRPr lang="en-IN"/>
        </a:p>
      </dgm:t>
    </dgm:pt>
    <dgm:pt modelId="{7B5F953A-6931-4563-9645-CFAAC7714B23}" type="pres">
      <dgm:prSet presAssocID="{46D7B1C8-7EC2-49CD-869F-DE0B5E4438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7F28B23-D4AA-4D1A-A1B2-F74F4F40C03E}" type="pres">
      <dgm:prSet presAssocID="{4AF0093A-EE46-4D43-A9F0-7AA9A7191482}" presName="hierRoot1" presStyleCnt="0"/>
      <dgm:spPr/>
    </dgm:pt>
    <dgm:pt modelId="{E4909FCC-0A00-4219-BFB6-1187BA691033}" type="pres">
      <dgm:prSet presAssocID="{4AF0093A-EE46-4D43-A9F0-7AA9A7191482}" presName="composite" presStyleCnt="0"/>
      <dgm:spPr/>
    </dgm:pt>
    <dgm:pt modelId="{AF9D0EE9-C42A-4D44-9548-2504EB473202}" type="pres">
      <dgm:prSet presAssocID="{4AF0093A-EE46-4D43-A9F0-7AA9A7191482}" presName="background" presStyleLbl="node0" presStyleIdx="0" presStyleCnt="1"/>
      <dgm:spPr/>
    </dgm:pt>
    <dgm:pt modelId="{25A768D3-3859-46D5-9D83-FD4225F52382}" type="pres">
      <dgm:prSet presAssocID="{4AF0093A-EE46-4D43-A9F0-7AA9A7191482}" presName="text" presStyleLbl="fgAcc0" presStyleIdx="0" presStyleCnt="1" custLinFactNeighborX="-80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DC88254-6FF8-4D21-99F8-6B7F30FDB97D}" type="pres">
      <dgm:prSet presAssocID="{4AF0093A-EE46-4D43-A9F0-7AA9A7191482}" presName="hierChild2" presStyleCnt="0"/>
      <dgm:spPr/>
    </dgm:pt>
    <dgm:pt modelId="{7B854566-974F-406A-9D2D-6DF7A81F293D}" type="pres">
      <dgm:prSet presAssocID="{6A827494-00CB-4523-B79B-AE871F78208E}" presName="Name10" presStyleLbl="parChTrans1D2" presStyleIdx="0" presStyleCnt="5"/>
      <dgm:spPr/>
      <dgm:t>
        <a:bodyPr/>
        <a:lstStyle/>
        <a:p>
          <a:endParaRPr lang="en-IN"/>
        </a:p>
      </dgm:t>
    </dgm:pt>
    <dgm:pt modelId="{3FBD5CE0-713C-4BE2-849B-22347D254803}" type="pres">
      <dgm:prSet presAssocID="{FFF7F7BB-AFA2-4B88-B982-DC5402945F1F}" presName="hierRoot2" presStyleCnt="0"/>
      <dgm:spPr/>
    </dgm:pt>
    <dgm:pt modelId="{A6642628-E1A5-457E-9864-F5E4E32CA578}" type="pres">
      <dgm:prSet presAssocID="{FFF7F7BB-AFA2-4B88-B982-DC5402945F1F}" presName="composite2" presStyleCnt="0"/>
      <dgm:spPr/>
    </dgm:pt>
    <dgm:pt modelId="{EC100101-92DD-4D20-9701-FAD85A795761}" type="pres">
      <dgm:prSet presAssocID="{FFF7F7BB-AFA2-4B88-B982-DC5402945F1F}" presName="background2" presStyleLbl="node2" presStyleIdx="0" presStyleCnt="5"/>
      <dgm:spPr/>
    </dgm:pt>
    <dgm:pt modelId="{1113A76B-E984-440D-AECE-6D8662A7EB0B}" type="pres">
      <dgm:prSet presAssocID="{FFF7F7BB-AFA2-4B88-B982-DC5402945F1F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D4AD353-E0BB-4ED5-B22F-0024DABB99AA}" type="pres">
      <dgm:prSet presAssocID="{FFF7F7BB-AFA2-4B88-B982-DC5402945F1F}" presName="hierChild3" presStyleCnt="0"/>
      <dgm:spPr/>
    </dgm:pt>
    <dgm:pt modelId="{7808602A-A678-49DA-8BE3-6E09C0A3C11D}" type="pres">
      <dgm:prSet presAssocID="{5A98D4AD-6A8D-491C-BCFD-6DB346CEDDEB}" presName="Name10" presStyleLbl="parChTrans1D2" presStyleIdx="1" presStyleCnt="5"/>
      <dgm:spPr/>
      <dgm:t>
        <a:bodyPr/>
        <a:lstStyle/>
        <a:p>
          <a:endParaRPr lang="en-IN"/>
        </a:p>
      </dgm:t>
    </dgm:pt>
    <dgm:pt modelId="{E6A4F22E-D344-48F6-8396-E35EBDAA4C40}" type="pres">
      <dgm:prSet presAssocID="{82E2D59A-3278-41A6-8652-FDE74CF94350}" presName="hierRoot2" presStyleCnt="0"/>
      <dgm:spPr/>
    </dgm:pt>
    <dgm:pt modelId="{B1068B28-E8CB-49B3-BB17-33D6DDA41AE3}" type="pres">
      <dgm:prSet presAssocID="{82E2D59A-3278-41A6-8652-FDE74CF94350}" presName="composite2" presStyleCnt="0"/>
      <dgm:spPr/>
    </dgm:pt>
    <dgm:pt modelId="{5D4784FD-058A-4276-AB6D-2E0FA6286CAF}" type="pres">
      <dgm:prSet presAssocID="{82E2D59A-3278-41A6-8652-FDE74CF94350}" presName="background2" presStyleLbl="node2" presStyleIdx="1" presStyleCnt="5"/>
      <dgm:spPr/>
    </dgm:pt>
    <dgm:pt modelId="{3EC870B7-8A23-4E4E-BFFF-9C77A7058F47}" type="pres">
      <dgm:prSet presAssocID="{82E2D59A-3278-41A6-8652-FDE74CF94350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141F55-E5F8-4B3D-9475-C833C7D97405}" type="pres">
      <dgm:prSet presAssocID="{82E2D59A-3278-41A6-8652-FDE74CF94350}" presName="hierChild3" presStyleCnt="0"/>
      <dgm:spPr/>
    </dgm:pt>
    <dgm:pt modelId="{031ACCB7-3D59-4208-A735-8B7645726667}" type="pres">
      <dgm:prSet presAssocID="{F24E188C-C110-4CBE-8BEF-2CB8E6FAF4B0}" presName="Name10" presStyleLbl="parChTrans1D2" presStyleIdx="2" presStyleCnt="5"/>
      <dgm:spPr/>
      <dgm:t>
        <a:bodyPr/>
        <a:lstStyle/>
        <a:p>
          <a:endParaRPr lang="en-IN"/>
        </a:p>
      </dgm:t>
    </dgm:pt>
    <dgm:pt modelId="{1491C018-0406-41EE-876A-9CFE80AF5543}" type="pres">
      <dgm:prSet presAssocID="{56340389-8323-469F-AB1C-4EE60F7CAFAC}" presName="hierRoot2" presStyleCnt="0"/>
      <dgm:spPr/>
    </dgm:pt>
    <dgm:pt modelId="{70ABF318-1896-4065-BB5B-1E0F21A8EF4E}" type="pres">
      <dgm:prSet presAssocID="{56340389-8323-469F-AB1C-4EE60F7CAFAC}" presName="composite2" presStyleCnt="0"/>
      <dgm:spPr/>
    </dgm:pt>
    <dgm:pt modelId="{1EDC7A99-6B34-40C4-8DA1-F493D64100B7}" type="pres">
      <dgm:prSet presAssocID="{56340389-8323-469F-AB1C-4EE60F7CAFAC}" presName="background2" presStyleLbl="node2" presStyleIdx="2" presStyleCnt="5"/>
      <dgm:spPr/>
    </dgm:pt>
    <dgm:pt modelId="{1796688C-6770-4E3C-9BA8-A61375DC5047}" type="pres">
      <dgm:prSet presAssocID="{56340389-8323-469F-AB1C-4EE60F7CAFA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D473B4-A26C-4155-890C-2ABE1306A051}" type="pres">
      <dgm:prSet presAssocID="{56340389-8323-469F-AB1C-4EE60F7CAFAC}" presName="hierChild3" presStyleCnt="0"/>
      <dgm:spPr/>
    </dgm:pt>
    <dgm:pt modelId="{01DEB631-A608-427D-B88F-0BB6E3FF29BB}" type="pres">
      <dgm:prSet presAssocID="{56D85398-EF82-468E-87B0-6795E4B28D07}" presName="Name10" presStyleLbl="parChTrans1D2" presStyleIdx="3" presStyleCnt="5"/>
      <dgm:spPr/>
      <dgm:t>
        <a:bodyPr/>
        <a:lstStyle/>
        <a:p>
          <a:endParaRPr lang="en-IN"/>
        </a:p>
      </dgm:t>
    </dgm:pt>
    <dgm:pt modelId="{F9A8BB96-EE7F-448B-A819-AEB4D6BC0007}" type="pres">
      <dgm:prSet presAssocID="{F8156125-643B-41E3-BFF0-144E90204144}" presName="hierRoot2" presStyleCnt="0"/>
      <dgm:spPr/>
    </dgm:pt>
    <dgm:pt modelId="{7ADB4E01-17B5-47A7-8CAA-725EF9C6B816}" type="pres">
      <dgm:prSet presAssocID="{F8156125-643B-41E3-BFF0-144E90204144}" presName="composite2" presStyleCnt="0"/>
      <dgm:spPr/>
    </dgm:pt>
    <dgm:pt modelId="{2A18DF43-7699-4F70-9D78-EDE0D34DEEDA}" type="pres">
      <dgm:prSet presAssocID="{F8156125-643B-41E3-BFF0-144E90204144}" presName="background2" presStyleLbl="node2" presStyleIdx="3" presStyleCnt="5"/>
      <dgm:spPr/>
    </dgm:pt>
    <dgm:pt modelId="{A912B26A-1D92-4FB1-921E-F2D7A07C27DA}" type="pres">
      <dgm:prSet presAssocID="{F8156125-643B-41E3-BFF0-144E90204144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C00D032-6B90-4836-BBE2-38CDD32E259F}" type="pres">
      <dgm:prSet presAssocID="{F8156125-643B-41E3-BFF0-144E90204144}" presName="hierChild3" presStyleCnt="0"/>
      <dgm:spPr/>
    </dgm:pt>
    <dgm:pt modelId="{E1BC9B8F-B260-4A7D-8E0E-9A869D585B0C}" type="pres">
      <dgm:prSet presAssocID="{3BE5C631-104A-47AD-96A3-E4F35D2CFABF}" presName="Name10" presStyleLbl="parChTrans1D2" presStyleIdx="4" presStyleCnt="5"/>
      <dgm:spPr/>
      <dgm:t>
        <a:bodyPr/>
        <a:lstStyle/>
        <a:p>
          <a:endParaRPr lang="en-IN"/>
        </a:p>
      </dgm:t>
    </dgm:pt>
    <dgm:pt modelId="{D5D0B26A-77B3-4E86-AE6D-AD7093A38002}" type="pres">
      <dgm:prSet presAssocID="{5D590911-C464-44F8-86D7-66942DFAE156}" presName="hierRoot2" presStyleCnt="0"/>
      <dgm:spPr/>
    </dgm:pt>
    <dgm:pt modelId="{26E26B08-0930-4A60-A826-8AA83B180537}" type="pres">
      <dgm:prSet presAssocID="{5D590911-C464-44F8-86D7-66942DFAE156}" presName="composite2" presStyleCnt="0"/>
      <dgm:spPr/>
    </dgm:pt>
    <dgm:pt modelId="{267F4A6D-6151-4A85-BFA2-039DE2284D63}" type="pres">
      <dgm:prSet presAssocID="{5D590911-C464-44F8-86D7-66942DFAE156}" presName="background2" presStyleLbl="node2" presStyleIdx="4" presStyleCnt="5"/>
      <dgm:spPr/>
    </dgm:pt>
    <dgm:pt modelId="{A48905BF-C547-4D73-B43C-30279FB7FC7A}" type="pres">
      <dgm:prSet presAssocID="{5D590911-C464-44F8-86D7-66942DFAE15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77DA04-3AC4-4910-83F3-7AB3BBEF410F}" type="pres">
      <dgm:prSet presAssocID="{5D590911-C464-44F8-86D7-66942DFAE156}" presName="hierChild3" presStyleCnt="0"/>
      <dgm:spPr/>
    </dgm:pt>
  </dgm:ptLst>
  <dgm:cxnLst>
    <dgm:cxn modelId="{2ABA42ED-0006-4D24-954F-3E7EACBCA15A}" type="presOf" srcId="{46D7B1C8-7EC2-49CD-869F-DE0B5E443817}" destId="{7B5F953A-6931-4563-9645-CFAAC7714B23}" srcOrd="0" destOrd="0" presId="urn:microsoft.com/office/officeart/2005/8/layout/hierarchy1"/>
    <dgm:cxn modelId="{C6D7DB77-4552-475F-8392-55CE7D86CC05}" type="presOf" srcId="{4AF0093A-EE46-4D43-A9F0-7AA9A7191482}" destId="{25A768D3-3859-46D5-9D83-FD4225F52382}" srcOrd="0" destOrd="0" presId="urn:microsoft.com/office/officeart/2005/8/layout/hierarchy1"/>
    <dgm:cxn modelId="{B964CEA7-FF6B-41D9-A0E6-5C15F4DC66DD}" srcId="{4AF0093A-EE46-4D43-A9F0-7AA9A7191482}" destId="{F8156125-643B-41E3-BFF0-144E90204144}" srcOrd="3" destOrd="0" parTransId="{56D85398-EF82-468E-87B0-6795E4B28D07}" sibTransId="{AE54F532-AD92-496E-B7D1-1DBA23DD29E4}"/>
    <dgm:cxn modelId="{1BFBB076-E82B-4957-9C1B-0A372109D4C0}" type="presOf" srcId="{3BE5C631-104A-47AD-96A3-E4F35D2CFABF}" destId="{E1BC9B8F-B260-4A7D-8E0E-9A869D585B0C}" srcOrd="0" destOrd="0" presId="urn:microsoft.com/office/officeart/2005/8/layout/hierarchy1"/>
    <dgm:cxn modelId="{FE56CF95-ADA7-41FA-A9DD-D3D8FA589FFF}" type="presOf" srcId="{56D85398-EF82-468E-87B0-6795E4B28D07}" destId="{01DEB631-A608-427D-B88F-0BB6E3FF29BB}" srcOrd="0" destOrd="0" presId="urn:microsoft.com/office/officeart/2005/8/layout/hierarchy1"/>
    <dgm:cxn modelId="{B9CC8C47-55E4-4692-8470-98D0033D71BC}" srcId="{4AF0093A-EE46-4D43-A9F0-7AA9A7191482}" destId="{5D590911-C464-44F8-86D7-66942DFAE156}" srcOrd="4" destOrd="0" parTransId="{3BE5C631-104A-47AD-96A3-E4F35D2CFABF}" sibTransId="{44261815-CD27-487A-BED7-DFB53EF729D4}"/>
    <dgm:cxn modelId="{C1110BB1-7D58-45CA-AA8D-70529CF3380A}" srcId="{4AF0093A-EE46-4D43-A9F0-7AA9A7191482}" destId="{56340389-8323-469F-AB1C-4EE60F7CAFAC}" srcOrd="2" destOrd="0" parTransId="{F24E188C-C110-4CBE-8BEF-2CB8E6FAF4B0}" sibTransId="{1D980FC7-4969-445A-BD2C-190A3848141C}"/>
    <dgm:cxn modelId="{FA358A7B-E32E-4064-84A9-8F8AA40DF4D7}" type="presOf" srcId="{5D590911-C464-44F8-86D7-66942DFAE156}" destId="{A48905BF-C547-4D73-B43C-30279FB7FC7A}" srcOrd="0" destOrd="0" presId="urn:microsoft.com/office/officeart/2005/8/layout/hierarchy1"/>
    <dgm:cxn modelId="{D9D90EA9-AC7C-4D37-B661-97500033A48A}" srcId="{46D7B1C8-7EC2-49CD-869F-DE0B5E443817}" destId="{4AF0093A-EE46-4D43-A9F0-7AA9A7191482}" srcOrd="0" destOrd="0" parTransId="{D02145A8-390E-48E8-BB23-852A74CCEBF5}" sibTransId="{AADCE922-1979-47B4-A10B-D8938EFDD43D}"/>
    <dgm:cxn modelId="{D2019104-49B9-47C6-B217-CBEAB4BD4759}" type="presOf" srcId="{FFF7F7BB-AFA2-4B88-B982-DC5402945F1F}" destId="{1113A76B-E984-440D-AECE-6D8662A7EB0B}" srcOrd="0" destOrd="0" presId="urn:microsoft.com/office/officeart/2005/8/layout/hierarchy1"/>
    <dgm:cxn modelId="{17EA6E14-6F01-41E1-BB6E-890D38096D49}" type="presOf" srcId="{82E2D59A-3278-41A6-8652-FDE74CF94350}" destId="{3EC870B7-8A23-4E4E-BFFF-9C77A7058F47}" srcOrd="0" destOrd="0" presId="urn:microsoft.com/office/officeart/2005/8/layout/hierarchy1"/>
    <dgm:cxn modelId="{7FA79D38-E0AF-4107-B846-C69240F32AE7}" srcId="{4AF0093A-EE46-4D43-A9F0-7AA9A7191482}" destId="{82E2D59A-3278-41A6-8652-FDE74CF94350}" srcOrd="1" destOrd="0" parTransId="{5A98D4AD-6A8D-491C-BCFD-6DB346CEDDEB}" sibTransId="{4C37D6B9-4A05-4283-B2DF-D60196CE3ED0}"/>
    <dgm:cxn modelId="{213A0638-1054-4A52-A214-D3FEF5F58CF1}" srcId="{4AF0093A-EE46-4D43-A9F0-7AA9A7191482}" destId="{FFF7F7BB-AFA2-4B88-B982-DC5402945F1F}" srcOrd="0" destOrd="0" parTransId="{6A827494-00CB-4523-B79B-AE871F78208E}" sibTransId="{8A15DC24-346D-46E7-816B-AA49812CA1F0}"/>
    <dgm:cxn modelId="{6423350D-82D2-41A3-871A-105F6B721F6C}" type="presOf" srcId="{6A827494-00CB-4523-B79B-AE871F78208E}" destId="{7B854566-974F-406A-9D2D-6DF7A81F293D}" srcOrd="0" destOrd="0" presId="urn:microsoft.com/office/officeart/2005/8/layout/hierarchy1"/>
    <dgm:cxn modelId="{F4FB21BF-5573-42B7-9640-606E79E7F234}" type="presOf" srcId="{5A98D4AD-6A8D-491C-BCFD-6DB346CEDDEB}" destId="{7808602A-A678-49DA-8BE3-6E09C0A3C11D}" srcOrd="0" destOrd="0" presId="urn:microsoft.com/office/officeart/2005/8/layout/hierarchy1"/>
    <dgm:cxn modelId="{32C03E94-121F-47A7-9984-A46EFBD26F8A}" type="presOf" srcId="{56340389-8323-469F-AB1C-4EE60F7CAFAC}" destId="{1796688C-6770-4E3C-9BA8-A61375DC5047}" srcOrd="0" destOrd="0" presId="urn:microsoft.com/office/officeart/2005/8/layout/hierarchy1"/>
    <dgm:cxn modelId="{81FF48F5-E1E5-4A79-8CDB-F26A2CBBB4FE}" type="presOf" srcId="{F24E188C-C110-4CBE-8BEF-2CB8E6FAF4B0}" destId="{031ACCB7-3D59-4208-A735-8B7645726667}" srcOrd="0" destOrd="0" presId="urn:microsoft.com/office/officeart/2005/8/layout/hierarchy1"/>
    <dgm:cxn modelId="{B41921D0-6434-4565-8B86-B65D0C3F7AD4}" type="presOf" srcId="{F8156125-643B-41E3-BFF0-144E90204144}" destId="{A912B26A-1D92-4FB1-921E-F2D7A07C27DA}" srcOrd="0" destOrd="0" presId="urn:microsoft.com/office/officeart/2005/8/layout/hierarchy1"/>
    <dgm:cxn modelId="{0427F49D-83CE-4069-8465-DAAE83FDB793}" type="presParOf" srcId="{7B5F953A-6931-4563-9645-CFAAC7714B23}" destId="{47F28B23-D4AA-4D1A-A1B2-F74F4F40C03E}" srcOrd="0" destOrd="0" presId="urn:microsoft.com/office/officeart/2005/8/layout/hierarchy1"/>
    <dgm:cxn modelId="{FAEEA22B-07BB-4865-93A3-A28EAB706CD8}" type="presParOf" srcId="{47F28B23-D4AA-4D1A-A1B2-F74F4F40C03E}" destId="{E4909FCC-0A00-4219-BFB6-1187BA691033}" srcOrd="0" destOrd="0" presId="urn:microsoft.com/office/officeart/2005/8/layout/hierarchy1"/>
    <dgm:cxn modelId="{19501878-2953-46D2-AEDC-82F271D46888}" type="presParOf" srcId="{E4909FCC-0A00-4219-BFB6-1187BA691033}" destId="{AF9D0EE9-C42A-4D44-9548-2504EB473202}" srcOrd="0" destOrd="0" presId="urn:microsoft.com/office/officeart/2005/8/layout/hierarchy1"/>
    <dgm:cxn modelId="{CFF4659A-B4B0-4BF8-AD96-7B51244D5A6C}" type="presParOf" srcId="{E4909FCC-0A00-4219-BFB6-1187BA691033}" destId="{25A768D3-3859-46D5-9D83-FD4225F52382}" srcOrd="1" destOrd="0" presId="urn:microsoft.com/office/officeart/2005/8/layout/hierarchy1"/>
    <dgm:cxn modelId="{153D6FC5-B7AD-4943-BDE6-FC9D32970E30}" type="presParOf" srcId="{47F28B23-D4AA-4D1A-A1B2-F74F4F40C03E}" destId="{EDC88254-6FF8-4D21-99F8-6B7F30FDB97D}" srcOrd="1" destOrd="0" presId="urn:microsoft.com/office/officeart/2005/8/layout/hierarchy1"/>
    <dgm:cxn modelId="{6C191495-E0F7-4548-A3EB-2B117C355DB2}" type="presParOf" srcId="{EDC88254-6FF8-4D21-99F8-6B7F30FDB97D}" destId="{7B854566-974F-406A-9D2D-6DF7A81F293D}" srcOrd="0" destOrd="0" presId="urn:microsoft.com/office/officeart/2005/8/layout/hierarchy1"/>
    <dgm:cxn modelId="{33CE32B9-C683-4529-BCE6-08D88172641F}" type="presParOf" srcId="{EDC88254-6FF8-4D21-99F8-6B7F30FDB97D}" destId="{3FBD5CE0-713C-4BE2-849B-22347D254803}" srcOrd="1" destOrd="0" presId="urn:microsoft.com/office/officeart/2005/8/layout/hierarchy1"/>
    <dgm:cxn modelId="{7BB1DA90-E157-488C-9B5F-2FFEF6916D08}" type="presParOf" srcId="{3FBD5CE0-713C-4BE2-849B-22347D254803}" destId="{A6642628-E1A5-457E-9864-F5E4E32CA578}" srcOrd="0" destOrd="0" presId="urn:microsoft.com/office/officeart/2005/8/layout/hierarchy1"/>
    <dgm:cxn modelId="{5C783B65-DC43-4500-B592-310E4FD78B53}" type="presParOf" srcId="{A6642628-E1A5-457E-9864-F5E4E32CA578}" destId="{EC100101-92DD-4D20-9701-FAD85A795761}" srcOrd="0" destOrd="0" presId="urn:microsoft.com/office/officeart/2005/8/layout/hierarchy1"/>
    <dgm:cxn modelId="{3EFC7294-7C23-4D5B-8F3A-800F5468E513}" type="presParOf" srcId="{A6642628-E1A5-457E-9864-F5E4E32CA578}" destId="{1113A76B-E984-440D-AECE-6D8662A7EB0B}" srcOrd="1" destOrd="0" presId="urn:microsoft.com/office/officeart/2005/8/layout/hierarchy1"/>
    <dgm:cxn modelId="{DA266A4F-D7CB-42BA-993D-DA4A7340CA00}" type="presParOf" srcId="{3FBD5CE0-713C-4BE2-849B-22347D254803}" destId="{CD4AD353-E0BB-4ED5-B22F-0024DABB99AA}" srcOrd="1" destOrd="0" presId="urn:microsoft.com/office/officeart/2005/8/layout/hierarchy1"/>
    <dgm:cxn modelId="{7BBBC5FE-CF60-4906-83D8-2A1BF0B81E29}" type="presParOf" srcId="{EDC88254-6FF8-4D21-99F8-6B7F30FDB97D}" destId="{7808602A-A678-49DA-8BE3-6E09C0A3C11D}" srcOrd="2" destOrd="0" presId="urn:microsoft.com/office/officeart/2005/8/layout/hierarchy1"/>
    <dgm:cxn modelId="{5D9E1620-78B7-4AD7-8332-AB80D79A6697}" type="presParOf" srcId="{EDC88254-6FF8-4D21-99F8-6B7F30FDB97D}" destId="{E6A4F22E-D344-48F6-8396-E35EBDAA4C40}" srcOrd="3" destOrd="0" presId="urn:microsoft.com/office/officeart/2005/8/layout/hierarchy1"/>
    <dgm:cxn modelId="{4B3674F6-C049-4582-8AD3-642500189262}" type="presParOf" srcId="{E6A4F22E-D344-48F6-8396-E35EBDAA4C40}" destId="{B1068B28-E8CB-49B3-BB17-33D6DDA41AE3}" srcOrd="0" destOrd="0" presId="urn:microsoft.com/office/officeart/2005/8/layout/hierarchy1"/>
    <dgm:cxn modelId="{6AC834B6-C7E2-4117-8CA0-37A67BBDDE15}" type="presParOf" srcId="{B1068B28-E8CB-49B3-BB17-33D6DDA41AE3}" destId="{5D4784FD-058A-4276-AB6D-2E0FA6286CAF}" srcOrd="0" destOrd="0" presId="urn:microsoft.com/office/officeart/2005/8/layout/hierarchy1"/>
    <dgm:cxn modelId="{BF5BF724-E604-497F-BA21-D34B2FAC4F49}" type="presParOf" srcId="{B1068B28-E8CB-49B3-BB17-33D6DDA41AE3}" destId="{3EC870B7-8A23-4E4E-BFFF-9C77A7058F47}" srcOrd="1" destOrd="0" presId="urn:microsoft.com/office/officeart/2005/8/layout/hierarchy1"/>
    <dgm:cxn modelId="{91A44748-D1B6-4351-88BD-4F8957F8EC78}" type="presParOf" srcId="{E6A4F22E-D344-48F6-8396-E35EBDAA4C40}" destId="{0B141F55-E5F8-4B3D-9475-C833C7D97405}" srcOrd="1" destOrd="0" presId="urn:microsoft.com/office/officeart/2005/8/layout/hierarchy1"/>
    <dgm:cxn modelId="{05E3F42D-CF6E-4D8F-911B-56BFE1BBD70A}" type="presParOf" srcId="{EDC88254-6FF8-4D21-99F8-6B7F30FDB97D}" destId="{031ACCB7-3D59-4208-A735-8B7645726667}" srcOrd="4" destOrd="0" presId="urn:microsoft.com/office/officeart/2005/8/layout/hierarchy1"/>
    <dgm:cxn modelId="{6ACAA8D9-82DF-4441-BB5C-C10DADB111BC}" type="presParOf" srcId="{EDC88254-6FF8-4D21-99F8-6B7F30FDB97D}" destId="{1491C018-0406-41EE-876A-9CFE80AF5543}" srcOrd="5" destOrd="0" presId="urn:microsoft.com/office/officeart/2005/8/layout/hierarchy1"/>
    <dgm:cxn modelId="{4E04196D-27C4-453A-BB72-EF346189FF79}" type="presParOf" srcId="{1491C018-0406-41EE-876A-9CFE80AF5543}" destId="{70ABF318-1896-4065-BB5B-1E0F21A8EF4E}" srcOrd="0" destOrd="0" presId="urn:microsoft.com/office/officeart/2005/8/layout/hierarchy1"/>
    <dgm:cxn modelId="{9A0B0516-7B09-4D48-883E-D87782590D46}" type="presParOf" srcId="{70ABF318-1896-4065-BB5B-1E0F21A8EF4E}" destId="{1EDC7A99-6B34-40C4-8DA1-F493D64100B7}" srcOrd="0" destOrd="0" presId="urn:microsoft.com/office/officeart/2005/8/layout/hierarchy1"/>
    <dgm:cxn modelId="{C3A9CC4D-E2E3-4182-8321-EEC0E32FCC13}" type="presParOf" srcId="{70ABF318-1896-4065-BB5B-1E0F21A8EF4E}" destId="{1796688C-6770-4E3C-9BA8-A61375DC5047}" srcOrd="1" destOrd="0" presId="urn:microsoft.com/office/officeart/2005/8/layout/hierarchy1"/>
    <dgm:cxn modelId="{604C20AB-845C-4EB4-81AB-036F0881B991}" type="presParOf" srcId="{1491C018-0406-41EE-876A-9CFE80AF5543}" destId="{1AD473B4-A26C-4155-890C-2ABE1306A051}" srcOrd="1" destOrd="0" presId="urn:microsoft.com/office/officeart/2005/8/layout/hierarchy1"/>
    <dgm:cxn modelId="{F8307A9A-6F45-48F9-9250-15510367C995}" type="presParOf" srcId="{EDC88254-6FF8-4D21-99F8-6B7F30FDB97D}" destId="{01DEB631-A608-427D-B88F-0BB6E3FF29BB}" srcOrd="6" destOrd="0" presId="urn:microsoft.com/office/officeart/2005/8/layout/hierarchy1"/>
    <dgm:cxn modelId="{6A7ED38C-3FA5-4708-8A5D-3A145B94F548}" type="presParOf" srcId="{EDC88254-6FF8-4D21-99F8-6B7F30FDB97D}" destId="{F9A8BB96-EE7F-448B-A819-AEB4D6BC0007}" srcOrd="7" destOrd="0" presId="urn:microsoft.com/office/officeart/2005/8/layout/hierarchy1"/>
    <dgm:cxn modelId="{8B46BE64-3D75-4024-8CB8-A5A169045381}" type="presParOf" srcId="{F9A8BB96-EE7F-448B-A819-AEB4D6BC0007}" destId="{7ADB4E01-17B5-47A7-8CAA-725EF9C6B816}" srcOrd="0" destOrd="0" presId="urn:microsoft.com/office/officeart/2005/8/layout/hierarchy1"/>
    <dgm:cxn modelId="{34CDEE48-75CE-44F3-B396-112636820353}" type="presParOf" srcId="{7ADB4E01-17B5-47A7-8CAA-725EF9C6B816}" destId="{2A18DF43-7699-4F70-9D78-EDE0D34DEEDA}" srcOrd="0" destOrd="0" presId="urn:microsoft.com/office/officeart/2005/8/layout/hierarchy1"/>
    <dgm:cxn modelId="{17758632-FA27-4A24-B2E7-0C775B8168E7}" type="presParOf" srcId="{7ADB4E01-17B5-47A7-8CAA-725EF9C6B816}" destId="{A912B26A-1D92-4FB1-921E-F2D7A07C27DA}" srcOrd="1" destOrd="0" presId="urn:microsoft.com/office/officeart/2005/8/layout/hierarchy1"/>
    <dgm:cxn modelId="{1E4394F9-9BDD-4F18-A02C-DFA972FB37A2}" type="presParOf" srcId="{F9A8BB96-EE7F-448B-A819-AEB4D6BC0007}" destId="{7C00D032-6B90-4836-BBE2-38CDD32E259F}" srcOrd="1" destOrd="0" presId="urn:microsoft.com/office/officeart/2005/8/layout/hierarchy1"/>
    <dgm:cxn modelId="{605FB2F6-F983-402C-BE01-B0DDDDA6D4CB}" type="presParOf" srcId="{EDC88254-6FF8-4D21-99F8-6B7F30FDB97D}" destId="{E1BC9B8F-B260-4A7D-8E0E-9A869D585B0C}" srcOrd="8" destOrd="0" presId="urn:microsoft.com/office/officeart/2005/8/layout/hierarchy1"/>
    <dgm:cxn modelId="{AC765DEB-883E-4850-A834-3AD419D41AFA}" type="presParOf" srcId="{EDC88254-6FF8-4D21-99F8-6B7F30FDB97D}" destId="{D5D0B26A-77B3-4E86-AE6D-AD7093A38002}" srcOrd="9" destOrd="0" presId="urn:microsoft.com/office/officeart/2005/8/layout/hierarchy1"/>
    <dgm:cxn modelId="{9609155E-098F-4AE9-BFC9-6BF4ADA290D8}" type="presParOf" srcId="{D5D0B26A-77B3-4E86-AE6D-AD7093A38002}" destId="{26E26B08-0930-4A60-A826-8AA83B180537}" srcOrd="0" destOrd="0" presId="urn:microsoft.com/office/officeart/2005/8/layout/hierarchy1"/>
    <dgm:cxn modelId="{728973FB-35F2-4E78-9E30-7E06E355F9FD}" type="presParOf" srcId="{26E26B08-0930-4A60-A826-8AA83B180537}" destId="{267F4A6D-6151-4A85-BFA2-039DE2284D63}" srcOrd="0" destOrd="0" presId="urn:microsoft.com/office/officeart/2005/8/layout/hierarchy1"/>
    <dgm:cxn modelId="{7B5B0430-0977-4FBB-BBD8-0AB11C7697C0}" type="presParOf" srcId="{26E26B08-0930-4A60-A826-8AA83B180537}" destId="{A48905BF-C547-4D73-B43C-30279FB7FC7A}" srcOrd="1" destOrd="0" presId="urn:microsoft.com/office/officeart/2005/8/layout/hierarchy1"/>
    <dgm:cxn modelId="{5916499A-BCDD-45AA-A462-65436883AD22}" type="presParOf" srcId="{D5D0B26A-77B3-4E86-AE6D-AD7093A38002}" destId="{4277DA04-3AC4-4910-83F3-7AB3BBEF41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BC9B8F-B260-4A7D-8E0E-9A869D585B0C}">
      <dsp:nvSpPr>
        <dsp:cNvPr id="0" name=""/>
        <dsp:cNvSpPr/>
      </dsp:nvSpPr>
      <dsp:spPr>
        <a:xfrm>
          <a:off x="2509396" y="1540940"/>
          <a:ext cx="2211455" cy="254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59"/>
              </a:lnTo>
              <a:lnTo>
                <a:pt x="2211455" y="173559"/>
              </a:lnTo>
              <a:lnTo>
                <a:pt x="2211455" y="25468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EB631-A608-427D-B88F-0BB6E3FF29BB}">
      <dsp:nvSpPr>
        <dsp:cNvPr id="0" name=""/>
        <dsp:cNvSpPr/>
      </dsp:nvSpPr>
      <dsp:spPr>
        <a:xfrm>
          <a:off x="2509396" y="1540940"/>
          <a:ext cx="1141154" cy="254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59"/>
              </a:lnTo>
              <a:lnTo>
                <a:pt x="1141154" y="173559"/>
              </a:lnTo>
              <a:lnTo>
                <a:pt x="1141154" y="25468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ACCB7-3D59-4208-A735-8B7645726667}">
      <dsp:nvSpPr>
        <dsp:cNvPr id="0" name=""/>
        <dsp:cNvSpPr/>
      </dsp:nvSpPr>
      <dsp:spPr>
        <a:xfrm>
          <a:off x="2463676" y="1540940"/>
          <a:ext cx="91440" cy="2546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559"/>
              </a:lnTo>
              <a:lnTo>
                <a:pt x="116572" y="173559"/>
              </a:lnTo>
              <a:lnTo>
                <a:pt x="116572" y="25468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8602A-A678-49DA-8BE3-6E09C0A3C11D}">
      <dsp:nvSpPr>
        <dsp:cNvPr id="0" name=""/>
        <dsp:cNvSpPr/>
      </dsp:nvSpPr>
      <dsp:spPr>
        <a:xfrm>
          <a:off x="1509948" y="1540940"/>
          <a:ext cx="999448" cy="254683"/>
        </a:xfrm>
        <a:custGeom>
          <a:avLst/>
          <a:gdLst/>
          <a:ahLst/>
          <a:cxnLst/>
          <a:rect l="0" t="0" r="0" b="0"/>
          <a:pathLst>
            <a:path>
              <a:moveTo>
                <a:pt x="999448" y="0"/>
              </a:moveTo>
              <a:lnTo>
                <a:pt x="999448" y="173559"/>
              </a:lnTo>
              <a:lnTo>
                <a:pt x="0" y="173559"/>
              </a:lnTo>
              <a:lnTo>
                <a:pt x="0" y="25468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54566-974F-406A-9D2D-6DF7A81F293D}">
      <dsp:nvSpPr>
        <dsp:cNvPr id="0" name=""/>
        <dsp:cNvSpPr/>
      </dsp:nvSpPr>
      <dsp:spPr>
        <a:xfrm>
          <a:off x="439647" y="1540940"/>
          <a:ext cx="2069749" cy="254683"/>
        </a:xfrm>
        <a:custGeom>
          <a:avLst/>
          <a:gdLst/>
          <a:ahLst/>
          <a:cxnLst/>
          <a:rect l="0" t="0" r="0" b="0"/>
          <a:pathLst>
            <a:path>
              <a:moveTo>
                <a:pt x="2069749" y="0"/>
              </a:moveTo>
              <a:lnTo>
                <a:pt x="2069749" y="173559"/>
              </a:lnTo>
              <a:lnTo>
                <a:pt x="0" y="173559"/>
              </a:lnTo>
              <a:lnTo>
                <a:pt x="0" y="25468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D0EE9-C42A-4D44-9548-2504EB473202}">
      <dsp:nvSpPr>
        <dsp:cNvPr id="0" name=""/>
        <dsp:cNvSpPr/>
      </dsp:nvSpPr>
      <dsp:spPr>
        <a:xfrm>
          <a:off x="2071546" y="984870"/>
          <a:ext cx="875700" cy="556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768D3-3859-46D5-9D83-FD4225F52382}">
      <dsp:nvSpPr>
        <dsp:cNvPr id="0" name=""/>
        <dsp:cNvSpPr/>
      </dsp:nvSpPr>
      <dsp:spPr>
        <a:xfrm>
          <a:off x="2168846" y="1077305"/>
          <a:ext cx="875700" cy="556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Linear Layout</a:t>
          </a:r>
          <a:endParaRPr lang="en-IN" sz="1600" kern="1200" dirty="0"/>
        </a:p>
      </dsp:txBody>
      <dsp:txXfrm>
        <a:off x="2168846" y="1077305"/>
        <a:ext cx="875700" cy="556070"/>
      </dsp:txXfrm>
    </dsp:sp>
    <dsp:sp modelId="{EC100101-92DD-4D20-9701-FAD85A795761}">
      <dsp:nvSpPr>
        <dsp:cNvPr id="0" name=""/>
        <dsp:cNvSpPr/>
      </dsp:nvSpPr>
      <dsp:spPr>
        <a:xfrm>
          <a:off x="1797" y="1795623"/>
          <a:ext cx="875700" cy="5560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A76B-E984-440D-AECE-6D8662A7EB0B}">
      <dsp:nvSpPr>
        <dsp:cNvPr id="0" name=""/>
        <dsp:cNvSpPr/>
      </dsp:nvSpPr>
      <dsp:spPr>
        <a:xfrm>
          <a:off x="99097" y="1888059"/>
          <a:ext cx="875700" cy="556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Button</a:t>
          </a:r>
          <a:endParaRPr lang="en-IN" sz="1600" kern="1200" dirty="0"/>
        </a:p>
      </dsp:txBody>
      <dsp:txXfrm>
        <a:off x="99097" y="1888059"/>
        <a:ext cx="875700" cy="556070"/>
      </dsp:txXfrm>
    </dsp:sp>
    <dsp:sp modelId="{5D4784FD-058A-4276-AB6D-2E0FA6286CAF}">
      <dsp:nvSpPr>
        <dsp:cNvPr id="0" name=""/>
        <dsp:cNvSpPr/>
      </dsp:nvSpPr>
      <dsp:spPr>
        <a:xfrm>
          <a:off x="1072098" y="1795623"/>
          <a:ext cx="875700" cy="5560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870B7-8A23-4E4E-BFFF-9C77A7058F47}">
      <dsp:nvSpPr>
        <dsp:cNvPr id="0" name=""/>
        <dsp:cNvSpPr/>
      </dsp:nvSpPr>
      <dsp:spPr>
        <a:xfrm>
          <a:off x="1169398" y="1888059"/>
          <a:ext cx="875700" cy="556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Text</a:t>
          </a:r>
          <a:br>
            <a:rPr lang="en-US" sz="1600" kern="1200" dirty="0" smtClean="0"/>
          </a:br>
          <a:r>
            <a:rPr lang="en-US" sz="1600" kern="1200" dirty="0" smtClean="0"/>
            <a:t>View</a:t>
          </a:r>
          <a:endParaRPr lang="en-IN" sz="1600" kern="1200" dirty="0"/>
        </a:p>
      </dsp:txBody>
      <dsp:txXfrm>
        <a:off x="1169398" y="1888059"/>
        <a:ext cx="875700" cy="556070"/>
      </dsp:txXfrm>
    </dsp:sp>
    <dsp:sp modelId="{1EDC7A99-6B34-40C4-8DA1-F493D64100B7}">
      <dsp:nvSpPr>
        <dsp:cNvPr id="0" name=""/>
        <dsp:cNvSpPr/>
      </dsp:nvSpPr>
      <dsp:spPr>
        <a:xfrm>
          <a:off x="2142399" y="1795623"/>
          <a:ext cx="875700" cy="5560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6688C-6770-4E3C-9BA8-A61375DC5047}">
      <dsp:nvSpPr>
        <dsp:cNvPr id="0" name=""/>
        <dsp:cNvSpPr/>
      </dsp:nvSpPr>
      <dsp:spPr>
        <a:xfrm>
          <a:off x="2239699" y="1888059"/>
          <a:ext cx="875700" cy="556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Edit </a:t>
          </a:r>
          <a:br>
            <a:rPr lang="en-US" sz="1600" kern="1200" dirty="0" smtClean="0"/>
          </a:br>
          <a:r>
            <a:rPr lang="en-US" sz="1600" kern="1200" dirty="0" smtClean="0"/>
            <a:t>Text</a:t>
          </a:r>
          <a:endParaRPr lang="en-IN" sz="1600" kern="1200" dirty="0"/>
        </a:p>
      </dsp:txBody>
      <dsp:txXfrm>
        <a:off x="2239699" y="1888059"/>
        <a:ext cx="875700" cy="556070"/>
      </dsp:txXfrm>
    </dsp:sp>
    <dsp:sp modelId="{2A18DF43-7699-4F70-9D78-EDE0D34DEEDA}">
      <dsp:nvSpPr>
        <dsp:cNvPr id="0" name=""/>
        <dsp:cNvSpPr/>
      </dsp:nvSpPr>
      <dsp:spPr>
        <a:xfrm>
          <a:off x="3212700" y="1795623"/>
          <a:ext cx="875700" cy="5560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2B26A-1D92-4FB1-921E-F2D7A07C27DA}">
      <dsp:nvSpPr>
        <dsp:cNvPr id="0" name=""/>
        <dsp:cNvSpPr/>
      </dsp:nvSpPr>
      <dsp:spPr>
        <a:xfrm>
          <a:off x="3310000" y="1888059"/>
          <a:ext cx="875700" cy="556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Text View</a:t>
          </a:r>
          <a:endParaRPr lang="en-IN" sz="1600" kern="1200" dirty="0"/>
        </a:p>
      </dsp:txBody>
      <dsp:txXfrm>
        <a:off x="3310000" y="1888059"/>
        <a:ext cx="875700" cy="556070"/>
      </dsp:txXfrm>
    </dsp:sp>
    <dsp:sp modelId="{267F4A6D-6151-4A85-BFA2-039DE2284D63}">
      <dsp:nvSpPr>
        <dsp:cNvPr id="0" name=""/>
        <dsp:cNvSpPr/>
      </dsp:nvSpPr>
      <dsp:spPr>
        <a:xfrm>
          <a:off x="4283001" y="1795623"/>
          <a:ext cx="875700" cy="5560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905BF-C547-4D73-B43C-30279FB7FC7A}">
      <dsp:nvSpPr>
        <dsp:cNvPr id="0" name=""/>
        <dsp:cNvSpPr/>
      </dsp:nvSpPr>
      <dsp:spPr>
        <a:xfrm>
          <a:off x="4380301" y="1888059"/>
          <a:ext cx="875700" cy="556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Edit </a:t>
          </a:r>
          <a:br>
            <a:rPr lang="en-US" sz="1600" kern="1200" dirty="0" smtClean="0"/>
          </a:br>
          <a:r>
            <a:rPr lang="en-US" sz="1600" kern="1200" dirty="0" smtClean="0"/>
            <a:t>Text</a:t>
          </a:r>
          <a:endParaRPr lang="en-IN" sz="1600" kern="1200" dirty="0"/>
        </a:p>
      </dsp:txBody>
      <dsp:txXfrm>
        <a:off x="4380301" y="1888059"/>
        <a:ext cx="875700" cy="556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B4661-7944-47B9-8CA6-261FDBE6DC57}" type="datetimeFigureOut">
              <a:rPr lang="en-US" smtClean="0"/>
              <a:pPr/>
              <a:t>05-Oct-12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C080-8F06-40DC-9FC5-55CC87FC9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5" name="Picture 14" descr="android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6" name="Picture 15" descr="Logo1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8" name="Picture 17" descr="copyright.bmp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206"/>
            <a:ext cx="1600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ndroid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1" name="Picture 10" descr="Logo1.bmp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2" name="Picture 11" descr="copyright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git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sdk/eclipse-adt.html" TargetMode="External"/><Relationship Id="rId4" Type="http://schemas.openxmlformats.org/officeDocument/2006/relationships/hyperlink" Target="http://developer.android.com/sdk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s://github.com/rominirani/Nitrodroid-2012-Android101-Worksho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hyperlink" Target="http://developer.android.com/training/index.html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stormsoftware.com/" TargetMode="External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eg"/><Relationship Id="rId4" Type="http://schemas.openxmlformats.org/officeDocument/2006/relationships/hyperlink" Target="mailto:romin.irani@mindstormsoftware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developer.android.com/resources/dashboard/platform-vers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511" y="1668959"/>
            <a:ext cx="8321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101 - Developer Workshop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2461824" y="5097959"/>
            <a:ext cx="4268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6</a:t>
            </a:r>
            <a:r>
              <a:rPr lang="en-US" sz="4400" baseline="30000" dirty="0" smtClean="0"/>
              <a:t>th</a:t>
            </a:r>
            <a:r>
              <a:rPr lang="en-US" sz="4400" dirty="0" smtClean="0"/>
              <a:t> October, 2012</a:t>
            </a:r>
            <a:endParaRPr lang="en-IN" sz="4400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265" y="2590800"/>
            <a:ext cx="409253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www.themobileindian.com/images/new_launches/2011/12/1245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514600"/>
            <a:ext cx="3771900" cy="2415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Handset Layouts, Multiple Languages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Storage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Connectivity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Media Support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 support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Cameras, touch screens, GPS, accelerometer, etc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 Features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Android?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has garnered more than 50% of the current market share in Smartphone</a:t>
            </a:r>
          </a:p>
          <a:p>
            <a:r>
              <a:rPr lang="en-US" dirty="0" smtClean="0"/>
              <a:t>Android by its nature is available across various devices (Phone, Tablet, TV, Navigation Devices, etc)</a:t>
            </a:r>
          </a:p>
          <a:p>
            <a:r>
              <a:rPr lang="en-US" dirty="0" smtClean="0"/>
              <a:t>Robust Ecosystem : 300+ Hardware/Software partners</a:t>
            </a:r>
          </a:p>
          <a:p>
            <a:r>
              <a:rPr lang="en-US" dirty="0" smtClean="0"/>
              <a:t>Open Source (</a:t>
            </a:r>
            <a:r>
              <a:rPr lang="en-US" dirty="0" smtClean="0">
                <a:hlinkClick r:id="rId2"/>
              </a:rPr>
              <a:t>http://git.android.com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Good set of Developer Tools</a:t>
            </a:r>
          </a:p>
          <a:p>
            <a:r>
              <a:rPr lang="en-US" dirty="0" smtClean="0"/>
              <a:t>25 Billion+ 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114800"/>
            <a:ext cx="1152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5410200"/>
            <a:ext cx="1566862" cy="10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Developer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SDK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Android Emulator </a:t>
            </a:r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r>
              <a:rPr lang="en-US" dirty="0" smtClean="0"/>
              <a:t>Documentation + Samples</a:t>
            </a:r>
          </a:p>
          <a:p>
            <a:pPr lvl="1"/>
            <a:r>
              <a:rPr lang="en-US" dirty="0" smtClean="0"/>
              <a:t>Platform Libraries</a:t>
            </a:r>
          </a:p>
          <a:p>
            <a:r>
              <a:rPr lang="en-US" dirty="0" smtClean="0"/>
              <a:t>Android Development Tools (ADT) for Eclipse (Recommended to begin with)</a:t>
            </a:r>
            <a:endParaRPr lang="en-IN" dirty="0"/>
          </a:p>
        </p:txBody>
      </p:sp>
      <p:pic>
        <p:nvPicPr>
          <p:cNvPr id="41986" name="Picture 2" descr="Java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5181600"/>
            <a:ext cx="405813" cy="742951"/>
          </a:xfrm>
          <a:prstGeom prst="rect">
            <a:avLst/>
          </a:prstGeom>
          <a:noFill/>
        </p:spPr>
      </p:pic>
      <p:pic>
        <p:nvPicPr>
          <p:cNvPr id="41988" name="Picture 4" descr="Eclips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6019800"/>
            <a:ext cx="1143000" cy="621792"/>
          </a:xfrm>
          <a:prstGeom prst="rect">
            <a:avLst/>
          </a:prstGeom>
          <a:noFill/>
        </p:spPr>
      </p:pic>
      <p:pic>
        <p:nvPicPr>
          <p:cNvPr id="41990" name="Picture 6" descr="Android robot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4267200"/>
            <a:ext cx="721448" cy="857251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676400"/>
            <a:ext cx="27146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3802" y="1524000"/>
            <a:ext cx="7468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Development Environment Setup </a:t>
            </a:r>
            <a:br>
              <a:rPr lang="en-US" sz="4400" dirty="0" smtClean="0"/>
            </a:br>
            <a:endParaRPr lang="en-IN" sz="4400" dirty="0"/>
          </a:p>
        </p:txBody>
      </p:sp>
      <p:pic>
        <p:nvPicPr>
          <p:cNvPr id="11" name="Picture 2" descr="http://farm6.staticflickr.com/5191/5876054447_2ff86fe4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09800"/>
            <a:ext cx="3543300" cy="3507868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4800600" y="3814952"/>
            <a:ext cx="2397848" cy="857251"/>
            <a:chOff x="5679352" y="3581400"/>
            <a:chExt cx="2397848" cy="857251"/>
          </a:xfrm>
        </p:grpSpPr>
        <p:pic>
          <p:nvPicPr>
            <p:cNvPr id="13" name="Picture 2" descr="Java logo.sv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79352" y="3581400"/>
              <a:ext cx="405813" cy="742951"/>
            </a:xfrm>
            <a:prstGeom prst="rect">
              <a:avLst/>
            </a:prstGeom>
            <a:noFill/>
          </p:spPr>
        </p:pic>
        <p:pic>
          <p:nvPicPr>
            <p:cNvPr id="14" name="Picture 4" descr="Eclipse-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36552" y="3733800"/>
              <a:ext cx="1143000" cy="621792"/>
            </a:xfrm>
            <a:prstGeom prst="rect">
              <a:avLst/>
            </a:prstGeom>
            <a:noFill/>
          </p:spPr>
        </p:pic>
        <p:pic>
          <p:nvPicPr>
            <p:cNvPr id="15" name="Picture 6" descr="Android robot.sv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55752" y="3581400"/>
              <a:ext cx="721448" cy="85725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Needed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IN" sz="1800" dirty="0" smtClean="0">
                <a:hlinkClick r:id="rId2"/>
              </a:rPr>
              <a:t>http://www.oracle.com/technetwork/java/javase/downloads/index.html</a:t>
            </a:r>
            <a:endParaRPr lang="en-US" sz="1800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sz="1800" dirty="0" smtClean="0">
                <a:hlinkClick r:id="rId3"/>
              </a:rPr>
              <a:t> http://www.eclipse.org/downloads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sz="1800" dirty="0" smtClean="0">
                <a:hlinkClick r:id="rId4"/>
              </a:rPr>
              <a:t>http://developer.android.com/sdk/index.html</a:t>
            </a:r>
            <a:endParaRPr lang="en-US" sz="1800" dirty="0" smtClean="0"/>
          </a:p>
          <a:p>
            <a:r>
              <a:rPr lang="en-US" dirty="0" smtClean="0"/>
              <a:t>Android Development Tools (ADT) for Eclipse </a:t>
            </a:r>
          </a:p>
          <a:p>
            <a:pPr lvl="1"/>
            <a:r>
              <a:rPr lang="en-IN" sz="1800" dirty="0" smtClean="0">
                <a:hlinkClick r:id="rId5"/>
              </a:rPr>
              <a:t>http://developer.android.com/sdk/eclipse-adt.html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US" dirty="0" smtClean="0"/>
              <a:t>(Recommended to begin with)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Virtual Device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SDK includes an Emulator - a virtual mobile device</a:t>
            </a:r>
          </a:p>
          <a:p>
            <a:r>
              <a:rPr lang="en-US" dirty="0" smtClean="0"/>
              <a:t>Emulator helps your test your applications without a physical device</a:t>
            </a:r>
          </a:p>
          <a:p>
            <a:r>
              <a:rPr lang="en-US" dirty="0" smtClean="0"/>
              <a:t>It mirrors the System Image and functionality as closely as possible</a:t>
            </a:r>
          </a:p>
          <a:p>
            <a:r>
              <a:rPr lang="en-US" dirty="0" smtClean="0"/>
              <a:t>You need to create an Android Virtual Device for the Android OS that you wish to target. E.g. 2.2, 2.3, 3.x, 4.x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Emulator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30952" cy="4495800"/>
          </a:xfrm>
        </p:spPr>
        <p:txBody>
          <a:bodyPr/>
          <a:lstStyle/>
          <a:p>
            <a:r>
              <a:rPr lang="en-US" dirty="0" smtClean="0"/>
              <a:t>Mimics a Normal </a:t>
            </a:r>
            <a:br>
              <a:rPr lang="en-US" dirty="0" smtClean="0"/>
            </a:br>
            <a:r>
              <a:rPr lang="en-US" dirty="0" smtClean="0"/>
              <a:t>Android Device</a:t>
            </a:r>
          </a:p>
          <a:p>
            <a:r>
              <a:rPr lang="en-US" dirty="0" smtClean="0"/>
              <a:t>Use it to get </a:t>
            </a:r>
            <a:br>
              <a:rPr lang="en-US" dirty="0" smtClean="0"/>
            </a:br>
            <a:r>
              <a:rPr lang="en-US" dirty="0" smtClean="0"/>
              <a:t>familiar with the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600200"/>
            <a:ext cx="49434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773" y="1668959"/>
            <a:ext cx="528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Your First Android App</a:t>
            </a:r>
            <a:endParaRPr lang="en-IN" sz="4400" dirty="0"/>
          </a:p>
        </p:txBody>
      </p:sp>
      <p:pic>
        <p:nvPicPr>
          <p:cNvPr id="7" name="Picture 2" descr="http://farm6.staticflickr.com/5134/5471848063_6299f4bc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362200"/>
            <a:ext cx="3686175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 World In Android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76400"/>
            <a:ext cx="472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to First Hello World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Development Environment ! </a:t>
            </a:r>
          </a:p>
          <a:p>
            <a:r>
              <a:rPr lang="en-US" dirty="0" smtClean="0"/>
              <a:t>Create the AVD and start the Device</a:t>
            </a:r>
          </a:p>
          <a:p>
            <a:r>
              <a:rPr lang="en-US" dirty="0" smtClean="0"/>
              <a:t>Use Eclipse to create the Android Project</a:t>
            </a:r>
          </a:p>
          <a:p>
            <a:pPr lvl="1"/>
            <a:r>
              <a:rPr lang="en-US" dirty="0" smtClean="0"/>
              <a:t>Code, Code, Code</a:t>
            </a:r>
          </a:p>
          <a:p>
            <a:r>
              <a:rPr lang="en-US" dirty="0" smtClean="0"/>
              <a:t>Run the Application either the AVD or a real device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315200" cy="458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705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 for </a:t>
            </a:r>
            <a:br>
              <a:rPr lang="en-US" dirty="0" smtClean="0"/>
            </a:br>
            <a:r>
              <a:rPr lang="en-US" dirty="0" smtClean="0"/>
              <a:t>not using </a:t>
            </a:r>
            <a:r>
              <a:rPr lang="en-US" dirty="0" err="1" smtClean="0"/>
              <a:t>iOS</a:t>
            </a:r>
            <a:r>
              <a:rPr lang="en-US" dirty="0" smtClean="0"/>
              <a:t> 6 Maps</a:t>
            </a:r>
            <a:endParaRPr lang="en-IN" dirty="0"/>
          </a:p>
        </p:txBody>
      </p:sp>
      <p:pic>
        <p:nvPicPr>
          <p:cNvPr id="3076" name="Picture 4" descr="http://1.androidauthority.com/wp-content/uploads/2012/05/best-fun-humor-apps-header-1205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54" y="1600200"/>
            <a:ext cx="1040946" cy="1324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85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19600" y="1676400"/>
            <a:ext cx="45720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Describes the Application</a:t>
            </a:r>
          </a:p>
          <a:p>
            <a:r>
              <a:rPr lang="en-US" sz="2400" dirty="0" smtClean="0"/>
              <a:t>Activities and other components</a:t>
            </a:r>
          </a:p>
          <a:p>
            <a:r>
              <a:rPr lang="en-US" sz="2400" dirty="0" smtClean="0"/>
              <a:t>Application Name</a:t>
            </a:r>
          </a:p>
          <a:p>
            <a:r>
              <a:rPr lang="en-US" sz="2400" dirty="0" smtClean="0"/>
              <a:t>Application Version</a:t>
            </a:r>
          </a:p>
          <a:p>
            <a:r>
              <a:rPr lang="en-US" sz="2400" dirty="0" smtClean="0"/>
              <a:t>Permissions</a:t>
            </a:r>
          </a:p>
          <a:p>
            <a:r>
              <a:rPr lang="en-US" sz="2400" dirty="0" smtClean="0"/>
              <a:t>Android SDK Version 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430283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3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Source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115829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0386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Contains all the Java Source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Defines how the User Interface </a:t>
            </a:r>
            <a:br>
              <a:rPr lang="en-US" dirty="0" smtClean="0"/>
            </a:br>
            <a:r>
              <a:rPr lang="en-US" dirty="0" smtClean="0"/>
              <a:t>is laid out.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524000"/>
            <a:ext cx="2362200" cy="377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2819400" cy="262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3505200" y="3429000"/>
            <a:ext cx="2514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Project Structure – Image Resources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7388352" cy="205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 Image Resources for different resolutions</a:t>
            </a:r>
          </a:p>
          <a:p>
            <a:r>
              <a:rPr lang="en-US" sz="2800" dirty="0" smtClean="0"/>
              <a:t>The runtime takes care of using the right image</a:t>
            </a:r>
          </a:p>
          <a:p>
            <a:r>
              <a:rPr lang="en-US" sz="2800" dirty="0" smtClean="0"/>
              <a:t>If not present, it scales it accordingly.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14800" y="27432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438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342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strings.xml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Externalize all String values</a:t>
            </a:r>
          </a:p>
          <a:p>
            <a:r>
              <a:rPr lang="en-US" dirty="0" smtClean="0"/>
              <a:t>strings.xml is just one kind of resource you can put</a:t>
            </a:r>
          </a:p>
          <a:p>
            <a:r>
              <a:rPr lang="en-US" dirty="0" smtClean="0"/>
              <a:t>Other examples are:</a:t>
            </a:r>
          </a:p>
          <a:p>
            <a:pPr lvl="1"/>
            <a:r>
              <a:rPr lang="en-US" dirty="0" smtClean="0"/>
              <a:t>colors.xml</a:t>
            </a:r>
          </a:p>
          <a:p>
            <a:pPr lvl="1"/>
            <a:r>
              <a:rPr lang="en-US" dirty="0" smtClean="0"/>
              <a:t>dimens.xml</a:t>
            </a:r>
          </a:p>
          <a:p>
            <a:pPr lvl="1"/>
            <a:r>
              <a:rPr lang="en-US" dirty="0" smtClean="0"/>
              <a:t>arrays.xml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343400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R.java file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Compiled version of all your resources</a:t>
            </a:r>
          </a:p>
          <a:p>
            <a:r>
              <a:rPr lang="en-US" dirty="0" smtClean="0"/>
              <a:t>Can reference them from XML file or even from Java source file</a:t>
            </a:r>
          </a:p>
          <a:p>
            <a:r>
              <a:rPr lang="en-US" dirty="0" smtClean="0"/>
              <a:t>Compiled and weaved into your code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Hands On Exercise : </a:t>
            </a:r>
            <a:r>
              <a:rPr lang="en-US" b="1" dirty="0" smtClean="0"/>
              <a:t>ex01 – Hello World.doc</a:t>
            </a:r>
          </a:p>
          <a:p>
            <a:pPr lvl="1"/>
            <a:r>
              <a:rPr lang="en-US" dirty="0" smtClean="0"/>
              <a:t>Hello World</a:t>
            </a:r>
          </a:p>
          <a:p>
            <a:r>
              <a:rPr lang="en-US" dirty="0" smtClean="0"/>
              <a:t>Check List</a:t>
            </a:r>
          </a:p>
          <a:p>
            <a:pPr lvl="1"/>
            <a:r>
              <a:rPr lang="en-US" dirty="0" smtClean="0"/>
              <a:t>Developer Tools are setup</a:t>
            </a:r>
          </a:p>
          <a:p>
            <a:pPr lvl="1"/>
            <a:r>
              <a:rPr lang="en-US" dirty="0" smtClean="0"/>
              <a:t>Android Virtual Device has been created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farm6.staticflickr.com/5254/5502588763_eeebbc9d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029075" cy="406977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273" y="1668959"/>
            <a:ext cx="5405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Building Blocks</a:t>
            </a:r>
            <a:endParaRPr lang="en-IN" sz="4400" dirty="0"/>
          </a:p>
        </p:txBody>
      </p:sp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5814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705600" cy="990600"/>
          </a:xfrm>
        </p:spPr>
        <p:txBody>
          <a:bodyPr/>
          <a:lstStyle/>
          <a:p>
            <a:pPr algn="ctr"/>
            <a:r>
              <a:rPr lang="en-US" dirty="0" smtClean="0"/>
              <a:t>Goals of Workshop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Help you understand what Android is</a:t>
            </a:r>
          </a:p>
          <a:p>
            <a:r>
              <a:rPr lang="en-US" dirty="0" smtClean="0"/>
              <a:t>Try out some Android APIs via Android Eclipse Projects</a:t>
            </a:r>
          </a:p>
          <a:p>
            <a:r>
              <a:rPr lang="en-US" dirty="0" smtClean="0"/>
              <a:t>Build a simple Application (Quotes)</a:t>
            </a:r>
          </a:p>
          <a:p>
            <a:r>
              <a:rPr lang="en-US" dirty="0" smtClean="0"/>
              <a:t>Build enough enthusiasm for you to take your next leap into Android Programming 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Application - Minimal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3 things at least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Android Manifest XML</a:t>
            </a:r>
          </a:p>
          <a:p>
            <a:pPr lvl="1"/>
            <a:r>
              <a:rPr lang="en-US" dirty="0" smtClean="0"/>
              <a:t>Resources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4254" y="2895600"/>
            <a:ext cx="406204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Basic Building Block</a:t>
            </a:r>
          </a:p>
          <a:p>
            <a:r>
              <a:rPr lang="en-US" dirty="0" smtClean="0"/>
              <a:t>It is a Screen that users can interact with</a:t>
            </a:r>
          </a:p>
          <a:p>
            <a:r>
              <a:rPr lang="en-US" dirty="0" smtClean="0"/>
              <a:t>Example: Filling out a text field, dialing a number, etc.</a:t>
            </a:r>
          </a:p>
          <a:p>
            <a:r>
              <a:rPr lang="en-US" dirty="0" smtClean="0"/>
              <a:t>An Activity is typically written by</a:t>
            </a:r>
            <a:br>
              <a:rPr lang="en-US" dirty="0" smtClean="0"/>
            </a:br>
            <a:r>
              <a:rPr lang="en-US" dirty="0" smtClean="0"/>
              <a:t>extending the </a:t>
            </a:r>
            <a:r>
              <a:rPr lang="en-US" b="1" dirty="0" smtClean="0"/>
              <a:t>Activity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You can implement the call back </a:t>
            </a:r>
            <a:br>
              <a:rPr lang="en-US" dirty="0" smtClean="0"/>
            </a:br>
            <a:r>
              <a:rPr lang="en-US" dirty="0" smtClean="0"/>
              <a:t>methods to get notified of Activity </a:t>
            </a:r>
            <a:br>
              <a:rPr lang="en-US" dirty="0" smtClean="0"/>
            </a:br>
            <a:r>
              <a:rPr lang="en-US" dirty="0" smtClean="0"/>
              <a:t>life cycle (</a:t>
            </a:r>
            <a:r>
              <a:rPr lang="en-US" dirty="0" err="1" smtClean="0"/>
              <a:t>onCreate</a:t>
            </a:r>
            <a:r>
              <a:rPr lang="en-US" dirty="0" smtClean="0"/>
              <a:t>(), </a:t>
            </a:r>
            <a:r>
              <a:rPr lang="en-US" dirty="0" err="1" smtClean="0"/>
              <a:t>onDestroy</a:t>
            </a:r>
            <a:r>
              <a:rPr lang="en-US" dirty="0" smtClean="0"/>
              <a:t>(), etc)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429000"/>
            <a:ext cx="203941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/>
          <a:lstStyle/>
          <a:p>
            <a:r>
              <a:rPr lang="en-US" dirty="0" smtClean="0"/>
              <a:t>Creating an Activity</a:t>
            </a:r>
          </a:p>
          <a:p>
            <a:pPr lvl="1"/>
            <a:r>
              <a:rPr lang="en-US" dirty="0" smtClean="0"/>
              <a:t>Extend the Activity class</a:t>
            </a:r>
          </a:p>
          <a:p>
            <a:pPr lvl="1"/>
            <a:r>
              <a:rPr lang="en-US" dirty="0" smtClean="0"/>
              <a:t>Implement the following method</a:t>
            </a:r>
          </a:p>
          <a:p>
            <a:pPr lvl="2"/>
            <a:r>
              <a:rPr lang="en-US" dirty="0" err="1" smtClean="0"/>
              <a:t>onCreate</a:t>
            </a:r>
            <a:r>
              <a:rPr lang="en-US" dirty="0" smtClean="0"/>
              <a:t>() : In this method, you can specify the layout (UI) for the activity and write any other initialization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Application can have one or more Activities</a:t>
            </a:r>
          </a:p>
          <a:p>
            <a:r>
              <a:rPr lang="en-US" dirty="0" smtClean="0"/>
              <a:t>One Activity is designated as the Main Activity that is launched when the Application Starts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76600"/>
            <a:ext cx="85739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supports</a:t>
            </a:r>
          </a:p>
          <a:p>
            <a:pPr lvl="1"/>
            <a:r>
              <a:rPr lang="en-US" dirty="0" smtClean="0"/>
              <a:t>Description of UI in XML</a:t>
            </a:r>
          </a:p>
          <a:p>
            <a:pPr lvl="1"/>
            <a:r>
              <a:rPr lang="en-US" dirty="0" smtClean="0"/>
              <a:t>Programming UI creation</a:t>
            </a:r>
          </a:p>
          <a:p>
            <a:r>
              <a:rPr lang="en-US" dirty="0" smtClean="0"/>
              <a:t>Design Principle : Separate the UI Design from </a:t>
            </a:r>
            <a:r>
              <a:rPr lang="en-US" dirty="0" err="1" smtClean="0"/>
              <a:t>Behaviour</a:t>
            </a:r>
            <a:r>
              <a:rPr lang="en-US" dirty="0" smtClean="0"/>
              <a:t> (Event Handling e.g. Click)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err="1" smtClean="0"/>
              <a:t>ViewGroups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2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View</a:t>
            </a:r>
          </a:p>
          <a:p>
            <a:r>
              <a:rPr lang="en-US" sz="2800" dirty="0" smtClean="0"/>
              <a:t>Basic Unit of UI </a:t>
            </a:r>
          </a:p>
          <a:p>
            <a:r>
              <a:rPr lang="en-US" sz="2800" dirty="0" smtClean="0"/>
              <a:t>Base class for all widgets</a:t>
            </a:r>
          </a:p>
          <a:p>
            <a:r>
              <a:rPr lang="en-US" sz="2800" dirty="0" smtClean="0"/>
              <a:t>Examples </a:t>
            </a:r>
            <a:r>
              <a:rPr lang="en-US" sz="2800" dirty="0" smtClean="0"/>
              <a:t>: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3657600"/>
            <a:ext cx="2831592" cy="25908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rmAutofit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EditText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TextView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ImageButton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3200" dirty="0" err="1" smtClean="0"/>
              <a:t>CheckBox</a:t>
            </a:r>
            <a:endParaRPr lang="en-US" sz="32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3657600"/>
            <a:ext cx="3526666" cy="25908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RadioButton</a:t>
            </a:r>
            <a:r>
              <a:rPr lang="en-US" sz="2800" dirty="0" smtClean="0"/>
              <a:t>, </a:t>
            </a:r>
            <a:r>
              <a:rPr lang="en-US" sz="2800" dirty="0" err="1" smtClean="0"/>
              <a:t>RadioGroup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ToggleButton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SeekBar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ProgressBar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38739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458200" cy="420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5638800" cy="412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650965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Declaration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Common attributes</a:t>
            </a:r>
          </a:p>
          <a:p>
            <a:pPr lvl="1"/>
            <a:r>
              <a:rPr lang="en-US" dirty="0" smtClean="0"/>
              <a:t>id </a:t>
            </a:r>
            <a:r>
              <a:rPr lang="en-US" dirty="0" smtClean="0"/>
              <a:t>, text , </a:t>
            </a:r>
            <a:r>
              <a:rPr lang="en-US" dirty="0" err="1" smtClean="0"/>
              <a:t>layout_width</a:t>
            </a:r>
            <a:r>
              <a:rPr lang="en-US" dirty="0" smtClean="0"/>
              <a:t>, </a:t>
            </a:r>
            <a:r>
              <a:rPr lang="en-US" dirty="0" err="1" smtClean="0"/>
              <a:t>layout_height</a:t>
            </a:r>
            <a:endParaRPr lang="en-US" dirty="0" smtClean="0"/>
          </a:p>
          <a:p>
            <a:pPr lvl="1"/>
            <a:r>
              <a:rPr lang="en-US" dirty="0" smtClean="0"/>
              <a:t>Various other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581400"/>
            <a:ext cx="866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181" y="4953000"/>
            <a:ext cx="6209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410200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working knowledge of HTML, JavaScript and CSS</a:t>
            </a:r>
          </a:p>
          <a:p>
            <a:r>
              <a:rPr lang="en-US" dirty="0" smtClean="0"/>
              <a:t>Use a Text Editor or any other IDE of  your preference to write all code samples</a:t>
            </a:r>
          </a:p>
          <a:p>
            <a:r>
              <a:rPr lang="en-US" dirty="0" smtClean="0"/>
              <a:t>We shall run all examples on various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194" name="AutoShape 2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196" name="AutoShape 4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198" name="AutoShape 6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200" name="AutoShape 8" descr="data:image/jpg;base64,/9j/4AAQSkZJRgABAQAAAQABAAD/2wCEAAkGBhQSERUUExQVFRQUFxgXFBcWFxgXGBwUFxUYFxQYGBYXHCYeGB0kGRQVHy8gIycpLCwsGB4xNTAqNSYrLCkBCQoKDgwOGg8PGiwkHyUsKSwsLSwsLCwsLCwsKSwsKSkpKSwsLCwpLCwpLCwsLCwsLCksLCwsLCksKSwsLCwpKf/AABEIAQIAwwMBIgACEQEDEQH/xAAcAAABBAMBAAAAAAAAAAAAAAAFAAIEBgEDBwj/xABMEAACAQIDBAYFCAgFAgQHAAABAgMAEQQSIQUGMUETIlFhcYEHMkKRoRQjM1KSscHRFmJygqLS4fAVU3ODsiVDJKPC8Rc0NVRjs9P/xAAZAQACAwEAAAAAAAAAAAAAAAABAwACBAX/xAAsEQACAgEDAwQBAwUBAAAAAAAAAQIDERIhMQQUURMiMkFxYZGhM4Gx0fBS/9oADAMBAAIRAxEAPwDsUdDsTvLHG7Kyv1DYkKSOXCw76Ix1VNsi80g7/wAq5d9jgsobVFSe4YbfCIey/wBmmJvtESQEk6vHq6e++tA1TSsxpa9uZv51kXVTNaoiG5N94ltdJteHUv8AjWRvrEVzZJrD9Sx429Um9BMx0A5/376TUe7mW7eAbXfWI3+bm0/UH50v00j/AMub7I/moCeHwrKg0O8sJ28A6d84/wDKm429Uffmpjb7xj/sz/YX+agxJ7qy6X/9qPdzB28AwN+I/wDJn+ynZ+3SXfmK9jHMNbaqLX8c1AsvIVGxcVgpPJhy99Du7A9vWWr9MEvYRSnnoE+7Nenfpan+VL7l/moHFHYX51sZCaK6ux/YH08A7+kyf5cnuX+asfpSn1JPcv8ANQK2gpLeo+qs8kXTwDo3oT6knuX+asfpSn1JPcv81BCCOytJiYnivuP51O7s8k7eBY/0nT6j/wAP5079JE+o/wDD+dVlom7R9k/zU6ND3VO6t8h7eBY/0lT6knuX+anjeFPqv7l/Oq+qkU1r8qj6qwHbwLEd4U+q/uX86k4LaiyNYAjS+tuRtyPfVViPbRjYL3k/dP3ir1dTZKaTKTojGLaD96VKlXVMRBjqt7TPz0nj+FWWOq/tMfOv4/hXO6pe1DqOSHlvWBHa9PUU41zDchix04pTkWn5aKLEZoqWS3GsNPmJVNbaM3sg9n6zdw4cyOFbFwovc625n8uVXjU2BywMja/qi/fyp3RnmbeFa8Vj0QHW9DJttj2RfwFFuMduQpNhCWEA8z5k/Co+Jw0ZUkqCLE8O7vqAca54LbxP5Vpnaa3EW0+/41X1X9FtATjw6kC6Ad1bEhQHQEd6sw+F6gLC59rlWxUkHP3/APvQ9SQXFBOPW9na/fY/hW9cw+q3hofjQTppL8AfMj86wcZrqCD7/iKjs8oGkNtiV4HQ8r6fHgayAKCri76GtkcxXh7vwqqmHSFSKyF1rRh8WracG5ipCG5qyeSuDNOI0pvOnA1bJMCVKJ7BS0h/ZP3ih6tRHYh+d/dP3imUf1F+RdvxYdpVmlXbOYQUFAtpD51/H8KPpQLHj51/H8BWDqvihtHJFUU9RWDWRXN+zcYFaZAXbIuij6Rhx14Ip7SDcnkD2nTetZwS/NKTxIzG31m6x++nVRTeWGTwYkZY15AAaAcKr+K20ZCQnDn/AFrO2cWZWMa6249/j3VIwGxrePZy/rS7LHJ/oWjFLdgw4Jn46+FTsLsuxuewAd1EMbNDh06SeRYk7W4kjkq8WPcAapm1fTNh4yRh4jIR7Uhyr45FuT5lTVYU2T+KC7Ei4rs/uredlg26t/70+Ncik9K2MmNo3SMX5LHGoubas+YgfvVWdp7y4iZs8s7O3IXNx4W4Vqj0M3y8Cnej0SmzR2aUpNnAcBXn6PezFx3eLETI7at1uI7q3Q+lXaScMUzftpG3/JTR7Cx8NFH1CR3DEYfTzqI0d9a5lgvTdihYTQwSjnZTGx81Nh9mrnsL0k4LFlU1w0h0CSWyk8gsg0+1as9nSWw3a/YbC+EtibiUUHvpkU5FPx+HbOQBax5/eaZcAetc/wB8qQh5nFmxEi+sOznbW3uvVhhbMqsPaAPvANAierdjpqxt2Af1o1goiI0B5KPuq6AzdanAUwJatgWgwCC0U2KPnD4H7xUBBrRLZI658D94p/T/ANRCbn7WF6VKlXbwc0iJQPaH0reP4UcSge0PpX8fwFYep+KGU8kbJWxVpUq5+DajNqHzY3oY8jMAWciO/tBiWCjvANrdi0QatOKwqyKVdQyniCLimReAsApbPmB14kacanbW3ljwWFfEvZrWWNfrysDlXuGhJPIA0Jxm6kqPnw8uo0CSknTsz6n3gnvqg+kyfEZYYp0yAZ3SzAhmJUEm3YNBw41amnM0nwCyft2Kpt/b8+MlaWZyxY+AA+qo4Ko7B8TQ5Uvpe1bC/VA7G4eI/pRnZu42LxHWjhbL2nqj7TWB8r12VhLHBh5FuxgQ7Toq55TEyxaj18y3yqdWbIHAC663ANCpWbq9INMpyCwHVzMOI7GzcddKurejB0QGXEYeAr1jdizaC54kDyFQNpywyxxoi3WJfXihyFmPrvIzFnYk66mw5AVXWvyHSyv4aBgBIwPR3tcg5TxuB2+qeHC1DH4ns1/pRqCBZSFVj2AW5dgudbmpK7kSMTYkARySAshsRGLlbqT1iOXdUU4p77AcZNbFatTkJvpxqZPseRQTlJVct2APt3yXB11yn3VFCceVuNOzkS00dG3H3zaSI4acs5jUGE8WK3AKEnkLggngL9gqywbcjVsi/OSsbZYs0hAHgNfHQVz30cbJTEY0JJcp0bkgHLe1hYka21ruGz9mRQrliRUH6ot7zxPnXH6muCsOjRZJwRC2TsyRjmmUIoN1jvdieRkI0H7AuO0nhRw1gNWazNL6H7jacopKKeBVcBHqRRDZI658D94ocoojsk9c+B+8U6he9CbfiwtSpUq7BzyIlBcePnW8fwFGkoNjvpG8fwFYup4QyjkikU4VkDWshawJG0QFZC1sEVOyU1RBk1rF21zL0x7LeZ8IkalmYyqB32QgXOgJsa6kFqi+kjHvDJgnSES2mNhmylpCto1uNebNzGmtaq1pksCpbrcBbn7DwmFQGSOWebPaR+gkMcWUXYhinAai4BJI4AVbJd58OQWX5S8aevkwsjDhfKCVBGhB86E7W3vxKgL8gmhUG72Uy3HMrJBIhXnrrfnQb/4lxJKJBBOQFyus0shVrG6OB0RyuBcA34E8aZPW3wBJY5D8e04pUzNsqcwvezdFExy8iyE5jft4DlWzae3cWsSnD4Fuicet0kQlycujjBdeHaG8BVfn9KcbgkJKl/ZXESn/AJQaDwNC4PSBHGXIwysHt1M0lgRzOdLEkk6qB51XNnCj/IcR5bJm9ewMbiI0YYZ7rr15YjlDcSYkjRb8Lk3tagkO42MRyHmw6aH15hlOmo07QeI0qU2+0rqQMBE/E3MU5AHHgHsfHShQ9I2LiuIhDEG1ypBEFB4AqCCQdOZqy9aSxhFH6a3yyfhtiY8Ewq8LrJYMobpEIU3W9lNrHUUzF7gjopJZ5ocO665Q2cFrm4KjUcDwv4ULn362jP1flM2vrCNit+3RLWFuQsKzsnc4zxmVpRpyAudeZJ77+6r+6G8pJfhAWJ7JNhj0azxYfGICRK8zPCpUmygZCH6wBsbnS3KuzZK5Ruju8MPtPDKozZoXcltSDZhcaacvfXWrVi6mSlLK8GiqLUcMS1m9ZRKRrONMrTwtNSn276BDNENkjrHw/EUNojskdc+H4im0/NCrfiwtSpUq6xgIiUHxo+cbxowlCsX9I3j+FY+o4RenkjqKeErIFZItWSKNZmsGsgU4L7qcQbfv76pu8jfKMTgECsAMR0mtrFFjL8L6cOBq5Fbgjt0qrbA2aIyFseoCykm+rs+bXw1/eNGU9DTIo6jG+cLvAUjJBcgG3Zf+tV6P0b4WKEPjZcpPEvIEH8XE+FdBmBt1QL26t72vyvbW1+yqtFuIhlaeeRp5nRlcsFyjNb6NbHo8vAWNLhNecBkvrBz/AG/u5s0C+Ex1nHEHOyfaVOr461u9H4xE5aInMkXXJvckNcKub6twW0qw7N3XXDPIFS6yXXMWFrnTRRcniRyAudKtO6+7iYSLInPiTYnibAkAXtemTvi4uPJWMGnk5xvzLiomGEzjo8QVZeTAcDGX+rcZq1bIwGy8Kqtimee9xeOJmhzDjZzbPa3K40q/75bAjxGXOt7dmhF+OU9ta8RufE2GSGMLlU3QSFiNTduBHM3tyvpUjdHSo8fjYkq5N5AMuL2dImSAiN3uFVomizDgQCRlJ4jjyqPsnZLYdJ0I6r2MR4nq6lT7jRXaW6Yk6OOQRERghVQNYA8fWYm5tfMdb0WXdsrAyB3b2kzkErYermtc8+OutKlLZ4f7/wCxsVjkByY1cNNFi2sFTDKgOpJZ2vZVHrHlbTjrYC9XHYm1RiIhIOflfQEGx4aEaVTcXjYwsSMpzPG8KNYEKwZTr3EWFxw1qxbk4Ux4YA8c1jftVVDfxXpb4T+y5YkNZatYOvjW21AhhBT2pKKdlqNAGKvOiGyB1/3fxFRFFEdmpZvKmUr3oVa/awjSpUq6+DAQ0oXjPpG8aKx0Kxf0jeNY7+EWp5NamtgpiLanXrOkazGa5pwbSm6Uy/IUyKIPAoNBMRiWitYWkYeIdbfAiiBmYsUWwIsS1swAPK2nW566eNC8d0MLZpJcsttWLDPbS5CAWI0Hs2pd3BeHIWNNK0I3f3kXGRu6EXjkaNrcDlPVcdzLY0VV7jvrNxsy4z5Mt72F+37/AAreiACtbCqtNjp5cW95hDBBcJH1R0hA6xdmGgBYWt40Us/YA3tvFRgAZhnJ0APLnfsrcsfZw51xvaG8Uq4hZM9482UqRcG2htpfXje+mldX3ZxLTYZHYFcw0B42vbWpKuUcN/ZdNNbEwIB2d9acdjAim5/vsrbiXyKW7Kqu0MYWAJ5njQyFIG4rB9K8LHREnLN+yELn/hV92RBliQHjlBb9pus3xJqlwyZgByLqvkzqjfAsKv4q+cojRm9OBrXTqgDbanBaZTw1QGR4PKiOz+PlQ4aa0Q2c2vlTqfmhNvxYRrFKlXUyYCJHQrGD5xvGisdCMZ9I3jWS/hDKeRCkawDSNZ0ahpJqJtHaaQKzveyi5sL2HfyHnW7EYkJYEgFza50t33+A77VnGRjoiFsQbEd+vbzq0XsEqu9u2sTBAZYyiiV1TNqejDWUHtPK+g9Y24Xrjm2GkJZpJC2Y9a3VB8eZ866vv7A8mBYx5iYiXZRzUlSTbtUoD4Zq5bi9lxNZ1zFXsR1rkXFPqksJlZJvZFq9De11E0sHDPGrDvdCcx8w/wDCK6picQsSNI5sqC7Hhw8a8/bsz/JsdHroTluOIzWysO8Gxqz72bdlnxDiV8sEBASNTYM54ae0xNzc6KB4Um+rXZlfaLVy9u4V296TGZsidROJHO3LM3Ltt+dU+HbLFiT1hq7dmlzw72A8hULFoojDuwzMTZByHJj3WOnadTUBdogZgFvcW4nst/fiabDp4pbAlbgM7Xxl+xhlUnhY6cQOfte+pe6e/EuCcC5aI8U4g38fVP5VUlntxudNP60kktw1HMcu8GnegnHSxXrPOUehX2zHioQ8JBB9YXFxpwNAdoxkW8z7q5TsXeCbDPnja3cdQR2MPxrp+z9tJjMP0qnrqFWRBxDs1zp2GubdRKp5e6NldkZ8G7YGyZndCCBCrKZO0spDADzA99Xm1qHbs4bLh1uNWJY+Zt9wooy1T6C3uYFPFYUVtWOhkhhTW4UxUp4FTJUxmojs4a+VQFj7an7OOvl+NaKPkhNvxCFKs0q6hiIcdCcX9I3jRaOhGM+kbxrHfwi9PJrBrMjWF+PZ4k2A95FRsXjkgUvIbWFwB6x7Ao51W8DtfEbRkMkNoYcOxChhfpJrEG57EB+0R2Vmim9ka/1D+2MKnQkSWYMQH4i/dpqB3d57aZFMrABbaDQC2g8PKp08QcFGF+fwvVQ21sGQFZYT89E9wL2V4zYMp7L5V15ZQeVCazLCYY8Ezb+kbWNri3neuM7WUwvpot9V5BjzH6rW8jcV17a+LEmHV7EXOoIsQw4gjlYgiqhjt2vlQfKBmCmwOgI+rftPG/IgUaJ6ZYkSccrKOd4qfrqVOoII7je/30b2/OGytmzgqhFhxlCgTX782lV/E4NkkCE8bEEDWx7uRGtx2giug7mbuSojSSxgxEs8anruG0A0GgNgO29hW+zEUpeDPBuTaAOxtzpsW3SOCF424sRy04CrBidzOhjJWAknRb3LEnuWun7Gij6JTGQwPEjTXnccjflRLoxWCXUSb8I0KtJHnSfdfFXJMMlhoBbl561Fx2wJlteIrfhbgfMc69IOgI0/sUM2tsxJI2VlGWxvp/ZpserZR0I83MhU2Isan7J2o0D9IhIbQaG1x2G3EVaNtbL6hDgADVTYDnwtx86k7lbnw4mXrKSosePIcTpyJsPOtPrxnHdC1VKMtmFdg+k/EhFiXDdK/Ijj7lHDyq/bInxDqHxACMR6i6+bHt7hwqXgdlxQJaKNEH6otrwrZasF2nhI0Rb+zaoraK1xjStoNILiSthNYWnVADhUzZvE+H41ADG5HhbXnreiGzhr5Voo+SE2cMIWrFKlXVMRESqNtzeRnxkmFw1w6azzWBEa2BsAdC5uALg/Crytc53inTDSYgLpJPMWJ5mwA1PYBYDxrJc0lljKFmRXN7NoiCGVlJLaszsczFmOVASeJ1PcLaWq97tYdIMFAq8OiQ37WZQzE95Zia4rvRjzMUw66tJKt+0m2VPi5Ndj2flOEREa4itESO2O6a+OUHzpEfZXq+2bH7pY8Gna+3BDionbMIirxEgDLd7EZj7JBjFu3N40WmGaxFiOPiKG4nCLIhVwGVhYjuoJu/i3wk/ySUkxPrhpDwvziJPA21HgaS3rRfTgm7xTRgosgKiVrZ+WY9vZr/yNANq7cGEBC2Vhpc6nyHbVs3k2dHNh3SU5UIJLn2GGqsL8TflXE9pSvMoYtmKXUnU3ym2a3gRVoV+o8tg1YWEE92NnJisTJiZRmSGxysdHla+QMfqgI7t3LRjFbelIb557kMUCkogAv6qA2AGn9armxdqhcLPh1sJHdZEPDNlVlZB3lToOetCMTtGVyON9QNORHC3nWycHN4+kJi1FNl43D2/MYyEeNSSMwkYKGcXtlYkXYoVv+zRDbW8+0I7hoZMl+KE5ffbUedclxUpsFJvluT+0bX9wVR5UsPtCRPUkdf2WI+40JdFGUtW34KrqcbHTcN6R8Qq2MEgta546eAtb3UpvShKQQsRzHhmk110GmUfCud/49Pzldv2jm+BrK7fnHquF71VFP2lW9BdDHwv3Ye5DzSTTtZxa54cL+Z8R767FuXuyMJD1rGV7FyOVuCjuFcB2ROzYqEszMelj1JJ9te2vTeajOOjCJCevcxK/KtamsE61kCsM3mRoSNyCtl+yo+atkb+6qBJC09WrVWVNQBsYa1N2cdT4UPMtTNknrHw/Km0P3oVYvaFKVKlXVyYiItcS9Ie1MuMmXNc5yANNLgXrtqV569ICAY/FEjXpJGB8MoH30iyKklkZQ8NgXdJDLtTDWsT0gfrcOpduX7Iq57Pw8zR5xw6/zsYZWV1ka17HrAg2NwQMoqn+jhf+qwd2f/8AS5q77u7f6I43BliJEZ3gOg0c2bjxysQ1uYJ7KF0cvH6GiuX3+pP2BtxpW6J3VZVGqlT1xyZDmsR4cK27xYhFjPSkHmoGjZvZK8ba86ruA25DM3RYnLDODfksea3rRMT82xIvlBGp0vwrTvTs/gWktYWuV1IPPOxIHiBrWHRieODTnKAu929M2KyJ0jZAB82BY5h7RN7NcWN9PDmQEaSIpUsFDcbmwv8AifC9FJ9twQraIB2txGtz2sx/Cq1NiXma5JY8uweA4CujVFtYxhGWySi+dwpg9kB3VY5FZ7M5yk9VUUuxLMABYKaGybTPs6frHVj58vKp2zJxFBiWB1ZBCpHMyMM9u7o1kHnQOtEY+TPKWODNOApoFOtTBOR4WllptKoQm7HNp4iOUiH3MD+FemIsRm1sR3EV5p2L/wDMQ2/zE/5ivTSdtYup5Rro4ZpNy1bb0zojfz404NXOa3NmUPI8qePfWAPGtqJ3VUjFa/nWyM9xrIFOD9tQqaylT9lr1j4fiKi3qZs31vL8qZUkppirPiwjSpUq6hiIq1599II/6hih/qfFxXoJa8++kD/6liP1jIvuN/vFLkXp5YF3AlC7VgvoCxXzeJlHxIqR6Q5Gw21JHTQugI0vow1494oFs7FGHEpIOKZZB3mNle3mEI86t3piiU4qCUerJCbHtsbr8HFWaWtZ+0xm6jt5KXisaJbZgPI6d9hTMNjUikDhA4AtlYqRft6ysB7vdUFrUbwW7oSPp8VdI/YT237NPZHxPhrTHpgv+/gmpy4BE5Lsz2CqTy4a8hc3NMEtlIGl+J527PDt7a243E5zpog9Vez+taIxz7Pv5UxcCXzsXv0V4GQyPMMM+IjQ5CoKgBnUkuc+hsFy/v1fMX6L8NjEWV8M+FlcZmVSAVJ4ggdU+6qfgN3HwuAwuMhVziSxbo8kkiOjg6si8MqnMDp2a6VMxuyWwwnQfKekVITs5lE92lKjpW6vVVywFw9rAWtYVlk25Zi8DVjGGiLtT0G4hSehlVxyDgqe7UAg/CqttL0d4+D18M5HalnH8Ovwq2bLwkgYxTidZExMzyH5/KMN8naxDKbEdJlsBcmpu4RlMuGDCeH5txKX6dxO+trgrkiyW4k63FiaZrnFNvDKaIvg5Y+zZQbGKQEcijflWyHY07+rBK3hG5/Cuo7TxOIy4lnOJ+XrKwgVRNkXD6AGLIOj+jL6trfvtUfO4xavmxR2cJsoYtiD1Wguwy+uV6W2pHG9M9R44KaBno+9Fc4mjxGKQxrGwZIz65YeqWHsgHW3HSuxLhtDxriMq4pI2eGXEM0UMfTws8+vSIekZSToyMYzYcLdgIozioWTF4SIYrFos8Raa003UZox0Q42HWHA+dZLIyk85Rog1FYSOpthSKRgtXHNmbVkZhH0uMBfFujTdLMYzhToqAAk59QVaw8eNWHcTpZpnSXEyOMGWRLPMOmBkZhLJmazAXyge+4tSZ0NLLYyNmdjo3QaUuhNcq3oxmLGNxbYTESOsCKXw/SSWKspWbowDoUIU9WxFxbsrTFtKZcQ6yYmcD5PCYlMmKMjyvhuMYS6m8ts2YacrWods2s5J6u519Y6csdcZXbco2cJDjcQZy0AcrLiLKpa0isX0Eli11U2sl7Cpe0NuzhHdcdJ0EUkowvSdNH8piyqQOmjAJdWJClvW77UO2l5J6h1vLUjZy9Y+H40M2XiC8ETsrqWjRir6uCVBIY2Fz26CiuA9Y+FLr+aRJ/En0qVKumYyMteet/XHy7EN9TFOp/Zb+zXoUV593zhvtDHof8AuOzKT9ZTe3uvVJF6eSkbQGUqw4qT99x+NGtpbXXFYPBxE/OYd3QljlHQsF6Nix0AFgp8KgS2MeZtARYn9ZeB/vtoQ79YlbqL6dopkfd/YvLZ/ks0fyXBANf5RPxDWtGp/UVxdjf2mHLRedA9p7VkxL55CTa9hyF+Nu0ntqCxub8azm0tVo14ep7so55WFwMJvTo0uyjtI++nww5mCjiTb8zVq9HuyFm2gL+rEC9u3LYLfzINWlNRTbKxi2yQ3pP2lBaMSKFAGWyQkZeA1yciCO63dUvZ/pJ2nNmtMtkXMbpDcjMF0AiJY3dRYDnUv0nbvZH6ULcSEuLfWCfPKfFFEg70k7apWyMQIplLax+0OF4nGWQDxUnzt2UjRW45SQ1as4Z2uLamKGAklsxxC9J0ZaLKxVZCEYwhRrk1tbyqvYvfbFRBmOJbIpUH5mFWGfNk6rxAm4jc3A9k1dN2sf0kHzjAvATHK3I5ACsvg8ZST96uR727QbHY0IDlDtmObQIpUZc3ZkgRWPYTJ21mqipNrA2Twsh3Db/4xgjviFjjcko0iYcEgHKWVSASLgi9uINWjD78qmHDMwmmzOC1uijAEjrG0jKvVLIqsEUFiDcCxvUDDyLhMGJFAjkxH0OYAmHCwpcOVPNIhntzkltzrnhkOKl4lIkDta5YrGFLyMSfXkIRmZjqzd1gL6IsiZc8b6Q572WbL+xBGqjwMrOx8TbwFSNm7+zg3M0U45rLH0bdnVkhFvehqVsPciPokaUyBmUNlSR0VLi4AyEFiObNck34cKA7w7F+TzZC2YFekjYgZiuYI6yEABiGaOzcw2vCkYi8pf4GbfaL1HvUkuGmlhHz0MTOYn1YMFJXRTZ0JFsymx4aHQUyXf8A2jmPRtHItiw6JIHuo1zFVLMNNe7nQ/Z+0WSVXjPXjN0B9oH14j3OOr45Tyq076dCsGHnhRB0khKuqqpKyYScjUC/MG1XrUfBWyLK8vpTxpGsii/ALFEaJ7O3/wAW0yJIUF5Y42R0jR+vIqMLK2YEAseGltRXO9ireeJeI6RRbxkUCuz7r4GNoVl6NCzSTOHyLm1xEhU3tfharT0wW6AlkZt/eiWKdoojEFVI2s6ZiS5kuReVNB0Y4A8agR74Y1mKqImIsSpwzaA6qdJu8a1bMVseGXWSKOQgaF0Vj4XIrn27eDVzCkiqyMuBDKwBBHRLbQ6cSKz7NZL45yiy4HaWOxTizrF0LOkqqmUMHgzIckhY3VyttQNb+Nv3UjmWGMYhg0wT5xhwLX7tL2sLjmKjbP2bFAMsUaRre9kUKCeFyAOOlF9nnXy/KjXJOawLn8WTiD20qdSrpGQjLXn70jAjGzkc5JLX+sp1tXoJa85ekudhjMUjpqZXMbdq5rHL36eWvdS2stFqpaclQxU4c9W4Ua69ttTaojL2cKV+VO6FjwBPgDWhLBVyyMEJpuQ9lTcJgpZNEjke3JAePkCasOydx8dIbrAIv15Rr/GCfcKEpKPLCo5+gHgME2jW1IJW40CgdZz+qPjXSfQ7sbLFJOw+kOVCRxRdSfNv+NSNnei4Eh8VM8zaZlvlQgcAeZHuq9YbDLGoVFAVRYACwAHAAVhuvTWEzXXXh5ZB3i2T8ogZBYOLNETwEi6pfuJ0I7Ca4LtLDFGKWIC3Kg8QpYhk8VYMv7pr0YG7RXMfSdu3Z+mQaPdv90D5xf30XMP1ozzap0tqftBdHG6IO7W3JPkUpHqLGsOLN7ERISYXHaWj6TD+PR1D3J2W2JlaR+M7lT/pi0mKbzUxxf757KqyYkqHVW6rqAwHAgEMB5EA11z0cbOCRgnikUaj/cBnkPmZFH+2KfY1BNi4rUwb6S9pZTKo5JBAvd0rSYiX3iGEeFU/d05/lF+cJX7UsUX3SmjnpPuZJewTw/HCafc1AN0bn5QOfRx/HGYajFezJNXuwd3Ua6cKqu/WGv0TcyuIj+1h2lX+KBatrDU1Xt8h1ID2Tj4wTg/AmudU/caprY5mpKXbvBB87irVtmfNs/DjgExM6j9n5PiXj/gdR5VVnkJhB8PgKP7UiJwaAf8A3MgHiuzCG/iVq01rcraVTdVAcbh17cREP/MU12vdA/8AgoLfU/8AU1cV3Lb/AKhhf9ZT8a7Vuif/AAGF/wBCP/gKp1OyRWt5DsQ4VzDduWzw/s4E+XSwr/6q6dGeHjXLNgLaeAA6Wwot4YmMj4LSYcFvs6yam4Dj5UPzVP2eesfD8aFPzRSzgIUqVKuoYzQlVna+y4pXYSRo4zE2ZQde3UceGtWVKDYsddvE1mveEsDKFuwFJu1hyPoY/sitS7t4ZeGHhv8A6a3+6juWmGOsmuXk2JIoeO3gxeFleJRGygllK4diQpXOq5EIBAF1ve5NTNkb14iTEdDMiKCtwVjkXUgMFJJIDZSCR48DpVsMdDsDspIFKx5rF2c5mLHM5u2rHhflRcouPG4UnknLwpy00cKV7UrYYPJoLvcvzCE8BiMOT4dOg/GiGJxojjeRr5Y1Z2tqcqgk277Cqntze+KdFw4V4mMkL5pHhyhUlSRicspa9lOgHGmVfJMVNZWDl2zsANMwHq3HuvwrsG5afS/s4c/+URr2erXJoXfXha9tT3WuKv8AuzvJHhjcgzCSKFfmniJWRHmBVld1PCRe2tVuWgLCWxp9KWyycxA+kiDD/UwzFrecMsx/cqibpThTiOXzBI/2popT/DGx8q7PjY0x2GV4yVzWkiZh1lcXsStyD7SkcCCRzrjuIwUmCxFymUqSSlswCm4IsfpIiCRfsNjY02qeqGn7QmcMSyd+aHXu4iqt6SJMkMXIjppPJMO8YP254/fVc2P6U1ijCdR0UWRZGcMgHBRKiMZFHLOoa1gS3Ggm8e9zY6QDVjooVFIXLmDZI1N3YllUszWvkACgcctdUlLLHSnlEHDMHChjZeL25KRd/MKG87Vd9vYIphsGr6M88pkHZJPBObeTPl8qGbjbrF5Az6rGwMh0K51IKQqeDZWAZyNLqq8mq474bMklgDRDNLBIk8an2jG1yvmCwpmpRmolZe6OTj+6l1x+G7BNH7i4191du3ON8DAOaJ0bdzRExsPelchxWylSTpoWzRg3HJ4zfRJV4oynSx7Li4qz7L30kgzMhjHSMWkjkVjGZD60iFDmjZvaFmUnWwqt617EgmuDqgsBc6Aak8rDU/CuVbvuPlMK+1bB37i2WUj7Kt7jW3am/wBNiYzGejVW0MUHSM0hPBGkcAqh5qgLEaXF6nbmbFZpukk1aNneVhbXEMpRUBGh6NGkzW0DSAeyaXGGmLyFs6Apons46+VCUNFdmr1vL8qpT80Vs+IRpUqVdQxmiOguNNmY6nU8KNR01sAhNyup7z+dZra3NYReqSi9wGFuKy9HBgU+qKX+Hp9UUhdLNrk0+vHwV1jWhqtH+HR/UFY/wuP6g+P50e0s8kXUR8FYL24Vqd9ath2XH9QfH86b/g0X1B8fzodnZ5Qe5j4KZisOJEdGvldWVradVhY/A1WpPR5GxuZpCeFysJ04D/ta6V1g7Gh+oPefzrH+DRfU+LfnV49NbHhoq74PlHJG9HajhMx/2oP/AOdNf0cIwAMrWBB0jhGo7bRi9dbOwofqfFvzpw2NEPY+LfnV/Rv/APQPVr8FK2Vs4QRJEpJVFsL2udb8h3nhT9obDixAyyoGt6p4MverDVT4Grm+x4jxT4t+Bpi7DiHst9t/5qUuluTypFn1EMYwcrxXomw7NmV5Af1hG/8AyS58yak4L0cQJ6zO45r1Y1PiIlXMO4munf4RH2N9pvzrJ2VH9X4n86a6b3zIorKl9FawuCWNAqKFVRZVUAAAcgOArYU10qwnZUf1fifzpR7KjXgtvM/nSl0c/KL9xHwUjH7mwTOZGUpKdDJGxRiP1iNG/eBoTP6NieEqMP8A8mGjY+ZjKX91dQ+QJ9X4ms/Ik7Pia0RqtXLF+rDwc32d6OxGdZSoPEQRpBcdhkF5LdwcVZsNs5YkVI1CoosqqLACrEcEvZ8TSGCTs++hKiUuSK6K4AAiNFdmPcnu/pUo4BOz76fFhlU3AtyoQ6dxkmCVqksGylWaVa8CDRHW2sUqWgIdWaVKmR4CKlSpVYAqVKlRAKsilSqEFWKVKoyCpUqVQhmsUqVRkFSpUqhBUqVKoQVKlSqEFSpUqARUqVKoQ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451252"/>
            <a:ext cx="1600200" cy="211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4" descr="blue-screen-of-death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</a:t>
            </a:r>
            <a:r>
              <a:rPr lang="en-US" dirty="0" err="1" smtClean="0"/>
              <a:t>ViewGroup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ViewGroup</a:t>
            </a:r>
            <a:r>
              <a:rPr lang="en-US" dirty="0" smtClean="0"/>
              <a:t> serves as the base class for “Layouts”</a:t>
            </a:r>
          </a:p>
          <a:p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Allows to group Views</a:t>
            </a:r>
          </a:p>
          <a:p>
            <a:pPr lvl="1"/>
            <a:r>
              <a:rPr lang="en-US" dirty="0" smtClean="0"/>
              <a:t>Lay them out in various architectural ways</a:t>
            </a:r>
          </a:p>
          <a:p>
            <a:pPr lvl="2"/>
            <a:r>
              <a:rPr lang="en-US" dirty="0" smtClean="0"/>
              <a:t>Tabular</a:t>
            </a:r>
          </a:p>
          <a:p>
            <a:pPr lvl="2"/>
            <a:r>
              <a:rPr lang="en-US" dirty="0" smtClean="0"/>
              <a:t>Linear</a:t>
            </a:r>
          </a:p>
          <a:p>
            <a:pPr lvl="2"/>
            <a:r>
              <a:rPr lang="en-US" dirty="0" smtClean="0"/>
              <a:t>Relative</a:t>
            </a:r>
          </a:p>
          <a:p>
            <a:r>
              <a:rPr lang="en-US" dirty="0" smtClean="0"/>
              <a:t>Layouts can be nested to create complex screens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UI – </a:t>
            </a:r>
            <a:r>
              <a:rPr lang="en-US" sz="4000" dirty="0" err="1" smtClean="0"/>
              <a:t>ViewGroup</a:t>
            </a:r>
            <a:r>
              <a:rPr lang="en-US" sz="4000" dirty="0" smtClean="0"/>
              <a:t> + View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052" name="Picture 4" descr="http://developer.android.com/images/viewgro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5638800" cy="3813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Layout – Recommended way is to define the </a:t>
            </a:r>
            <a:r>
              <a:rPr lang="en-US" dirty="0" err="1" smtClean="0"/>
              <a:t>Viewgroup</a:t>
            </a:r>
            <a:r>
              <a:rPr lang="en-US" dirty="0" smtClean="0"/>
              <a:t> hierarchy in an XML file</a:t>
            </a:r>
          </a:p>
          <a:p>
            <a:r>
              <a:rPr lang="en-US" dirty="0" smtClean="0"/>
              <a:t>Different Layouts are supported. Common ones are:</a:t>
            </a:r>
          </a:p>
          <a:p>
            <a:pPr lvl="1"/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err="1" smtClean="0"/>
              <a:t>TableLayout</a:t>
            </a:r>
            <a:endParaRPr lang="en-US" dirty="0" smtClean="0"/>
          </a:p>
          <a:p>
            <a:pPr lvl="1"/>
            <a:r>
              <a:rPr lang="en-US" dirty="0" err="1" smtClean="0"/>
              <a:t>RelativeLayout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ViewGroups</a:t>
            </a:r>
            <a:r>
              <a:rPr lang="en-US" dirty="0" smtClean="0"/>
              <a:t>: Gallery,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TabHost</a:t>
            </a:r>
            <a:r>
              <a:rPr lang="en-US" dirty="0" smtClean="0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 </a:t>
            </a:r>
            <a:r>
              <a:rPr lang="en-US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Displays Child View Elements in a linear fashion</a:t>
            </a:r>
          </a:p>
          <a:p>
            <a:r>
              <a:rPr lang="en-US" dirty="0" smtClean="0"/>
              <a:t>Linear = One After Another</a:t>
            </a:r>
          </a:p>
          <a:p>
            <a:r>
              <a:rPr lang="en-US" dirty="0" smtClean="0"/>
              <a:t>Orientation attribute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Vertical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26193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Diagram 7"/>
          <p:cNvGraphicFramePr/>
          <p:nvPr/>
        </p:nvGraphicFramePr>
        <p:xfrm>
          <a:off x="3581400" y="2286000"/>
          <a:ext cx="52578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</a:t>
            </a:r>
            <a:r>
              <a:rPr lang="en-US" smtClean="0"/>
              <a:t>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76400"/>
            <a:ext cx="8198526" cy="40934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&lt;</a:t>
            </a:r>
            <a:r>
              <a:rPr lang="en-IN" sz="2000" dirty="0" err="1" smtClean="0"/>
              <a:t>LinearLayout</a:t>
            </a:r>
            <a:r>
              <a:rPr lang="en-IN" sz="2000" dirty="0" smtClean="0"/>
              <a:t> </a:t>
            </a:r>
            <a:r>
              <a:rPr lang="en-IN" sz="2000" dirty="0" err="1" smtClean="0"/>
              <a:t>xmlns:android</a:t>
            </a:r>
            <a:r>
              <a:rPr lang="en-IN" sz="2000" dirty="0" smtClean="0"/>
              <a:t>="http://schemas.android.com/apk/res/android"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android:orientation</a:t>
            </a:r>
            <a:r>
              <a:rPr lang="en-IN" sz="2000" dirty="0" smtClean="0"/>
              <a:t>="vertical"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android:layout_width</a:t>
            </a:r>
            <a:r>
              <a:rPr lang="en-IN" sz="2000" dirty="0" smtClean="0"/>
              <a:t>="</a:t>
            </a:r>
            <a:r>
              <a:rPr lang="en-IN" sz="2000" dirty="0" err="1" smtClean="0"/>
              <a:t>fill_parent</a:t>
            </a:r>
            <a:r>
              <a:rPr lang="en-IN" sz="2000" dirty="0" smtClean="0"/>
              <a:t>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android:layout_height</a:t>
            </a:r>
            <a:r>
              <a:rPr lang="en-IN" sz="2000" dirty="0" smtClean="0"/>
              <a:t>="</a:t>
            </a:r>
            <a:r>
              <a:rPr lang="en-IN" sz="2000" dirty="0" err="1" smtClean="0"/>
              <a:t>fill_parent</a:t>
            </a:r>
            <a:r>
              <a:rPr lang="en-IN" sz="2000" dirty="0" smtClean="0"/>
              <a:t>"&gt;</a:t>
            </a:r>
          </a:p>
          <a:p>
            <a:endParaRPr lang="en-IN" sz="2000" dirty="0" smtClean="0"/>
          </a:p>
          <a:p>
            <a:r>
              <a:rPr lang="en-IN" sz="2000" dirty="0" smtClean="0"/>
              <a:t>    &lt;Button …. 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TextView</a:t>
            </a:r>
            <a:r>
              <a:rPr lang="en-IN" sz="2000" dirty="0" smtClean="0"/>
              <a:t> ….. 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EditText</a:t>
            </a:r>
            <a:r>
              <a:rPr lang="en-IN" sz="2000" dirty="0" smtClean="0"/>
              <a:t> …./&gt;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TextView</a:t>
            </a:r>
            <a:r>
              <a:rPr lang="en-IN" sz="2000" dirty="0" smtClean="0"/>
              <a:t> …./&gt;</a:t>
            </a:r>
          </a:p>
          <a:p>
            <a:r>
              <a:rPr lang="en-IN" sz="2000" dirty="0" smtClean="0"/>
              <a:t>    &lt;</a:t>
            </a:r>
            <a:r>
              <a:rPr lang="en-IN" sz="2000" dirty="0" err="1" smtClean="0"/>
              <a:t>EditText</a:t>
            </a:r>
            <a:r>
              <a:rPr lang="en-IN" sz="2000" dirty="0" smtClean="0"/>
              <a:t> …./&gt;</a:t>
            </a:r>
            <a:br>
              <a:rPr lang="en-IN" sz="2000" dirty="0" smtClean="0"/>
            </a:br>
            <a:endParaRPr lang="en-US" sz="2000" dirty="0" smtClean="0"/>
          </a:p>
          <a:p>
            <a:r>
              <a:rPr lang="en-US" sz="2000" dirty="0" smtClean="0"/>
              <a:t>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&gt;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Activity – User Interface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Activity can implement its User Interface by defining a XML file.</a:t>
            </a:r>
          </a:p>
          <a:p>
            <a:r>
              <a:rPr lang="en-US" dirty="0" smtClean="0"/>
              <a:t>The User Interface will consist of </a:t>
            </a:r>
            <a:r>
              <a:rPr lang="en-US" dirty="0" err="1" smtClean="0"/>
              <a:t>ViewGroups</a:t>
            </a:r>
            <a:r>
              <a:rPr lang="en-US" dirty="0" smtClean="0"/>
              <a:t> (Layout) and Views</a:t>
            </a:r>
            <a:r>
              <a:rPr lang="en-IN" dirty="0" smtClean="0"/>
              <a:t>. </a:t>
            </a:r>
          </a:p>
          <a:p>
            <a:r>
              <a:rPr lang="en-US" dirty="0" smtClean="0"/>
              <a:t>You can set the View by calling the </a:t>
            </a:r>
            <a:br>
              <a:rPr lang="en-US" dirty="0" smtClean="0"/>
            </a:br>
            <a:r>
              <a:rPr lang="en-US" dirty="0" err="1" smtClean="0"/>
              <a:t>setContentView</a:t>
            </a:r>
            <a:r>
              <a:rPr lang="en-US" dirty="0" smtClean="0"/>
              <a:t>() method in the </a:t>
            </a:r>
            <a:br>
              <a:rPr lang="en-US" dirty="0" smtClean="0"/>
            </a:br>
            <a:r>
              <a:rPr lang="en-US" dirty="0" err="1" smtClean="0"/>
              <a:t>onCreate</a:t>
            </a:r>
            <a:r>
              <a:rPr lang="en-US" dirty="0" smtClean="0"/>
              <a:t>() method of the Activity</a:t>
            </a:r>
          </a:p>
          <a:p>
            <a:r>
              <a:rPr lang="en-US" dirty="0" smtClean="0"/>
              <a:t>Pass the layout in the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IN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756" y="3657600"/>
            <a:ext cx="188646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Event Handling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for working with Widgets</a:t>
            </a:r>
          </a:p>
          <a:p>
            <a:r>
              <a:rPr lang="en-US" dirty="0" smtClean="0"/>
              <a:t>Get the instance to the view</a:t>
            </a:r>
          </a:p>
          <a:p>
            <a:pPr lvl="1"/>
            <a:r>
              <a:rPr lang="en-US" dirty="0" err="1" smtClean="0"/>
              <a:t>findViewById</a:t>
            </a:r>
            <a:r>
              <a:rPr lang="en-US" dirty="0" smtClean="0"/>
              <a:t>(R.id.&lt;</a:t>
            </a:r>
            <a:r>
              <a:rPr lang="en-US" dirty="0" err="1" smtClean="0"/>
              <a:t>viewid</a:t>
            </a:r>
            <a:r>
              <a:rPr lang="en-US" dirty="0" smtClean="0"/>
              <a:t>&gt;)</a:t>
            </a:r>
          </a:p>
          <a:p>
            <a:r>
              <a:rPr lang="en-US" dirty="0" smtClean="0"/>
              <a:t>Set up Event Handlers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Provide Event Handler implementation</a:t>
            </a:r>
          </a:p>
          <a:p>
            <a:r>
              <a:rPr lang="en-US" dirty="0" smtClean="0"/>
              <a:t>Study the Java class for different methods and events that you can handle on the Widgets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/>
          <a:lstStyle/>
          <a:p>
            <a:r>
              <a:rPr lang="en-US" dirty="0" smtClean="0"/>
              <a:t>Hands On Exercise</a:t>
            </a:r>
            <a:endParaRPr lang="en-US" b="1" dirty="0" smtClean="0"/>
          </a:p>
          <a:p>
            <a:pPr lvl="1"/>
            <a:r>
              <a:rPr lang="en-US" b="1" dirty="0" smtClean="0"/>
              <a:t>ex02.docx – </a:t>
            </a:r>
            <a:r>
              <a:rPr lang="en-US" dirty="0" smtClean="0"/>
              <a:t>View and Layout Basics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4914" y="1668959"/>
            <a:ext cx="4086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Multiple Activities</a:t>
            </a:r>
            <a:endParaRPr lang="en-IN" sz="4400" dirty="0"/>
          </a:p>
        </p:txBody>
      </p:sp>
      <p:pic>
        <p:nvPicPr>
          <p:cNvPr id="8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819400"/>
            <a:ext cx="2619375" cy="1743076"/>
          </a:xfrm>
          <a:prstGeom prst="rect">
            <a:avLst/>
          </a:prstGeom>
          <a:noFill/>
        </p:spPr>
      </p:pic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581400"/>
            <a:ext cx="2619375" cy="1743076"/>
          </a:xfrm>
          <a:prstGeom prst="rect">
            <a:avLst/>
          </a:prstGeom>
          <a:noFill/>
        </p:spPr>
      </p:pic>
      <p:pic>
        <p:nvPicPr>
          <p:cNvPr id="9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5720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Participant Requirements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working knowledge of Java or any other OOP language</a:t>
            </a:r>
          </a:p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Android SDK and Tools </a:t>
            </a:r>
          </a:p>
          <a:p>
            <a:r>
              <a:rPr lang="en-US" dirty="0" smtClean="0"/>
              <a:t>We shall run all examples on the Android Emulator</a:t>
            </a:r>
          </a:p>
          <a:p>
            <a:r>
              <a:rPr lang="en-US" dirty="0" smtClean="0"/>
              <a:t>A device is important to have but not necessary for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194" name="AutoShape 2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6" name="AutoShape 4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8" name="AutoShape 6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00" name="AutoShape 8" descr="data:image/jpg;base64,/9j/4AAQSkZJRgABAQAAAQABAAD/2wCEAAkGBhQSERUUExQVFRQUFxgXFBcWFxgXGBwUFxUYFxQYGBYXHCYeGB0kGRQVHy8gIycpLCwsGB4xNTAqNSYrLCkBCQoKDgwOGg8PGiwkHyUsKSwsLSwsLCwsLCwsKSwsKSkpKSwsLCwpLCwpLCwsLCwsLCksLCwsLCksKSwsLCwpKf/AABEIAQIAwwMBIgACEQEDEQH/xAAcAAABBAMBAAAAAAAAAAAAAAAFAAIEBgEDBwj/xABMEAACAQIDBAYFCAgFAgQHAAABAgMAEQQSIQUGMUETIlFhcYEHMkKRoRQjM1KSscHRFmJygqLS4fAVU3ODsiVDJKPC8Rc0NVRjs9P/xAAZAQACAwEAAAAAAAAAAAAAAAABAwACBAX/xAAsEQACAgEDAwQBAwUBAAAAAAAAAQIDERIhMQQUURMiMkFxYZGhM4Gx0fBS/9oADAMBAAIRAxEAPwDsUdDsTvLHG7Kyv1DYkKSOXCw76Ix1VNsi80g7/wAq5d9jgsobVFSe4YbfCIey/wBmmJvtESQEk6vHq6e++tA1TSsxpa9uZv51kXVTNaoiG5N94ltdJteHUv8AjWRvrEVzZJrD9Sx429Um9BMx0A5/376TUe7mW7eAbXfWI3+bm0/UH50v00j/AMub7I/moCeHwrKg0O8sJ28A6d84/wDKm429Uffmpjb7xj/sz/YX+agxJ7qy6X/9qPdzB28AwN+I/wDJn+ynZ+3SXfmK9jHMNbaqLX8c1AsvIVGxcVgpPJhy99Du7A9vWWr9MEvYRSnnoE+7Nenfpan+VL7l/moHFHYX51sZCaK6ux/YH08A7+kyf5cnuX+asfpSn1JPcv8ANQK2gpLeo+qs8kXTwDo3oT6knuX+asfpSn1JPcv81BCCOytJiYnivuP51O7s8k7eBY/0nT6j/wAP5079JE+o/wDD+dVlom7R9k/zU6ND3VO6t8h7eBY/0lT6knuX+anjeFPqv7l/Oq+qkU1r8qj6qwHbwLEd4U+q/uX86k4LaiyNYAjS+tuRtyPfVViPbRjYL3k/dP3ir1dTZKaTKTojGLaD96VKlXVMRBjqt7TPz0nj+FWWOq/tMfOv4/hXO6pe1DqOSHlvWBHa9PUU41zDchix04pTkWn5aKLEZoqWS3GsNPmJVNbaM3sg9n6zdw4cyOFbFwovc625n8uVXjU2BywMja/qi/fyp3RnmbeFa8Vj0QHW9DJttj2RfwFFuMduQpNhCWEA8z5k/Co+Jw0ZUkqCLE8O7vqAca54LbxP5Vpnaa3EW0+/41X1X9FtATjw6kC6Ad1bEhQHQEd6sw+F6gLC59rlWxUkHP3/APvQ9SQXFBOPW9na/fY/hW9cw+q3hofjQTppL8AfMj86wcZrqCD7/iKjs8oGkNtiV4HQ8r6fHgayAKCri76GtkcxXh7vwqqmHSFSKyF1rRh8WracG5ipCG5qyeSuDNOI0pvOnA1bJMCVKJ7BS0h/ZP3ih6tRHYh+d/dP3imUf1F+RdvxYdpVmlXbOYQUFAtpD51/H8KPpQLHj51/H8BWDqvihtHJFUU9RWDWRXN+zcYFaZAXbIuij6Rhx14Ip7SDcnkD2nTetZwS/NKTxIzG31m6x++nVRTeWGTwYkZY15AAaAcKr+K20ZCQnDn/AFrO2cWZWMa6249/j3VIwGxrePZy/rS7LHJ/oWjFLdgw4Jn46+FTsLsuxuewAd1EMbNDh06SeRYk7W4kjkq8WPcAapm1fTNh4yRh4jIR7Uhyr45FuT5lTVYU2T+KC7Ei4rs/uredlg26t/70+Ncik9K2MmNo3SMX5LHGoubas+YgfvVWdp7y4iZs8s7O3IXNx4W4Vqj0M3y8Cnej0SmzR2aUpNnAcBXn6PezFx3eLETI7at1uI7q3Q+lXaScMUzftpG3/JTR7Cx8NFH1CR3DEYfTzqI0d9a5lgvTdihYTQwSjnZTGx81Nh9mrnsL0k4LFlU1w0h0CSWyk8gsg0+1as9nSWw3a/YbC+EtibiUUHvpkU5FPx+HbOQBax5/eaZcAetc/wB8qQh5nFmxEi+sOznbW3uvVhhbMqsPaAPvANAierdjpqxt2Af1o1goiI0B5KPuq6AzdanAUwJatgWgwCC0U2KPnD4H7xUBBrRLZI658D94p/T/ANRCbn7WF6VKlXbwc0iJQPaH0reP4UcSge0PpX8fwFYep+KGU8kbJWxVpUq5+DajNqHzY3oY8jMAWciO/tBiWCjvANrdi0QatOKwqyKVdQyniCLimReAsApbPmB14kacanbW3ljwWFfEvZrWWNfrysDlXuGhJPIA0Jxm6kqPnw8uo0CSknTsz6n3gnvqg+kyfEZYYp0yAZ3SzAhmJUEm3YNBw41amnM0nwCyft2Kpt/b8+MlaWZyxY+AA+qo4Ko7B8TQ5Uvpe1bC/VA7G4eI/pRnZu42LxHWjhbL2nqj7TWB8r12VhLHBh5FuxgQ7Toq55TEyxaj18y3yqdWbIHAC663ANCpWbq9INMpyCwHVzMOI7GzcddKurejB0QGXEYeAr1jdizaC54kDyFQNpywyxxoi3WJfXihyFmPrvIzFnYk66mw5AVXWvyHSyv4aBgBIwPR3tcg5TxuB2+qeHC1DH4ns1/pRqCBZSFVj2AW5dgudbmpK7kSMTYkARySAshsRGLlbqT1iOXdUU4p77AcZNbFatTkJvpxqZPseRQTlJVct2APt3yXB11yn3VFCceVuNOzkS00dG3H3zaSI4acs5jUGE8WK3AKEnkLggngL9gqywbcjVsi/OSsbZYs0hAHgNfHQVz30cbJTEY0JJcp0bkgHLe1hYka21ruGz9mRQrliRUH6ot7zxPnXH6muCsOjRZJwRC2TsyRjmmUIoN1jvdieRkI0H7AuO0nhRw1gNWazNL6H7jacopKKeBVcBHqRRDZI658D94ocoojsk9c+B+8U6he9CbfiwtSpUq7BzyIlBcePnW8fwFGkoNjvpG8fwFYup4QyjkikU4VkDWshawJG0QFZC1sEVOyU1RBk1rF21zL0x7LeZ8IkalmYyqB32QgXOgJsa6kFqi+kjHvDJgnSES2mNhmylpCto1uNebNzGmtaq1pksCpbrcBbn7DwmFQGSOWebPaR+gkMcWUXYhinAai4BJI4AVbJd58OQWX5S8aevkwsjDhfKCVBGhB86E7W3vxKgL8gmhUG72Uy3HMrJBIhXnrrfnQb/4lxJKJBBOQFyus0shVrG6OB0RyuBcA34E8aZPW3wBJY5D8e04pUzNsqcwvezdFExy8iyE5jft4DlWzae3cWsSnD4Fuicet0kQlycujjBdeHaG8BVfn9KcbgkJKl/ZXESn/AJQaDwNC4PSBHGXIwysHt1M0lgRzOdLEkk6qB51XNnCj/IcR5bJm9ewMbiI0YYZ7rr15YjlDcSYkjRb8Lk3tagkO42MRyHmw6aH15hlOmo07QeI0qU2+0rqQMBE/E3MU5AHHgHsfHShQ9I2LiuIhDEG1ypBEFB4AqCCQdOZqy9aSxhFH6a3yyfhtiY8Ewq8LrJYMobpEIU3W9lNrHUUzF7gjopJZ5ocO665Q2cFrm4KjUcDwv4ULn362jP1flM2vrCNit+3RLWFuQsKzsnc4zxmVpRpyAudeZJ77+6r+6G8pJfhAWJ7JNhj0azxYfGICRK8zPCpUmygZCH6wBsbnS3KuzZK5Ruju8MPtPDKozZoXcltSDZhcaacvfXWrVi6mSlLK8GiqLUcMS1m9ZRKRrONMrTwtNSn276BDNENkjrHw/EUNojskdc+H4im0/NCrfiwtSpUq6xgIiUHxo+cbxowlCsX9I3j+FY+o4RenkjqKeErIFZItWSKNZmsGsgU4L7qcQbfv76pu8jfKMTgECsAMR0mtrFFjL8L6cOBq5Fbgjt0qrbA2aIyFseoCykm+rs+bXw1/eNGU9DTIo6jG+cLvAUjJBcgG3Zf+tV6P0b4WKEPjZcpPEvIEH8XE+FdBmBt1QL26t72vyvbW1+yqtFuIhlaeeRp5nRlcsFyjNb6NbHo8vAWNLhNecBkvrBz/AG/u5s0C+Ex1nHEHOyfaVOr461u9H4xE5aInMkXXJvckNcKub6twW0qw7N3XXDPIFS6yXXMWFrnTRRcniRyAudKtO6+7iYSLInPiTYnibAkAXtemTvi4uPJWMGnk5xvzLiomGEzjo8QVZeTAcDGX+rcZq1bIwGy8Kqtimee9xeOJmhzDjZzbPa3K40q/75bAjxGXOt7dmhF+OU9ta8RufE2GSGMLlU3QSFiNTduBHM3tyvpUjdHSo8fjYkq5N5AMuL2dImSAiN3uFVomizDgQCRlJ4jjyqPsnZLYdJ0I6r2MR4nq6lT7jRXaW6Yk6OOQRERghVQNYA8fWYm5tfMdb0WXdsrAyB3b2kzkErYermtc8+OutKlLZ4f7/wCxsVjkByY1cNNFi2sFTDKgOpJZ2vZVHrHlbTjrYC9XHYm1RiIhIOflfQEGx4aEaVTcXjYwsSMpzPG8KNYEKwZTr3EWFxw1qxbk4Ux4YA8c1jftVVDfxXpb4T+y5YkNZatYOvjW21AhhBT2pKKdlqNAGKvOiGyB1/3fxFRFFEdmpZvKmUr3oVa/awjSpUq6+DAQ0oXjPpG8aKx0Kxf0jeNY7+EWp5NamtgpiLanXrOkazGa5pwbSm6Uy/IUyKIPAoNBMRiWitYWkYeIdbfAiiBmYsUWwIsS1swAPK2nW566eNC8d0MLZpJcsttWLDPbS5CAWI0Hs2pd3BeHIWNNK0I3f3kXGRu6EXjkaNrcDlPVcdzLY0VV7jvrNxsy4z5Mt72F+37/AAreiACtbCqtNjp5cW95hDBBcJH1R0hA6xdmGgBYWt40Us/YA3tvFRgAZhnJ0APLnfsrcsfZw51xvaG8Uq4hZM9482UqRcG2htpfXje+mldX3ZxLTYZHYFcw0B42vbWpKuUcN/ZdNNbEwIB2d9acdjAim5/vsrbiXyKW7Kqu0MYWAJ5njQyFIG4rB9K8LHREnLN+yELn/hV92RBliQHjlBb9pus3xJqlwyZgByLqvkzqjfAsKv4q+cojRm9OBrXTqgDbanBaZTw1QGR4PKiOz+PlQ4aa0Q2c2vlTqfmhNvxYRrFKlXUyYCJHQrGD5xvGisdCMZ9I3jWS/hDKeRCkawDSNZ0ahpJqJtHaaQKzveyi5sL2HfyHnW7EYkJYEgFza50t33+A77VnGRjoiFsQbEd+vbzq0XsEqu9u2sTBAZYyiiV1TNqejDWUHtPK+g9Y24Xrjm2GkJZpJC2Y9a3VB8eZ866vv7A8mBYx5iYiXZRzUlSTbtUoD4Zq5bi9lxNZ1zFXsR1rkXFPqksJlZJvZFq9De11E0sHDPGrDvdCcx8w/wDCK6picQsSNI5sqC7Hhw8a8/bsz/JsdHroTluOIzWysO8Gxqz72bdlnxDiV8sEBASNTYM54ae0xNzc6KB4Um+rXZlfaLVy9u4V296TGZsidROJHO3LM3Ltt+dU+HbLFiT1hq7dmlzw72A8hULFoojDuwzMTZByHJj3WOnadTUBdogZgFvcW4nst/fiabDp4pbAlbgM7Xxl+xhlUnhY6cQOfte+pe6e/EuCcC5aI8U4g38fVP5VUlntxudNP60kktw1HMcu8GnegnHSxXrPOUehX2zHioQ8JBB9YXFxpwNAdoxkW8z7q5TsXeCbDPnja3cdQR2MPxrp+z9tJjMP0qnrqFWRBxDs1zp2GubdRKp5e6NldkZ8G7YGyZndCCBCrKZO0spDADzA99Xm1qHbs4bLh1uNWJY+Zt9wooy1T6C3uYFPFYUVtWOhkhhTW4UxUp4FTJUxmojs4a+VQFj7an7OOvl+NaKPkhNvxCFKs0q6hiIcdCcX9I3jRaOhGM+kbxrHfwi9PJrBrMjWF+PZ4k2A95FRsXjkgUvIbWFwB6x7Ao51W8DtfEbRkMkNoYcOxChhfpJrEG57EB+0R2Vmim9ka/1D+2MKnQkSWYMQH4i/dpqB3d57aZFMrABbaDQC2g8PKp08QcFGF+fwvVQ21sGQFZYT89E9wL2V4zYMp7L5V15ZQeVCazLCYY8Ezb+kbWNri3neuM7WUwvpot9V5BjzH6rW8jcV17a+LEmHV7EXOoIsQw4gjlYgiqhjt2vlQfKBmCmwOgI+rftPG/IgUaJ6ZYkSccrKOd4qfrqVOoII7je/30b2/OGytmzgqhFhxlCgTX782lV/E4NkkCE8bEEDWx7uRGtx2giug7mbuSojSSxgxEs8anruG0A0GgNgO29hW+zEUpeDPBuTaAOxtzpsW3SOCF424sRy04CrBidzOhjJWAknRb3LEnuWun7Gij6JTGQwPEjTXnccjflRLoxWCXUSb8I0KtJHnSfdfFXJMMlhoBbl561Fx2wJlteIrfhbgfMc69IOgI0/sUM2tsxJI2VlGWxvp/ZpserZR0I83MhU2Isan7J2o0D9IhIbQaG1x2G3EVaNtbL6hDgADVTYDnwtx86k7lbnw4mXrKSosePIcTpyJsPOtPrxnHdC1VKMtmFdg+k/EhFiXDdK/Ijj7lHDyq/bInxDqHxACMR6i6+bHt7hwqXgdlxQJaKNEH6otrwrZasF2nhI0Rb+zaoraK1xjStoNILiSthNYWnVADhUzZvE+H41ADG5HhbXnreiGzhr5Voo+SE2cMIWrFKlXVMRESqNtzeRnxkmFw1w6azzWBEa2BsAdC5uALg/Crytc53inTDSYgLpJPMWJ5mwA1PYBYDxrJc0lljKFmRXN7NoiCGVlJLaszsczFmOVASeJ1PcLaWq97tYdIMFAq8OiQ37WZQzE95Zia4rvRjzMUw66tJKt+0m2VPi5Ndj2flOEREa4itESO2O6a+OUHzpEfZXq+2bH7pY8Gna+3BDionbMIirxEgDLd7EZj7JBjFu3N40WmGaxFiOPiKG4nCLIhVwGVhYjuoJu/i3wk/ySUkxPrhpDwvziJPA21HgaS3rRfTgm7xTRgosgKiVrZ+WY9vZr/yNANq7cGEBC2Vhpc6nyHbVs3k2dHNh3SU5UIJLn2GGqsL8TflXE9pSvMoYtmKXUnU3ym2a3gRVoV+o8tg1YWEE92NnJisTJiZRmSGxysdHla+QMfqgI7t3LRjFbelIb557kMUCkogAv6qA2AGn9armxdqhcLPh1sJHdZEPDNlVlZB3lToOetCMTtGVyON9QNORHC3nWycHN4+kJi1FNl43D2/MYyEeNSSMwkYKGcXtlYkXYoVv+zRDbW8+0I7hoZMl+KE5ffbUedclxUpsFJvluT+0bX9wVR5UsPtCRPUkdf2WI+40JdFGUtW34KrqcbHTcN6R8Qq2MEgta546eAtb3UpvShKQQsRzHhmk110GmUfCud/49Pzldv2jm+BrK7fnHquF71VFP2lW9BdDHwv3Ye5DzSTTtZxa54cL+Z8R767FuXuyMJD1rGV7FyOVuCjuFcB2ROzYqEszMelj1JJ9te2vTeajOOjCJCevcxK/KtamsE61kCsM3mRoSNyCtl+yo+atkb+6qBJC09WrVWVNQBsYa1N2cdT4UPMtTNknrHw/Km0P3oVYvaFKVKlXVyYiItcS9Ie1MuMmXNc5yANNLgXrtqV569ICAY/FEjXpJGB8MoH30iyKklkZQ8NgXdJDLtTDWsT0gfrcOpduX7Iq57Pw8zR5xw6/zsYZWV1ka17HrAg2NwQMoqn+jhf+qwd2f/8AS5q77u7f6I43BliJEZ3gOg0c2bjxysQ1uYJ7KF0cvH6GiuX3+pP2BtxpW6J3VZVGqlT1xyZDmsR4cK27xYhFjPSkHmoGjZvZK8ba86ruA25DM3RYnLDODfksea3rRMT82xIvlBGp0vwrTvTs/gWktYWuV1IPPOxIHiBrWHRieODTnKAu929M2KyJ0jZAB82BY5h7RN7NcWN9PDmQEaSIpUsFDcbmwv8AifC9FJ9twQraIB2txGtz2sx/Cq1NiXma5JY8uweA4CujVFtYxhGWySi+dwpg9kB3VY5FZ7M5yk9VUUuxLMABYKaGybTPs6frHVj58vKp2zJxFBiWB1ZBCpHMyMM9u7o1kHnQOtEY+TPKWODNOApoFOtTBOR4WllptKoQm7HNp4iOUiH3MD+FemIsRm1sR3EV5p2L/wDMQ2/zE/5ivTSdtYup5Rro4ZpNy1bb0zojfz404NXOa3NmUPI8qePfWAPGtqJ3VUjFa/nWyM9xrIFOD9tQqaylT9lr1j4fiKi3qZs31vL8qZUkppirPiwjSpUq6hiIq1599II/6hih/qfFxXoJa8++kD/6liP1jIvuN/vFLkXp5YF3AlC7VgvoCxXzeJlHxIqR6Q5Gw21JHTQugI0vow1494oFs7FGHEpIOKZZB3mNle3mEI86t3piiU4qCUerJCbHtsbr8HFWaWtZ+0xm6jt5KXisaJbZgPI6d9hTMNjUikDhA4AtlYqRft6ysB7vdUFrUbwW7oSPp8VdI/YT237NPZHxPhrTHpgv+/gmpy4BE5Lsz2CqTy4a8hc3NMEtlIGl+J527PDt7a243E5zpog9Vez+taIxz7Pv5UxcCXzsXv0V4GQyPMMM+IjQ5CoKgBnUkuc+hsFy/v1fMX6L8NjEWV8M+FlcZmVSAVJ4ggdU+6qfgN3HwuAwuMhVziSxbo8kkiOjg6si8MqnMDp2a6VMxuyWwwnQfKekVITs5lE92lKjpW6vVVywFw9rAWtYVlk25Zi8DVjGGiLtT0G4hSehlVxyDgqe7UAg/CqttL0d4+D18M5HalnH8Ovwq2bLwkgYxTidZExMzyH5/KMN8naxDKbEdJlsBcmpu4RlMuGDCeH5txKX6dxO+trgrkiyW4k63FiaZrnFNvDKaIvg5Y+zZQbGKQEcijflWyHY07+rBK3hG5/Cuo7TxOIy4lnOJ+XrKwgVRNkXD6AGLIOj+jL6trfvtUfO4xavmxR2cJsoYtiD1Wguwy+uV6W2pHG9M9R44KaBno+9Fc4mjxGKQxrGwZIz65YeqWHsgHW3HSuxLhtDxriMq4pI2eGXEM0UMfTws8+vSIekZSToyMYzYcLdgIozioWTF4SIYrFos8Raa003UZox0Q42HWHA+dZLIyk85Rog1FYSOpthSKRgtXHNmbVkZhH0uMBfFujTdLMYzhToqAAk59QVaw8eNWHcTpZpnSXEyOMGWRLPMOmBkZhLJmazAXyge+4tSZ0NLLYyNmdjo3QaUuhNcq3oxmLGNxbYTESOsCKXw/SSWKspWbowDoUIU9WxFxbsrTFtKZcQ6yYmcD5PCYlMmKMjyvhuMYS6m8ts2YacrWods2s5J6u519Y6csdcZXbco2cJDjcQZy0AcrLiLKpa0isX0Eli11U2sl7Cpe0NuzhHdcdJ0EUkowvSdNH8piyqQOmjAJdWJClvW77UO2l5J6h1vLUjZy9Y+H40M2XiC8ETsrqWjRir6uCVBIY2Fz26CiuA9Y+FLr+aRJ/En0qVKumYyMteet/XHy7EN9TFOp/Zb+zXoUV593zhvtDHof8AuOzKT9ZTe3uvVJF6eSkbQGUqw4qT99x+NGtpbXXFYPBxE/OYd3QljlHQsF6Nix0AFgp8KgS2MeZtARYn9ZeB/vtoQ79YlbqL6dopkfd/YvLZ/ks0fyXBANf5RPxDWtGp/UVxdjf2mHLRedA9p7VkxL55CTa9hyF+Nu0ntqCxub8azm0tVo14ep7so55WFwMJvTo0uyjtI++nww5mCjiTb8zVq9HuyFm2gL+rEC9u3LYLfzINWlNRTbKxi2yQ3pP2lBaMSKFAGWyQkZeA1yciCO63dUvZ/pJ2nNmtMtkXMbpDcjMF0AiJY3dRYDnUv0nbvZH6ULcSEuLfWCfPKfFFEg70k7apWyMQIplLax+0OF4nGWQDxUnzt2UjRW45SQ1as4Z2uLamKGAklsxxC9J0ZaLKxVZCEYwhRrk1tbyqvYvfbFRBmOJbIpUH5mFWGfNk6rxAm4jc3A9k1dN2sf0kHzjAvATHK3I5ACsvg8ZST96uR727QbHY0IDlDtmObQIpUZc3ZkgRWPYTJ21mqipNrA2Twsh3Db/4xgjviFjjcko0iYcEgHKWVSASLgi9uINWjD78qmHDMwmmzOC1uijAEjrG0jKvVLIqsEUFiDcCxvUDDyLhMGJFAjkxH0OYAmHCwpcOVPNIhntzkltzrnhkOKl4lIkDta5YrGFLyMSfXkIRmZjqzd1gL6IsiZc8b6Q572WbL+xBGqjwMrOx8TbwFSNm7+zg3M0U45rLH0bdnVkhFvehqVsPciPokaUyBmUNlSR0VLi4AyEFiObNck34cKA7w7F+TzZC2YFekjYgZiuYI6yEABiGaOzcw2vCkYi8pf4GbfaL1HvUkuGmlhHz0MTOYn1YMFJXRTZ0JFsymx4aHQUyXf8A2jmPRtHItiw6JIHuo1zFVLMNNe7nQ/Z+0WSVXjPXjN0B9oH14j3OOr45Tyq076dCsGHnhRB0khKuqqpKyYScjUC/MG1XrUfBWyLK8vpTxpGsii/ALFEaJ7O3/wAW0yJIUF5Y42R0jR+vIqMLK2YEAseGltRXO9ireeJeI6RRbxkUCuz7r4GNoVl6NCzSTOHyLm1xEhU3tfharT0wW6AlkZt/eiWKdoojEFVI2s6ZiS5kuReVNB0Y4A8agR74Y1mKqImIsSpwzaA6qdJu8a1bMVseGXWSKOQgaF0Vj4XIrn27eDVzCkiqyMuBDKwBBHRLbQ6cSKz7NZL45yiy4HaWOxTizrF0LOkqqmUMHgzIckhY3VyttQNb+Nv3UjmWGMYhg0wT5xhwLX7tL2sLjmKjbP2bFAMsUaRre9kUKCeFyAOOlF9nnXy/KjXJOawLn8WTiD20qdSrpGQjLXn70jAjGzkc5JLX+sp1tXoJa85ekudhjMUjpqZXMbdq5rHL36eWvdS2stFqpaclQxU4c9W4Ua69ttTaojL2cKV+VO6FjwBPgDWhLBVyyMEJpuQ9lTcJgpZNEjke3JAePkCasOydx8dIbrAIv15Rr/GCfcKEpKPLCo5+gHgME2jW1IJW40CgdZz+qPjXSfQ7sbLFJOw+kOVCRxRdSfNv+NSNnei4Eh8VM8zaZlvlQgcAeZHuq9YbDLGoVFAVRYACwAHAAVhuvTWEzXXXh5ZB3i2T8ogZBYOLNETwEi6pfuJ0I7Ca4LtLDFGKWIC3Kg8QpYhk8VYMv7pr0YG7RXMfSdu3Z+mQaPdv90D5xf30XMP1ozzap0tqftBdHG6IO7W3JPkUpHqLGsOLN7ERISYXHaWj6TD+PR1D3J2W2JlaR+M7lT/pi0mKbzUxxf757KqyYkqHVW6rqAwHAgEMB5EA11z0cbOCRgnikUaj/cBnkPmZFH+2KfY1BNi4rUwb6S9pZTKo5JBAvd0rSYiX3iGEeFU/d05/lF+cJX7UsUX3SmjnpPuZJewTw/HCafc1AN0bn5QOfRx/HGYajFezJNXuwd3Ua6cKqu/WGv0TcyuIj+1h2lX+KBatrDU1Xt8h1ID2Tj4wTg/AmudU/caprY5mpKXbvBB87irVtmfNs/DjgExM6j9n5PiXj/gdR5VVnkJhB8PgKP7UiJwaAf8A3MgHiuzCG/iVq01rcraVTdVAcbh17cREP/MU12vdA/8AgoLfU/8AU1cV3Lb/AKhhf9ZT8a7Vuif/AAGF/wBCP/gKp1OyRWt5DsQ4VzDduWzw/s4E+XSwr/6q6dGeHjXLNgLaeAA6Wwot4YmMj4LSYcFvs6yam4Dj5UPzVP2eesfD8aFPzRSzgIUqVKuoYzQlVna+y4pXYSRo4zE2ZQde3UceGtWVKDYsddvE1mveEsDKFuwFJu1hyPoY/sitS7t4ZeGHhv8A6a3+6juWmGOsmuXk2JIoeO3gxeFleJRGygllK4diQpXOq5EIBAF1ve5NTNkb14iTEdDMiKCtwVjkXUgMFJJIDZSCR48DpVsMdDsDspIFKx5rF2c5mLHM5u2rHhflRcouPG4UnknLwpy00cKV7UrYYPJoLvcvzCE8BiMOT4dOg/GiGJxojjeRr5Y1Z2tqcqgk277Cqntze+KdFw4V4mMkL5pHhyhUlSRicspa9lOgHGmVfJMVNZWDl2zsANMwHq3HuvwrsG5afS/s4c/+URr2erXJoXfXha9tT3WuKv8AuzvJHhjcgzCSKFfmniJWRHmBVld1PCRe2tVuWgLCWxp9KWyycxA+kiDD/UwzFrecMsx/cqibpThTiOXzBI/2popT/DGx8q7PjY0x2GV4yVzWkiZh1lcXsStyD7SkcCCRzrjuIwUmCxFymUqSSlswCm4IsfpIiCRfsNjY02qeqGn7QmcMSyd+aHXu4iqt6SJMkMXIjppPJMO8YP254/fVc2P6U1ijCdR0UWRZGcMgHBRKiMZFHLOoa1gS3Ggm8e9zY6QDVjooVFIXLmDZI1N3YllUszWvkACgcctdUlLLHSnlEHDMHChjZeL25KRd/MKG87Vd9vYIphsGr6M88pkHZJPBObeTPl8qGbjbrF5Az6rGwMh0K51IKQqeDZWAZyNLqq8mq474bMklgDRDNLBIk8an2jG1yvmCwpmpRmolZe6OTj+6l1x+G7BNH7i4191du3ON8DAOaJ0bdzRExsPelchxWylSTpoWzRg3HJ4zfRJV4oynSx7Li4qz7L30kgzMhjHSMWkjkVjGZD60iFDmjZvaFmUnWwqt617EgmuDqgsBc6Aak8rDU/CuVbvuPlMK+1bB37i2WUj7Kt7jW3am/wBNiYzGejVW0MUHSM0hPBGkcAqh5qgLEaXF6nbmbFZpukk1aNneVhbXEMpRUBGh6NGkzW0DSAeyaXGGmLyFs6Apons46+VCUNFdmr1vL8qpT80Vs+IRpUqVdQxmiOguNNmY6nU8KNR01sAhNyup7z+dZra3NYReqSi9wGFuKy9HBgU+qKX+Hp9UUhdLNrk0+vHwV1jWhqtH+HR/UFY/wuP6g+P50e0s8kXUR8FYL24Vqd9ath2XH9QfH86b/g0X1B8fzodnZ5Qe5j4KZisOJEdGvldWVradVhY/A1WpPR5GxuZpCeFysJ04D/ta6V1g7Gh+oPefzrH+DRfU+LfnV49NbHhoq74PlHJG9HajhMx/2oP/AOdNf0cIwAMrWBB0jhGo7bRi9dbOwofqfFvzpw2NEPY+LfnV/Rv/APQPVr8FK2Vs4QRJEpJVFsL2udb8h3nhT9obDixAyyoGt6p4MverDVT4Grm+x4jxT4t+Bpi7DiHst9t/5qUuluTypFn1EMYwcrxXomw7NmV5Af1hG/8AyS58yak4L0cQJ6zO45r1Y1PiIlXMO4munf4RH2N9pvzrJ2VH9X4n86a6b3zIorKl9FawuCWNAqKFVRZVUAAAcgOArYU10qwnZUf1fifzpR7KjXgtvM/nSl0c/KL9xHwUjH7mwTOZGUpKdDJGxRiP1iNG/eBoTP6NieEqMP8A8mGjY+ZjKX91dQ+QJ9X4ms/Ik7Pia0RqtXLF+rDwc32d6OxGdZSoPEQRpBcdhkF5LdwcVZsNs5YkVI1CoosqqLACrEcEvZ8TSGCTs++hKiUuSK6K4AAiNFdmPcnu/pUo4BOz76fFhlU3AtyoQ6dxkmCVqksGylWaVa8CDRHW2sUqWgIdWaVKmR4CKlSpVYAqVKlRAKsilSqEFWKVKoyCpUqVQhmsUqVRkFSpUqhBUqVKoQVKlSqEFSpUqARUqVKoQ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5257800"/>
            <a:ext cx="990600" cy="131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Activities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You can define more than one Activity in an Application</a:t>
            </a:r>
          </a:p>
          <a:p>
            <a:r>
              <a:rPr lang="en-US" dirty="0" smtClean="0"/>
              <a:t>Think of : Activity </a:t>
            </a:r>
            <a:r>
              <a:rPr lang="en-US" dirty="0" smtClean="0">
                <a:sym typeface="Wingdings" pitchFamily="2" charset="2"/>
              </a:rPr>
              <a:t> User Screen</a:t>
            </a:r>
          </a:p>
          <a:p>
            <a:r>
              <a:rPr lang="en-US" dirty="0" smtClean="0">
                <a:sym typeface="Wingdings" pitchFamily="2" charset="2"/>
              </a:rPr>
              <a:t>You can launch an Activity from within an Activity</a:t>
            </a: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Intent can be loosely termed as what you want to do.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Start a particular Activity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View URL </a:t>
            </a:r>
          </a:p>
          <a:p>
            <a:r>
              <a:rPr lang="en-US" dirty="0" smtClean="0"/>
              <a:t>Intents : Explicit and Implicit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Intent</a:t>
            </a:r>
          </a:p>
          <a:p>
            <a:pPr lvl="1"/>
            <a:r>
              <a:rPr lang="en-US" dirty="0" smtClean="0"/>
              <a:t>Start Activity 2</a:t>
            </a:r>
          </a:p>
          <a:p>
            <a:pPr lvl="1"/>
            <a:r>
              <a:rPr lang="en-US" dirty="0" smtClean="0"/>
              <a:t>You need to know the class for Activity 2</a:t>
            </a:r>
          </a:p>
          <a:p>
            <a:pPr lvl="1"/>
            <a:r>
              <a:rPr lang="en-US" dirty="0" smtClean="0"/>
              <a:t>For e.g. if you have a screen (Activity 1) which has one button saying “Begin”</a:t>
            </a:r>
          </a:p>
          <a:p>
            <a:pPr lvl="1"/>
            <a:r>
              <a:rPr lang="en-US" dirty="0" smtClean="0"/>
              <a:t>On clicking “Begin”, you want to display another form (start Activity) where the user enters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intent</a:t>
            </a:r>
            <a:r>
              <a:rPr lang="en-IN" dirty="0" smtClean="0"/>
              <a:t> = new Intent(this, </a:t>
            </a:r>
            <a:r>
              <a:rPr lang="en-IN" dirty="0" err="1" smtClean="0"/>
              <a:t>SignInActivity.class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startActivity</a:t>
            </a:r>
            <a:r>
              <a:rPr lang="en-IN" dirty="0" smtClean="0"/>
              <a:t>(intent);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 - Manifest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Activities need to be defined in the Android Manifest XML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734" y="2667000"/>
            <a:ext cx="8264466" cy="360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Android supports various standard </a:t>
            </a:r>
            <a:r>
              <a:rPr lang="en-US" dirty="0" err="1" smtClean="0"/>
              <a:t>activties</a:t>
            </a:r>
            <a:r>
              <a:rPr lang="en-US" dirty="0" smtClean="0"/>
              <a:t> that are commonly clubbed under Implicit Intent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Dial / Call a number</a:t>
            </a:r>
          </a:p>
          <a:p>
            <a:pPr lvl="1"/>
            <a:r>
              <a:rPr lang="en-US" dirty="0" smtClean="0"/>
              <a:t>View a web page</a:t>
            </a:r>
          </a:p>
          <a:p>
            <a:pPr lvl="1"/>
            <a:r>
              <a:rPr lang="en-US" dirty="0" smtClean="0"/>
              <a:t>View a Map</a:t>
            </a:r>
          </a:p>
          <a:p>
            <a:pPr lvl="1"/>
            <a:r>
              <a:rPr lang="en-US" dirty="0" smtClean="0"/>
              <a:t>Launch Camera</a:t>
            </a:r>
          </a:p>
          <a:p>
            <a:pPr lvl="1"/>
            <a:r>
              <a:rPr lang="en-US" dirty="0" smtClean="0"/>
              <a:t>Share Content</a:t>
            </a:r>
          </a:p>
          <a:p>
            <a:r>
              <a:rPr lang="en-US" dirty="0" smtClean="0"/>
              <a:t>Android will look at all applications that are capable of handling the Intent and then it will launch that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8956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6764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267200"/>
            <a:ext cx="48482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5908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5240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8434" y="3733800"/>
            <a:ext cx="201848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- 1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r>
              <a:rPr lang="en-US" dirty="0" smtClean="0"/>
              <a:t>To Launch a Browser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690336"/>
            <a:ext cx="8001000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</a:t>
            </a:r>
          </a:p>
          <a:p>
            <a:r>
              <a:rPr lang="en-IN" sz="2800" dirty="0" smtClean="0"/>
              <a:t>        Intent(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ACTION_VIEW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("http://www.amazon.com"));</a:t>
            </a:r>
          </a:p>
          <a:p>
            <a:r>
              <a:rPr lang="en-IN" sz="2800" dirty="0" smtClean="0"/>
              <a:t>        </a:t>
            </a: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- 2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Built In Intent (ACTION_DIAL)</a:t>
            </a:r>
          </a:p>
          <a:p>
            <a:r>
              <a:rPr lang="en-US" dirty="0" smtClean="0"/>
              <a:t>This will show the Dial Screen but not start calling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239631"/>
            <a:ext cx="74676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ACTION_DIAL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farm7.staticflickr.com/6079/6093555271_4fa1bd78b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4762500" cy="4762500"/>
          </a:xfrm>
          <a:prstGeom prst="rect">
            <a:avLst/>
          </a:prstGeom>
          <a:noFill/>
        </p:spPr>
      </p:pic>
      <p:pic>
        <p:nvPicPr>
          <p:cNvPr id="94212" name="Picture 4" descr="http://farm6.staticflickr.com/5080/5863630720_48f371236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57400"/>
            <a:ext cx="2514600" cy="25146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5573" y="1600200"/>
            <a:ext cx="4245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is Android ?</a:t>
            </a:r>
            <a:endParaRPr lang="en-IN" sz="4400" dirty="0"/>
          </a:p>
        </p:txBody>
      </p:sp>
      <p:pic>
        <p:nvPicPr>
          <p:cNvPr id="94214" name="Picture 6" descr="http://farm4.staticflickr.com/3288/5863176204_82fefa501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5052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- 3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Built In Intent (ACTION_CALL)</a:t>
            </a:r>
          </a:p>
          <a:p>
            <a:r>
              <a:rPr lang="en-US" dirty="0" smtClean="0"/>
              <a:t>This will start calling the number</a:t>
            </a:r>
          </a:p>
          <a:p>
            <a:r>
              <a:rPr lang="en-US" dirty="0" smtClean="0"/>
              <a:t>Requires the following permission: </a:t>
            </a:r>
            <a:br>
              <a:rPr lang="en-US" dirty="0" smtClean="0"/>
            </a:br>
            <a:r>
              <a:rPr lang="en-IN" dirty="0" smtClean="0"/>
              <a:t> </a:t>
            </a:r>
            <a:r>
              <a:rPr lang="en-IN" sz="2600" b="1" dirty="0" smtClean="0"/>
              <a:t>&lt;uses-permission </a:t>
            </a:r>
            <a:r>
              <a:rPr lang="en-IN" sz="2600" b="1" dirty="0" err="1" smtClean="0"/>
              <a:t>android:name</a:t>
            </a:r>
            <a:r>
              <a:rPr lang="en-IN" sz="2600" b="1" dirty="0" smtClean="0"/>
              <a:t>=</a:t>
            </a:r>
            <a:r>
              <a:rPr lang="en-IN" sz="2600" b="1" i="1" dirty="0" smtClean="0"/>
              <a:t>"</a:t>
            </a:r>
            <a:r>
              <a:rPr lang="en-IN" sz="2600" b="1" i="1" dirty="0" err="1" smtClean="0"/>
              <a:t>android.permission.CALL_PHONE</a:t>
            </a:r>
            <a:r>
              <a:rPr lang="en-IN" sz="2600" b="1" i="1" dirty="0" smtClean="0"/>
              <a:t>"&gt;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925431"/>
            <a:ext cx="74676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ACTION_CALL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Email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2067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SMS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</a:t>
            </a:r>
            <a:r>
              <a:rPr lang="en-IN" dirty="0" smtClean="0"/>
              <a:t> = </a:t>
            </a:r>
            <a:r>
              <a:rPr lang="en-IN" b="1" dirty="0" smtClean="0"/>
              <a:t>new Intent(</a:t>
            </a:r>
            <a:r>
              <a:rPr lang="en-IN" b="1" dirty="0" err="1" smtClean="0"/>
              <a:t>android.content.Intent.</a:t>
            </a:r>
            <a:r>
              <a:rPr lang="en-IN" b="1" i="1" dirty="0" err="1" smtClean="0"/>
              <a:t>ACTION_VIEW</a:t>
            </a:r>
            <a:r>
              <a:rPr lang="en-IN" b="1" i="1" dirty="0" smtClean="0"/>
              <a:t>);</a:t>
            </a:r>
          </a:p>
          <a:p>
            <a:pPr>
              <a:buNone/>
            </a:pPr>
            <a:r>
              <a:rPr lang="en-IN" dirty="0" err="1" smtClean="0"/>
              <a:t>i.putExtra</a:t>
            </a:r>
            <a:r>
              <a:rPr lang="en-IN" dirty="0" smtClean="0"/>
              <a:t>("address", “9821111111;9822211111");</a:t>
            </a:r>
          </a:p>
          <a:p>
            <a:pPr>
              <a:buNone/>
            </a:pPr>
            <a:r>
              <a:rPr lang="en-IN" dirty="0" err="1" smtClean="0"/>
              <a:t>i.putExtra</a:t>
            </a:r>
            <a:r>
              <a:rPr lang="en-IN" dirty="0" smtClean="0"/>
              <a:t>("</a:t>
            </a:r>
            <a:r>
              <a:rPr lang="en-IN" dirty="0" err="1" smtClean="0"/>
              <a:t>sms_body</a:t>
            </a:r>
            <a:r>
              <a:rPr lang="en-IN" dirty="0" smtClean="0"/>
              <a:t>", "Hello");</a:t>
            </a:r>
          </a:p>
          <a:p>
            <a:pPr>
              <a:buNone/>
            </a:pPr>
            <a:r>
              <a:rPr lang="en-IN" dirty="0" err="1" smtClean="0"/>
              <a:t>i.setType</a:t>
            </a:r>
            <a:r>
              <a:rPr lang="en-IN" dirty="0" smtClean="0"/>
              <a:t>("</a:t>
            </a:r>
            <a:r>
              <a:rPr lang="en-IN" dirty="0" err="1" smtClean="0"/>
              <a:t>vnd.android</a:t>
            </a:r>
            <a:r>
              <a:rPr lang="en-IN" dirty="0" smtClean="0"/>
              <a:t>-dir/mms-</a:t>
            </a:r>
            <a:r>
              <a:rPr lang="en-IN" dirty="0" err="1" smtClean="0"/>
              <a:t>sms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startActivity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/>
          <a:lstStyle/>
          <a:p>
            <a:r>
              <a:rPr lang="en-US" dirty="0" smtClean="0"/>
              <a:t>Hands On Exercise</a:t>
            </a:r>
            <a:endParaRPr lang="en-US" b="1" dirty="0" smtClean="0"/>
          </a:p>
          <a:p>
            <a:pPr lvl="1"/>
            <a:r>
              <a:rPr lang="en-US" b="1" dirty="0" smtClean="0"/>
              <a:t>ex03.docx -- </a:t>
            </a:r>
            <a:r>
              <a:rPr lang="en-US" dirty="0" smtClean="0"/>
              <a:t>Multiple Activities</a:t>
            </a:r>
          </a:p>
          <a:p>
            <a:pPr lvl="1"/>
            <a:r>
              <a:rPr lang="en-US" b="1" dirty="0" smtClean="0"/>
              <a:t>ex04.docx -- </a:t>
            </a:r>
            <a:r>
              <a:rPr lang="en-US" dirty="0" smtClean="0"/>
              <a:t>Built In Intents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0843" y="1668959"/>
            <a:ext cx="46746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Building a </a:t>
            </a:r>
            <a:br>
              <a:rPr lang="en-US" sz="4400" dirty="0" smtClean="0"/>
            </a:br>
            <a:r>
              <a:rPr lang="en-US" sz="4400" dirty="0" smtClean="0"/>
              <a:t>Complete </a:t>
            </a:r>
            <a:br>
              <a:rPr lang="en-US" sz="4400" dirty="0" smtClean="0"/>
            </a:br>
            <a:r>
              <a:rPr lang="en-US" sz="4400" dirty="0" smtClean="0"/>
              <a:t>Android Application</a:t>
            </a:r>
            <a:endParaRPr lang="en-IN" sz="4400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724400"/>
            <a:ext cx="721448" cy="857251"/>
          </a:xfrm>
          <a:prstGeom prst="rect">
            <a:avLst/>
          </a:prstGeom>
          <a:noFill/>
        </p:spPr>
      </p:pic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Application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</a:p>
          <a:p>
            <a:pPr lvl="1"/>
            <a:r>
              <a:rPr lang="en-US" dirty="0" smtClean="0"/>
              <a:t>Displays Random Quotes</a:t>
            </a:r>
          </a:p>
          <a:p>
            <a:pPr lvl="1"/>
            <a:r>
              <a:rPr lang="en-US" dirty="0" smtClean="0"/>
              <a:t>User can share quotes via SMS</a:t>
            </a:r>
          </a:p>
          <a:p>
            <a:pPr lvl="1"/>
            <a:r>
              <a:rPr lang="en-US" b="1" dirty="0" smtClean="0"/>
              <a:t>Future Extensions</a:t>
            </a:r>
          </a:p>
          <a:p>
            <a:pPr lvl="2"/>
            <a:r>
              <a:rPr lang="en-US" dirty="0" smtClean="0"/>
              <a:t>User can view quotes by category</a:t>
            </a:r>
          </a:p>
          <a:p>
            <a:pPr lvl="2"/>
            <a:r>
              <a:rPr lang="en-US" dirty="0" smtClean="0"/>
              <a:t>User can mark some quotes as </a:t>
            </a:r>
            <a:r>
              <a:rPr lang="en-US" dirty="0" err="1" smtClean="0"/>
              <a:t>favourites</a:t>
            </a:r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Application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Features to be used</a:t>
            </a:r>
          </a:p>
          <a:p>
            <a:pPr lvl="1"/>
            <a:r>
              <a:rPr lang="en-US" dirty="0" smtClean="0"/>
              <a:t>Activities </a:t>
            </a:r>
            <a:r>
              <a:rPr lang="en-US" b="1" dirty="0" smtClean="0"/>
              <a:t>[Multiple Screens]</a:t>
            </a:r>
          </a:p>
          <a:p>
            <a:pPr lvl="1"/>
            <a:r>
              <a:rPr lang="en-US" dirty="0" smtClean="0"/>
              <a:t>Layouts for all activities </a:t>
            </a:r>
            <a:r>
              <a:rPr lang="en-US" b="1" dirty="0" smtClean="0"/>
              <a:t>[</a:t>
            </a:r>
            <a:r>
              <a:rPr lang="en-US" b="1" dirty="0" err="1" smtClean="0"/>
              <a:t>LinearLayout</a:t>
            </a:r>
            <a:r>
              <a:rPr lang="en-US" b="1" dirty="0" smtClean="0"/>
              <a:t>]</a:t>
            </a:r>
          </a:p>
          <a:p>
            <a:pPr lvl="1"/>
            <a:r>
              <a:rPr lang="en-US" b="1" dirty="0" smtClean="0"/>
              <a:t>Built in Intents</a:t>
            </a:r>
          </a:p>
          <a:p>
            <a:pPr lvl="2"/>
            <a:r>
              <a:rPr lang="en-US" dirty="0" smtClean="0"/>
              <a:t>Launch SMS App to share Quote via SMS</a:t>
            </a:r>
          </a:p>
          <a:p>
            <a:pPr lvl="2"/>
            <a:r>
              <a:rPr lang="en-US" dirty="0" smtClean="0"/>
              <a:t>Launch Email App to share Quote via Email</a:t>
            </a:r>
          </a:p>
          <a:p>
            <a:pPr lvl="1"/>
            <a:r>
              <a:rPr lang="en-US" dirty="0" smtClean="0"/>
              <a:t>File based database to store quotes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err="1" smtClean="0"/>
              <a:t>QuoteActivity</a:t>
            </a:r>
            <a:r>
              <a:rPr lang="en-US" dirty="0" smtClean="0"/>
              <a:t> – Shows Main Menu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098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Show Quotes retrieves a quote from Database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Elbow Connector 10"/>
          <p:cNvCxnSpPr/>
          <p:nvPr/>
        </p:nvCxnSpPr>
        <p:spPr>
          <a:xfrm>
            <a:off x="2286000" y="3429000"/>
            <a:ext cx="22860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0574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Show Quote Activity – Other Functions</a:t>
            </a:r>
          </a:p>
        </p:txBody>
      </p:sp>
      <p:cxnSp>
        <p:nvCxnSpPr>
          <p:cNvPr id="11" name="Elbow Connector 10"/>
          <p:cNvCxnSpPr>
            <a:endCxn id="26" idx="1"/>
          </p:cNvCxnSpPr>
          <p:nvPr/>
        </p:nvCxnSpPr>
        <p:spPr>
          <a:xfrm flipV="1">
            <a:off x="2362200" y="3276600"/>
            <a:ext cx="12954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2057400" y="4495800"/>
            <a:ext cx="18288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657600" y="28194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Retrieves another random quote from database and displays it</a:t>
            </a:r>
            <a:endParaRPr lang="en-IN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886200" y="38862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Launches SMS App on phone to share this quote</a:t>
            </a:r>
            <a:endParaRPr lang="en-IN" b="1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7772400" y="1600200"/>
            <a:ext cx="914400" cy="9906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JSON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File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3"/>
            <a:endCxn id="30" idx="2"/>
          </p:cNvCxnSpPr>
          <p:nvPr/>
        </p:nvCxnSpPr>
        <p:spPr>
          <a:xfrm flipV="1">
            <a:off x="6400800" y="2095500"/>
            <a:ext cx="1371600" cy="11811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2971800"/>
            <a:ext cx="114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Arrow Connector 38"/>
          <p:cNvCxnSpPr>
            <a:stCxn id="27" idx="3"/>
            <a:endCxn id="4098" idx="1"/>
          </p:cNvCxnSpPr>
          <p:nvPr/>
        </p:nvCxnSpPr>
        <p:spPr>
          <a:xfrm flipV="1">
            <a:off x="6629400" y="3924300"/>
            <a:ext cx="1066800" cy="4191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962400" y="51816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Launches Email App on phone to share this quote</a:t>
            </a:r>
            <a:endParaRPr lang="en-IN" b="1" dirty="0"/>
          </a:p>
        </p:txBody>
      </p:sp>
      <p:cxnSp>
        <p:nvCxnSpPr>
          <p:cNvPr id="31" name="Elbow Connector 30"/>
          <p:cNvCxnSpPr/>
          <p:nvPr/>
        </p:nvCxnSpPr>
        <p:spPr>
          <a:xfrm>
            <a:off x="2209800" y="4953000"/>
            <a:ext cx="17526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5029200"/>
            <a:ext cx="9144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36" name="Straight Arrow Connector 35"/>
          <p:cNvCxnSpPr>
            <a:stCxn id="29" idx="3"/>
            <a:endCxn id="3074" idx="1"/>
          </p:cNvCxnSpPr>
          <p:nvPr/>
        </p:nvCxnSpPr>
        <p:spPr>
          <a:xfrm>
            <a:off x="6705600" y="5638800"/>
            <a:ext cx="1219200" cy="1524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Android?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software stack for mobile devices</a:t>
            </a:r>
          </a:p>
          <a:p>
            <a:r>
              <a:rPr lang="en-US" dirty="0" smtClean="0"/>
              <a:t>Includes Linux Kernel, OS Middleware, Application Framework &amp; Applications.</a:t>
            </a:r>
          </a:p>
          <a:p>
            <a:r>
              <a:rPr lang="en-US" dirty="0" smtClean="0"/>
              <a:t>Provides SDK for developers</a:t>
            </a:r>
          </a:p>
          <a:p>
            <a:r>
              <a:rPr lang="en-US" dirty="0" smtClean="0"/>
              <a:t>From Google</a:t>
            </a:r>
          </a:p>
          <a:p>
            <a:r>
              <a:rPr lang="en-US" dirty="0" smtClean="0"/>
              <a:t>Open Source and provided to Handset manufacturers</a:t>
            </a:r>
          </a:p>
          <a:p>
            <a:r>
              <a:rPr lang="en-US" dirty="0" smtClean="0">
                <a:hlinkClick r:id="rId2"/>
              </a:rPr>
              <a:t>http://www.android.com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http://developer.android.com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About App – Displays a Dialog box</a:t>
            </a:r>
          </a:p>
        </p:txBody>
      </p:sp>
      <p:cxnSp>
        <p:nvCxnSpPr>
          <p:cNvPr id="11" name="Elbow Connector 10"/>
          <p:cNvCxnSpPr/>
          <p:nvPr/>
        </p:nvCxnSpPr>
        <p:spPr>
          <a:xfrm>
            <a:off x="2743200" y="3810000"/>
            <a:ext cx="20574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– Step by Step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Quotes App – Step 1 - Navigation</a:t>
            </a:r>
          </a:p>
          <a:p>
            <a:r>
              <a:rPr lang="en-US" dirty="0" smtClean="0"/>
              <a:t>Quotes App – Step 2 </a:t>
            </a:r>
          </a:p>
          <a:p>
            <a:pPr lvl="1"/>
            <a:r>
              <a:rPr lang="en-US" dirty="0" smtClean="0"/>
              <a:t>Random Quotes</a:t>
            </a:r>
          </a:p>
          <a:p>
            <a:pPr lvl="1"/>
            <a:r>
              <a:rPr lang="en-US" dirty="0" smtClean="0"/>
              <a:t>Share a Quote via SMS</a:t>
            </a:r>
          </a:p>
          <a:p>
            <a:pPr lvl="1"/>
            <a:r>
              <a:rPr lang="en-US" dirty="0" smtClean="0"/>
              <a:t>Share a Quote via Email</a:t>
            </a: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Future - Quotes App – Step 3 -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Favourites</a:t>
            </a:r>
            <a:endParaRPr lang="en-US" i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Future - Quotes App – Step 4 – Category Quotes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APIs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seen just a fraction of what Android phones can do</a:t>
            </a:r>
          </a:p>
          <a:p>
            <a:r>
              <a:rPr lang="en-US" dirty="0" smtClean="0"/>
              <a:t>APIs for</a:t>
            </a:r>
          </a:p>
          <a:p>
            <a:pPr lvl="1"/>
            <a:r>
              <a:rPr lang="en-US" dirty="0" smtClean="0"/>
              <a:t>Media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Location Based Programming (GPS, Maps)</a:t>
            </a:r>
          </a:p>
          <a:p>
            <a:pPr lvl="1"/>
            <a:r>
              <a:rPr lang="en-US" dirty="0" smtClean="0"/>
              <a:t>Storage (File, Database)</a:t>
            </a:r>
            <a:endParaRPr lang="en-IN" dirty="0" smtClean="0"/>
          </a:p>
          <a:p>
            <a:r>
              <a:rPr lang="en-US" dirty="0" smtClean="0"/>
              <a:t>Rich </a:t>
            </a:r>
            <a:r>
              <a:rPr lang="en-US" smtClean="0"/>
              <a:t>UI Widgets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72</a:t>
            </a:fld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 back and absorb the material</a:t>
            </a:r>
          </a:p>
          <a:p>
            <a:r>
              <a:rPr lang="en-US" dirty="0" smtClean="0">
                <a:sym typeface="Wingdings" pitchFamily="2" charset="2"/>
              </a:rPr>
              <a:t>Look at the examples again</a:t>
            </a:r>
          </a:p>
          <a:p>
            <a:r>
              <a:rPr lang="en-US" dirty="0" err="1" smtClean="0">
                <a:sym typeface="Wingdings" pitchFamily="2" charset="2"/>
              </a:rPr>
              <a:t>Github</a:t>
            </a:r>
            <a:r>
              <a:rPr lang="en-US" dirty="0" smtClean="0">
                <a:sym typeface="Wingdings" pitchFamily="2" charset="2"/>
              </a:rPr>
              <a:t>: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  <a:hlinkClick r:id="rId2"/>
              </a:rPr>
              <a:t>https://github.com/rominirani/Nitrodroid-2012-Android101-Workshop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r>
              <a:rPr lang="en-US" dirty="0" smtClean="0">
                <a:sym typeface="Wingdings" pitchFamily="2" charset="2"/>
              </a:rPr>
              <a:t>Android Developer </a:t>
            </a:r>
            <a:br>
              <a:rPr lang="en-US" dirty="0" smtClean="0">
                <a:sym typeface="Wingdings" pitchFamily="2" charset="2"/>
              </a:rPr>
            </a:br>
            <a:r>
              <a:rPr lang="en-US" sz="3200" dirty="0" smtClean="0">
                <a:sym typeface="Wingdings" pitchFamily="2" charset="2"/>
                <a:hlinkClick r:id="rId3"/>
              </a:rPr>
              <a:t>http://developer.android.com</a:t>
            </a:r>
            <a:endParaRPr lang="en-US" sz="3200" dirty="0" smtClean="0">
              <a:sym typeface="Wingdings" pitchFamily="2" charset="2"/>
            </a:endParaRPr>
          </a:p>
          <a:p>
            <a:r>
              <a:rPr lang="en-US" sz="3200" dirty="0" smtClean="0">
                <a:sym typeface="Wingdings" pitchFamily="2" charset="2"/>
              </a:rPr>
              <a:t>Android Training</a:t>
            </a:r>
            <a:br>
              <a:rPr lang="en-US" sz="3200" dirty="0" smtClean="0">
                <a:sym typeface="Wingdings" pitchFamily="2" charset="2"/>
              </a:rPr>
            </a:br>
            <a:r>
              <a:rPr lang="en-IN" sz="2800" dirty="0" smtClean="0">
                <a:hlinkClick r:id="rId4"/>
              </a:rPr>
              <a:t> http://developer.android.com/training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Get the Google Play Account…</a:t>
            </a:r>
          </a:p>
          <a:p>
            <a:r>
              <a:rPr lang="en-US" dirty="0" smtClean="0">
                <a:sym typeface="Wingdings" pitchFamily="2" charset="2"/>
              </a:rPr>
              <a:t>… unleash your Apps</a:t>
            </a:r>
          </a:p>
          <a:p>
            <a:r>
              <a:rPr lang="en-US" dirty="0" smtClean="0">
                <a:sym typeface="Wingdings" pitchFamily="2" charset="2"/>
              </a:rPr>
              <a:t>All The Best !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141314" name="Picture 2" descr="http://t1.gstatic.com/images?q=tbn:ANd9GcQzhjpyHw7_dwHDFmNG2h7esGc8GkH1JyHDgnLhiJVBXqy5oou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1524000"/>
            <a:ext cx="2163296" cy="1238251"/>
          </a:xfrm>
          <a:prstGeom prst="rect">
            <a:avLst/>
          </a:prstGeom>
          <a:noFill/>
        </p:spPr>
      </p:pic>
      <p:pic>
        <p:nvPicPr>
          <p:cNvPr id="141316" name="Picture 4" descr="http://t3.gstatic.com/images?q=tbn:ANd9GcT7ZIMKr9wF68kGf-vNXWpL-Zls_JH5Cb8g0DtCDbVE-2qucxvmt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3657600"/>
            <a:ext cx="1905000" cy="2239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http://t1.gstatic.com/images?q=tbn:ANd9GcQQ3I86Iau5vBFr4sZ9SP7hKmiejMNjWMh2yyFGP5Mfh4V23BsA1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76200"/>
            <a:ext cx="5086543" cy="3810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 &amp; A</a:t>
            </a:r>
          </a:p>
          <a:p>
            <a:r>
              <a:rPr lang="en-US" dirty="0" smtClean="0"/>
              <a:t>Website : </a:t>
            </a:r>
            <a:r>
              <a:rPr lang="en-US" dirty="0" smtClean="0">
                <a:hlinkClick r:id="rId3"/>
              </a:rPr>
              <a:t>http://www.mindstormsoftware.com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4"/>
              </a:rPr>
              <a:t>romin.irani@mindstormsoftware.com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err="1" smtClean="0"/>
              <a:t>iRomin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2-Day Android, HTML5 and Cloud Computing</a:t>
            </a:r>
            <a:br>
              <a:rPr lang="en-US" dirty="0" smtClean="0"/>
            </a:br>
            <a:r>
              <a:rPr lang="en-US" dirty="0" smtClean="0"/>
              <a:t>Hands-on Developer Courses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126980" name="Picture 4" descr="http://t1.gstatic.com/images?q=tbn:ANd9GcRtr1GzsJUE4UIsL9uEqT66B0QjyuE5cGCDiaRYAqJBWFVaACf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4933949"/>
            <a:ext cx="1352550" cy="1924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Android - History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608930"/>
          <a:ext cx="6934200" cy="463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 Version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API Level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IN" sz="1400" dirty="0"/>
                    </a:p>
                  </a:txBody>
                  <a:tcPr/>
                </a:tc>
              </a:tr>
              <a:tr h="4980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Beta, 1.0</a:t>
                      </a:r>
                      <a:r>
                        <a:rPr lang="en-US" sz="1400" baseline="0" dirty="0" smtClean="0"/>
                        <a:t> , </a:t>
                      </a:r>
                      <a:r>
                        <a:rPr lang="en-US" sz="1400" dirty="0" smtClean="0"/>
                        <a:t> 1.1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-, 1 ,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 2007, Sep 2008, Feb</a:t>
                      </a:r>
                      <a:r>
                        <a:rPr lang="en-US" sz="1400" baseline="0" dirty="0" smtClean="0"/>
                        <a:t>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Cupcake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April</a:t>
                      </a:r>
                      <a:r>
                        <a:rPr lang="en-US" sz="1400" baseline="0" dirty="0" smtClean="0"/>
                        <a:t> 2009</a:t>
                      </a:r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Donut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September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Eclair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October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Froyo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 2010</a:t>
                      </a:r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Gingerbread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 2010</a:t>
                      </a:r>
                      <a:endParaRPr lang="en-IN" sz="1400" dirty="0"/>
                    </a:p>
                  </a:txBody>
                  <a:tcPr/>
                </a:tc>
              </a:tr>
              <a:tr h="5224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February 2011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3.1.x,</a:t>
                      </a:r>
                      <a:r>
                        <a:rPr lang="en-US" sz="1400" baseline="0" dirty="0" smtClean="0"/>
                        <a:t> 3.2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12,13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4.0, 4.0.1, 4.0.2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Icecream</a:t>
                      </a:r>
                      <a:r>
                        <a:rPr lang="en-US" sz="1400" baseline="0" dirty="0" smtClean="0"/>
                        <a:t> Sandwich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October 2011</a:t>
                      </a:r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4.0.3, 4.0.4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Icecream</a:t>
                      </a:r>
                      <a:r>
                        <a:rPr lang="en-US" sz="1400" baseline="0" dirty="0" smtClean="0"/>
                        <a:t> Sandwich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 2011</a:t>
                      </a:r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JellyBean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June 2012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Device Dashboard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986046"/>
            <a:ext cx="7924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October 1, 2012 : </a:t>
            </a:r>
            <a:r>
              <a:rPr lang="en-IN" sz="1600" dirty="0" smtClean="0">
                <a:hlinkClick r:id="rId2"/>
              </a:rPr>
              <a:t>http://developer.android.com/resources/dashboard/platform-versions.html</a:t>
            </a: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791200" y="2514600"/>
            <a:ext cx="381000" cy="1905000"/>
          </a:xfrm>
          <a:prstGeom prst="rightBrace">
            <a:avLst/>
          </a:prstGeom>
          <a:solidFill>
            <a:schemeClr val="accent2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>
            <a:off x="5791200" y="5105400"/>
            <a:ext cx="381000" cy="838200"/>
          </a:xfrm>
          <a:prstGeom prst="rightBrace">
            <a:avLst/>
          </a:prstGeom>
          <a:solidFill>
            <a:srgbClr val="7030A0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248400" y="320040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 72%</a:t>
            </a:r>
            <a:endParaRPr lang="en-IN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04472" y="5206425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 25%</a:t>
            </a:r>
            <a:endParaRPr lang="en-IN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5105400" cy="4473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9161</TotalTime>
  <Words>1939</Words>
  <Application>Microsoft Office PowerPoint</Application>
  <PresentationFormat>On-screen Show (4:3)</PresentationFormat>
  <Paragraphs>576</Paragraphs>
  <Slides>74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Median</vt:lpstr>
      <vt:lpstr>Slide 1</vt:lpstr>
      <vt:lpstr>Thank You for  not using iOS 6 Maps</vt:lpstr>
      <vt:lpstr>Goals of Workshop</vt:lpstr>
      <vt:lpstr>Course Requirements</vt:lpstr>
      <vt:lpstr> Participant Requirements</vt:lpstr>
      <vt:lpstr>Slide 6</vt:lpstr>
      <vt:lpstr>What is Android?</vt:lpstr>
      <vt:lpstr>Android - History</vt:lpstr>
      <vt:lpstr>Android Device Dashboard</vt:lpstr>
      <vt:lpstr>Slide 10</vt:lpstr>
      <vt:lpstr>Why Android?</vt:lpstr>
      <vt:lpstr>Android Developer Tools</vt:lpstr>
      <vt:lpstr>Slide 13</vt:lpstr>
      <vt:lpstr>Tools Needed</vt:lpstr>
      <vt:lpstr>Android Virtual Device</vt:lpstr>
      <vt:lpstr>Android Emulator</vt:lpstr>
      <vt:lpstr>Slide 17</vt:lpstr>
      <vt:lpstr>Hello World In Android</vt:lpstr>
      <vt:lpstr>Steps to First Hello World</vt:lpstr>
      <vt:lpstr>Project Structure</vt:lpstr>
      <vt:lpstr>Android Manifest XML</vt:lpstr>
      <vt:lpstr>Android Manifest XML</vt:lpstr>
      <vt:lpstr>Project Structure - Source</vt:lpstr>
      <vt:lpstr>Project Structure - Layout</vt:lpstr>
      <vt:lpstr>Project Structure – Image Resources</vt:lpstr>
      <vt:lpstr>Project Structure – strings.xml</vt:lpstr>
      <vt:lpstr>Project Structure – R.java file</vt:lpstr>
      <vt:lpstr>Hands On Exercise</vt:lpstr>
      <vt:lpstr>Slide 29</vt:lpstr>
      <vt:lpstr>Android Application - Minimal</vt:lpstr>
      <vt:lpstr>Android Activity</vt:lpstr>
      <vt:lpstr>Android Activity</vt:lpstr>
      <vt:lpstr>Android Activity</vt:lpstr>
      <vt:lpstr>Android UI</vt:lpstr>
      <vt:lpstr>Android UI - Views</vt:lpstr>
      <vt:lpstr>Android UI – Basic Views</vt:lpstr>
      <vt:lpstr>Android UI – Basic Views</vt:lpstr>
      <vt:lpstr>Android UI – Basic Views</vt:lpstr>
      <vt:lpstr>Android UI – View Declaration</vt:lpstr>
      <vt:lpstr>Android UI - ViewGroup</vt:lpstr>
      <vt:lpstr>Android UI – ViewGroup + View</vt:lpstr>
      <vt:lpstr>Android UI – Layout</vt:lpstr>
      <vt:lpstr>Android UI – Linear Layout</vt:lpstr>
      <vt:lpstr>Android UI – Linear Layout</vt:lpstr>
      <vt:lpstr>Android UI – Linear Layout</vt:lpstr>
      <vt:lpstr>Android Activity – User Interface</vt:lpstr>
      <vt:lpstr>Android UI – Event Handling</vt:lpstr>
      <vt:lpstr>Hands On Exercise</vt:lpstr>
      <vt:lpstr>Slide 49</vt:lpstr>
      <vt:lpstr>Multiple Activities</vt:lpstr>
      <vt:lpstr>Android - Intent</vt:lpstr>
      <vt:lpstr>Android – Explicit Intent</vt:lpstr>
      <vt:lpstr>Android – Explicit Intent</vt:lpstr>
      <vt:lpstr>Android Activity - Manifest</vt:lpstr>
      <vt:lpstr>Android – Implicit Intent</vt:lpstr>
      <vt:lpstr>Android – Implicit Intent</vt:lpstr>
      <vt:lpstr>Android – Implicit Intent</vt:lpstr>
      <vt:lpstr>Android – Implicit Intents - 1</vt:lpstr>
      <vt:lpstr>Android – Implicit Intents - 2</vt:lpstr>
      <vt:lpstr>Android – Implicit Intents - 3</vt:lpstr>
      <vt:lpstr>Android – Send Email</vt:lpstr>
      <vt:lpstr>Android – Send SMS</vt:lpstr>
      <vt:lpstr>Hands On Exercise</vt:lpstr>
      <vt:lpstr>Slide 64</vt:lpstr>
      <vt:lpstr>Quotes Application</vt:lpstr>
      <vt:lpstr>Quotes Application</vt:lpstr>
      <vt:lpstr>Quotes App in Action</vt:lpstr>
      <vt:lpstr>Quotes App in Action</vt:lpstr>
      <vt:lpstr>Quotes App in Action</vt:lpstr>
      <vt:lpstr>Quotes App in Action</vt:lpstr>
      <vt:lpstr>Quotes App – Step by Step</vt:lpstr>
      <vt:lpstr>Android APIs</vt:lpstr>
      <vt:lpstr>Next Steps</vt:lpstr>
      <vt:lpstr>Slide 74</vt:lpstr>
    </vt:vector>
  </TitlesOfParts>
  <Company>Mind Storm Software Pvt.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Romin Irani</dc:creator>
  <cp:lastModifiedBy>Romin Irani</cp:lastModifiedBy>
  <cp:revision>594</cp:revision>
  <dcterms:created xsi:type="dcterms:W3CDTF">2011-09-04T11:04:46Z</dcterms:created>
  <dcterms:modified xsi:type="dcterms:W3CDTF">2012-10-05T11:30:48Z</dcterms:modified>
</cp:coreProperties>
</file>