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9"/>
  </p:notesMasterIdLst>
  <p:sldIdLst>
    <p:sldId id="257" r:id="rId2"/>
    <p:sldId id="562" r:id="rId3"/>
    <p:sldId id="261" r:id="rId4"/>
    <p:sldId id="560" r:id="rId5"/>
    <p:sldId id="258" r:id="rId6"/>
    <p:sldId id="512" r:id="rId7"/>
    <p:sldId id="262" r:id="rId8"/>
    <p:sldId id="513" r:id="rId9"/>
    <p:sldId id="264" r:id="rId10"/>
    <p:sldId id="271" r:id="rId11"/>
    <p:sldId id="270" r:id="rId12"/>
    <p:sldId id="269" r:id="rId13"/>
    <p:sldId id="275" r:id="rId14"/>
    <p:sldId id="276" r:id="rId15"/>
    <p:sldId id="283" r:id="rId16"/>
    <p:sldId id="287" r:id="rId17"/>
    <p:sldId id="288" r:id="rId18"/>
    <p:sldId id="290" r:id="rId19"/>
    <p:sldId id="53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462" r:id="rId29"/>
    <p:sldId id="302" r:id="rId30"/>
    <p:sldId id="301" r:id="rId31"/>
    <p:sldId id="529" r:id="rId32"/>
    <p:sldId id="530" r:id="rId33"/>
    <p:sldId id="531" r:id="rId34"/>
    <p:sldId id="532" r:id="rId35"/>
    <p:sldId id="533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57" r:id="rId46"/>
    <p:sldId id="558" r:id="rId47"/>
    <p:sldId id="550" r:id="rId48"/>
    <p:sldId id="551" r:id="rId49"/>
    <p:sldId id="552" r:id="rId50"/>
    <p:sldId id="553" r:id="rId51"/>
    <p:sldId id="559" r:id="rId52"/>
    <p:sldId id="555" r:id="rId53"/>
    <p:sldId id="535" r:id="rId54"/>
    <p:sldId id="536" r:id="rId55"/>
    <p:sldId id="537" r:id="rId56"/>
    <p:sldId id="538" r:id="rId57"/>
    <p:sldId id="432" r:id="rId58"/>
    <p:sldId id="433" r:id="rId59"/>
    <p:sldId id="436" r:id="rId60"/>
    <p:sldId id="556" r:id="rId61"/>
    <p:sldId id="434" r:id="rId62"/>
    <p:sldId id="445" r:id="rId63"/>
    <p:sldId id="446" r:id="rId64"/>
    <p:sldId id="437" r:id="rId65"/>
    <p:sldId id="505" r:id="rId66"/>
    <p:sldId id="506" r:id="rId67"/>
    <p:sldId id="509" r:id="rId68"/>
    <p:sldId id="511" r:id="rId69"/>
    <p:sldId id="461" r:id="rId70"/>
    <p:sldId id="481" r:id="rId71"/>
    <p:sldId id="482" r:id="rId72"/>
    <p:sldId id="483" r:id="rId73"/>
    <p:sldId id="484" r:id="rId74"/>
    <p:sldId id="485" r:id="rId75"/>
    <p:sldId id="487" r:id="rId76"/>
    <p:sldId id="486" r:id="rId77"/>
    <p:sldId id="491" r:id="rId78"/>
    <p:sldId id="311" r:id="rId79"/>
    <p:sldId id="514" r:id="rId80"/>
    <p:sldId id="515" r:id="rId81"/>
    <p:sldId id="516" r:id="rId82"/>
    <p:sldId id="518" r:id="rId83"/>
    <p:sldId id="517" r:id="rId84"/>
    <p:sldId id="519" r:id="rId85"/>
    <p:sldId id="563" r:id="rId86"/>
    <p:sldId id="355" r:id="rId87"/>
    <p:sldId id="346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021" autoAdjust="0"/>
  </p:normalViewPr>
  <p:slideViewPr>
    <p:cSldViewPr>
      <p:cViewPr varScale="1">
        <p:scale>
          <a:sx n="67" d="100"/>
          <a:sy n="67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BC9B8F-B260-4A7D-8E0E-9A869D585B0C}">
      <dsp:nvSpPr>
        <dsp:cNvPr id="0" name=""/>
        <dsp:cNvSpPr/>
      </dsp:nvSpPr>
      <dsp:spPr>
        <a:xfrm>
          <a:off x="2545765" y="1995625"/>
          <a:ext cx="2243505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2243505" y="176074"/>
              </a:lnTo>
              <a:lnTo>
                <a:pt x="2243505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EB631-A608-427D-B88F-0BB6E3FF29BB}">
      <dsp:nvSpPr>
        <dsp:cNvPr id="0" name=""/>
        <dsp:cNvSpPr/>
      </dsp:nvSpPr>
      <dsp:spPr>
        <a:xfrm>
          <a:off x="2545765" y="1995625"/>
          <a:ext cx="1157692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1157692" y="176074"/>
              </a:lnTo>
              <a:lnTo>
                <a:pt x="1157692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CCB7-3D59-4208-A735-8B7645726667}">
      <dsp:nvSpPr>
        <dsp:cNvPr id="0" name=""/>
        <dsp:cNvSpPr/>
      </dsp:nvSpPr>
      <dsp:spPr>
        <a:xfrm>
          <a:off x="2500045" y="1995625"/>
          <a:ext cx="91440" cy="258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074"/>
              </a:lnTo>
              <a:lnTo>
                <a:pt x="117599" y="176074"/>
              </a:lnTo>
              <a:lnTo>
                <a:pt x="117599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602A-A678-49DA-8BE3-6E09C0A3C11D}">
      <dsp:nvSpPr>
        <dsp:cNvPr id="0" name=""/>
        <dsp:cNvSpPr/>
      </dsp:nvSpPr>
      <dsp:spPr>
        <a:xfrm>
          <a:off x="1531832" y="1995625"/>
          <a:ext cx="1013932" cy="258374"/>
        </a:xfrm>
        <a:custGeom>
          <a:avLst/>
          <a:gdLst/>
          <a:ahLst/>
          <a:cxnLst/>
          <a:rect l="0" t="0" r="0" b="0"/>
          <a:pathLst>
            <a:path>
              <a:moveTo>
                <a:pt x="1013932" y="0"/>
              </a:moveTo>
              <a:lnTo>
                <a:pt x="1013932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4566-974F-406A-9D2D-6DF7A81F293D}">
      <dsp:nvSpPr>
        <dsp:cNvPr id="0" name=""/>
        <dsp:cNvSpPr/>
      </dsp:nvSpPr>
      <dsp:spPr>
        <a:xfrm>
          <a:off x="446019" y="1995625"/>
          <a:ext cx="2099745" cy="258374"/>
        </a:xfrm>
        <a:custGeom>
          <a:avLst/>
          <a:gdLst/>
          <a:ahLst/>
          <a:cxnLst/>
          <a:rect l="0" t="0" r="0" b="0"/>
          <a:pathLst>
            <a:path>
              <a:moveTo>
                <a:pt x="2099745" y="0"/>
              </a:moveTo>
              <a:lnTo>
                <a:pt x="2099745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0EE9-C42A-4D44-9548-2504EB473202}">
      <dsp:nvSpPr>
        <dsp:cNvPr id="0" name=""/>
        <dsp:cNvSpPr/>
      </dsp:nvSpPr>
      <dsp:spPr>
        <a:xfrm>
          <a:off x="2101568" y="1431496"/>
          <a:ext cx="888392" cy="5641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8D3-3859-46D5-9D83-FD4225F52382}">
      <dsp:nvSpPr>
        <dsp:cNvPr id="0" name=""/>
        <dsp:cNvSpPr/>
      </dsp:nvSpPr>
      <dsp:spPr>
        <a:xfrm>
          <a:off x="2200279" y="1525271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Layout</a:t>
          </a:r>
          <a:endParaRPr lang="en-IN" sz="1600" kern="1200" dirty="0"/>
        </a:p>
      </dsp:txBody>
      <dsp:txXfrm>
        <a:off x="2200279" y="1525271"/>
        <a:ext cx="888392" cy="564129"/>
      </dsp:txXfrm>
    </dsp:sp>
    <dsp:sp modelId="{EC100101-92DD-4D20-9701-FAD85A795761}">
      <dsp:nvSpPr>
        <dsp:cNvPr id="0" name=""/>
        <dsp:cNvSpPr/>
      </dsp:nvSpPr>
      <dsp:spPr>
        <a:xfrm>
          <a:off x="1823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76B-E984-440D-AECE-6D8662A7EB0B}">
      <dsp:nvSpPr>
        <dsp:cNvPr id="0" name=""/>
        <dsp:cNvSpPr/>
      </dsp:nvSpPr>
      <dsp:spPr>
        <a:xfrm>
          <a:off x="100533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  <a:endParaRPr lang="en-IN" sz="1600" kern="1200" dirty="0"/>
        </a:p>
      </dsp:txBody>
      <dsp:txXfrm>
        <a:off x="100533" y="2347774"/>
        <a:ext cx="888392" cy="564129"/>
      </dsp:txXfrm>
    </dsp:sp>
    <dsp:sp modelId="{5D4784FD-058A-4276-AB6D-2E0FA6286CAF}">
      <dsp:nvSpPr>
        <dsp:cNvPr id="0" name=""/>
        <dsp:cNvSpPr/>
      </dsp:nvSpPr>
      <dsp:spPr>
        <a:xfrm>
          <a:off x="1087635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70B7-8A23-4E4E-BFFF-9C77A7058F47}">
      <dsp:nvSpPr>
        <dsp:cNvPr id="0" name=""/>
        <dsp:cNvSpPr/>
      </dsp:nvSpPr>
      <dsp:spPr>
        <a:xfrm>
          <a:off x="1186346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br>
            <a:rPr lang="en-US" sz="1600" kern="1200" dirty="0" smtClean="0"/>
          </a:br>
          <a:r>
            <a:rPr lang="en-US" sz="1600" kern="1200" dirty="0" smtClean="0"/>
            <a:t>View</a:t>
          </a:r>
          <a:endParaRPr lang="en-IN" sz="1600" kern="1200" dirty="0"/>
        </a:p>
      </dsp:txBody>
      <dsp:txXfrm>
        <a:off x="1186346" y="2347774"/>
        <a:ext cx="888392" cy="564129"/>
      </dsp:txXfrm>
    </dsp:sp>
    <dsp:sp modelId="{1EDC7A99-6B34-40C4-8DA1-F493D64100B7}">
      <dsp:nvSpPr>
        <dsp:cNvPr id="0" name=""/>
        <dsp:cNvSpPr/>
      </dsp:nvSpPr>
      <dsp:spPr>
        <a:xfrm>
          <a:off x="2173448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688C-6770-4E3C-9BA8-A61375DC5047}">
      <dsp:nvSpPr>
        <dsp:cNvPr id="0" name=""/>
        <dsp:cNvSpPr/>
      </dsp:nvSpPr>
      <dsp:spPr>
        <a:xfrm>
          <a:off x="2272158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2272158" y="2347774"/>
        <a:ext cx="888392" cy="564129"/>
      </dsp:txXfrm>
    </dsp:sp>
    <dsp:sp modelId="{2A18DF43-7699-4F70-9D78-EDE0D34DEEDA}">
      <dsp:nvSpPr>
        <dsp:cNvPr id="0" name=""/>
        <dsp:cNvSpPr/>
      </dsp:nvSpPr>
      <dsp:spPr>
        <a:xfrm>
          <a:off x="3259261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B26A-1D92-4FB1-921E-F2D7A07C27DA}">
      <dsp:nvSpPr>
        <dsp:cNvPr id="0" name=""/>
        <dsp:cNvSpPr/>
      </dsp:nvSpPr>
      <dsp:spPr>
        <a:xfrm>
          <a:off x="3357971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View</a:t>
          </a:r>
          <a:endParaRPr lang="en-IN" sz="1600" kern="1200" dirty="0"/>
        </a:p>
      </dsp:txBody>
      <dsp:txXfrm>
        <a:off x="3357971" y="2347774"/>
        <a:ext cx="888392" cy="564129"/>
      </dsp:txXfrm>
    </dsp:sp>
    <dsp:sp modelId="{267F4A6D-6151-4A85-BFA2-039DE2284D63}">
      <dsp:nvSpPr>
        <dsp:cNvPr id="0" name=""/>
        <dsp:cNvSpPr/>
      </dsp:nvSpPr>
      <dsp:spPr>
        <a:xfrm>
          <a:off x="4345074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5BF-C547-4D73-B43C-30279FB7FC7A}">
      <dsp:nvSpPr>
        <dsp:cNvPr id="0" name=""/>
        <dsp:cNvSpPr/>
      </dsp:nvSpPr>
      <dsp:spPr>
        <a:xfrm>
          <a:off x="4443784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4443784" y="2347774"/>
        <a:ext cx="888392" cy="56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04-Oct-12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Home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s://github.com/rominirani/Nitrodroid-2012-Android101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hyperlink" Target="http://developer.android.com/training/index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eg"/><Relationship Id="rId4" Type="http://schemas.openxmlformats.org/officeDocument/2006/relationships/hyperlink" Target="mailto:romin.irani@mindstormsoftwar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Data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Functionality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</a:t>
            </a:r>
            <a:r>
              <a:rPr lang="en-US" dirty="0" smtClean="0"/>
              <a:t>market share </a:t>
            </a:r>
            <a:r>
              <a:rPr lang="en-US" dirty="0" smtClean="0"/>
              <a:t>in </a:t>
            </a:r>
            <a:r>
              <a:rPr lang="en-US" dirty="0" smtClean="0"/>
              <a:t>Smartphone</a:t>
            </a:r>
            <a:endParaRPr lang="en-US" dirty="0" smtClean="0"/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Hardware/Software partners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315200" cy="45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</a:t>
            </a:r>
            <a:br>
              <a:rPr lang="en-US" dirty="0" smtClean="0"/>
            </a:br>
            <a:r>
              <a:rPr lang="en-US" dirty="0" smtClean="0"/>
              <a:t>not using </a:t>
            </a:r>
            <a:r>
              <a:rPr lang="en-US" dirty="0" err="1" smtClean="0"/>
              <a:t>iOS</a:t>
            </a:r>
            <a:r>
              <a:rPr lang="en-US" dirty="0" smtClean="0"/>
              <a:t> 6 Maps</a:t>
            </a:r>
            <a:endParaRPr lang="en-IN" dirty="0"/>
          </a:p>
        </p:txBody>
      </p:sp>
      <p:pic>
        <p:nvPicPr>
          <p:cNvPr id="3076" name="Picture 4" descr="http://1.androidauthority.com/wp-content/uploads/2012/05/best-fun-humor-apps-header-1205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4" y="1600200"/>
            <a:ext cx="1040946" cy="132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understand what an Android Application is made up of</a:t>
            </a:r>
          </a:p>
          <a:p>
            <a:r>
              <a:rPr lang="en-US" dirty="0" smtClean="0"/>
              <a:t>Android defines few buildings blocks that make up an application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Manifest File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Service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Basic Unit of UI </a:t>
            </a:r>
          </a:p>
          <a:p>
            <a:r>
              <a:rPr lang="en-US" dirty="0" smtClean="0"/>
              <a:t>Base class for all widgets</a:t>
            </a:r>
          </a:p>
          <a:p>
            <a:r>
              <a:rPr lang="en-US" dirty="0" smtClean="0"/>
              <a:t>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HTML, JavaScript and CSS</a:t>
            </a:r>
          </a:p>
          <a:p>
            <a:r>
              <a:rPr lang="en-US" dirty="0" smtClean="0"/>
              <a:t>Use a Text Editor or any other IDE of  your preference to write all code samples</a:t>
            </a:r>
          </a:p>
          <a:p>
            <a:r>
              <a:rPr lang="en-US" dirty="0" smtClean="0"/>
              <a:t>We shall run all examples on various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51252"/>
            <a:ext cx="1600200" cy="211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 descr="blue-screen-of-deat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260584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“Login”,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</a:t>
            </a:r>
            <a:r>
              <a:rPr lang="en-US" dirty="0" smtClean="0"/>
              <a:t>calling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  <a:endParaRPr lang="en-US" b="1" dirty="0" smtClean="0"/>
          </a:p>
          <a:p>
            <a:pPr lvl="1"/>
            <a:r>
              <a:rPr lang="en-US" dirty="0" smtClean="0"/>
              <a:t>Layouts for all </a:t>
            </a:r>
            <a:r>
              <a:rPr lang="en-US" dirty="0" smtClean="0"/>
              <a:t>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  <a:endParaRPr lang="en-US" b="1" dirty="0" smtClean="0"/>
          </a:p>
          <a:p>
            <a:pPr lvl="1"/>
            <a:r>
              <a:rPr lang="en-US" b="1" dirty="0" smtClean="0"/>
              <a:t>Built in Intents</a:t>
            </a:r>
          </a:p>
          <a:p>
            <a:pPr lvl="2"/>
            <a:r>
              <a:rPr lang="en-US" dirty="0" smtClean="0"/>
              <a:t>Launch </a:t>
            </a:r>
            <a:r>
              <a:rPr lang="en-US" dirty="0" smtClean="0"/>
              <a:t>SMS App to share Quote via SMS</a:t>
            </a:r>
          </a:p>
          <a:p>
            <a:pPr lvl="2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QuoteActivity</a:t>
            </a:r>
            <a:r>
              <a:rPr lang="en-US" dirty="0" smtClean="0"/>
              <a:t> – Shows Main Menu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Quotes retrieves a quote from Database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>
            <a:off x="2286000" y="3429000"/>
            <a:ext cx="22860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 Activity – Other Functions</a:t>
            </a:r>
          </a:p>
        </p:txBody>
      </p:sp>
      <p:cxnSp>
        <p:nvCxnSpPr>
          <p:cNvPr id="11" name="Elbow Connector 10"/>
          <p:cNvCxnSpPr>
            <a:endCxn id="26" idx="1"/>
          </p:cNvCxnSpPr>
          <p:nvPr/>
        </p:nvCxnSpPr>
        <p:spPr>
          <a:xfrm flipV="1">
            <a:off x="2362200" y="32766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057400" y="4495800"/>
            <a:ext cx="1828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962400" y="5181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Email App on phone to share this quote</a:t>
            </a:r>
            <a:endParaRPr lang="en-IN" b="1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2209800" y="4953000"/>
            <a:ext cx="1752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029200"/>
            <a:ext cx="91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36" name="Straight Arrow Connector 35"/>
          <p:cNvCxnSpPr>
            <a:stCxn id="29" idx="3"/>
            <a:endCxn id="3074" idx="1"/>
          </p:cNvCxnSpPr>
          <p:nvPr/>
        </p:nvCxnSpPr>
        <p:spPr>
          <a:xfrm>
            <a:off x="6705600" y="5638800"/>
            <a:ext cx="1219200" cy="152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743200" y="3810000"/>
            <a:ext cx="20574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195" y="1668959"/>
            <a:ext cx="5145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Marketplace</a:t>
            </a:r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95600"/>
            <a:ext cx="1728292" cy="1789122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Marketplace (Google Play)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6096000" cy="41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Filters out the above categories if services are not available in particular country</a:t>
            </a:r>
          </a:p>
          <a:p>
            <a:r>
              <a:rPr lang="en-US" dirty="0" smtClean="0"/>
              <a:t>Publisher 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Selling a Paid App currently not available for India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720" y="4114799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248400" cy="35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3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 – Short Check List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Your Application</a:t>
            </a:r>
          </a:p>
          <a:p>
            <a:r>
              <a:rPr lang="en-US" dirty="0" smtClean="0"/>
              <a:t>Review your AndroidManifest.xml file</a:t>
            </a:r>
          </a:p>
          <a:p>
            <a:pPr lvl="1"/>
            <a:r>
              <a:rPr lang="en-US" dirty="0" smtClean="0"/>
              <a:t>Permissions  (&lt;uses-permission&gt;)</a:t>
            </a:r>
          </a:p>
          <a:p>
            <a:pPr lvl="1"/>
            <a:r>
              <a:rPr lang="en-US" dirty="0" smtClean="0"/>
              <a:t>Icon and Label</a:t>
            </a:r>
          </a:p>
          <a:p>
            <a:pPr lvl="1"/>
            <a:r>
              <a:rPr lang="en-US" dirty="0" smtClean="0"/>
              <a:t>Application Version</a:t>
            </a:r>
          </a:p>
          <a:p>
            <a:pPr lvl="1"/>
            <a:r>
              <a:rPr lang="en-US" dirty="0" smtClean="0"/>
              <a:t>API Level : &lt;uses-</a:t>
            </a:r>
            <a:r>
              <a:rPr lang="en-US" dirty="0" err="1" smtClean="0"/>
              <a:t>sdk</a:t>
            </a:r>
            <a:r>
              <a:rPr lang="en-US" dirty="0" smtClean="0"/>
              <a:t>&gt;, </a:t>
            </a:r>
            <a:r>
              <a:rPr lang="en-US" sz="2400" dirty="0" err="1" smtClean="0"/>
              <a:t>minSDKVersion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targetSDKVersion</a:t>
            </a:r>
            <a:endParaRPr lang="en-US" dirty="0" smtClean="0"/>
          </a:p>
          <a:p>
            <a:pPr lvl="1"/>
            <a:r>
              <a:rPr lang="en-US" dirty="0" smtClean="0"/>
              <a:t>Other Filters : &lt;supports-screens&gt;, etc</a:t>
            </a:r>
          </a:p>
          <a:p>
            <a:pPr lvl="1"/>
            <a:r>
              <a:rPr lang="en-IN" sz="2200" dirty="0" smtClean="0">
                <a:hlinkClick r:id="rId2"/>
              </a:rPr>
              <a:t>http://developer.android.com/guide/appendix/market-filters.html</a:t>
            </a:r>
            <a:endParaRPr lang="en-US" dirty="0" smtClean="0"/>
          </a:p>
          <a:p>
            <a:r>
              <a:rPr lang="en-US" dirty="0" smtClean="0"/>
              <a:t>Compile Your Application</a:t>
            </a:r>
          </a:p>
          <a:p>
            <a:r>
              <a:rPr lang="en-US" dirty="0" smtClean="0"/>
              <a:t>Export Signed Application (.APK) 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APK = Android Application Package</a:t>
            </a:r>
          </a:p>
          <a:p>
            <a:r>
              <a:rPr lang="en-US" dirty="0" smtClean="0"/>
              <a:t>File Format to distribute and install software on Android OS</a:t>
            </a:r>
          </a:p>
          <a:p>
            <a:r>
              <a:rPr lang="en-US" dirty="0" smtClean="0"/>
              <a:t>Android Marketplace allows only signed APKs</a:t>
            </a:r>
          </a:p>
          <a:p>
            <a:r>
              <a:rPr lang="en-US" dirty="0" smtClean="0"/>
              <a:t>APK = Archive File</a:t>
            </a:r>
          </a:p>
          <a:p>
            <a:pPr lvl="1"/>
            <a:r>
              <a:rPr lang="en-US" dirty="0" smtClean="0"/>
              <a:t>META-INF directory</a:t>
            </a:r>
          </a:p>
          <a:p>
            <a:pPr lvl="1"/>
            <a:r>
              <a:rPr lang="en-US" dirty="0" smtClean="0"/>
              <a:t>res</a:t>
            </a:r>
          </a:p>
          <a:p>
            <a:pPr lvl="1"/>
            <a:r>
              <a:rPr lang="en-US" dirty="0" smtClean="0"/>
              <a:t>AndroidManifest.xml</a:t>
            </a:r>
          </a:p>
          <a:p>
            <a:pPr lvl="1"/>
            <a:r>
              <a:rPr lang="en-US" dirty="0" smtClean="0"/>
              <a:t>classes.dex</a:t>
            </a:r>
          </a:p>
          <a:p>
            <a:pPr lvl="1"/>
            <a:r>
              <a:rPr lang="en-US" dirty="0" err="1" smtClean="0"/>
              <a:t>resources.arsc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 - Publish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b="1" dirty="0" smtClean="0"/>
              <a:t>Hands On Exercise : Build the APK : ex15.docx</a:t>
            </a:r>
            <a:endParaRPr lang="en-US" dirty="0" smtClean="0"/>
          </a:p>
          <a:p>
            <a:r>
              <a:rPr lang="en-US" dirty="0" smtClean="0"/>
              <a:t>Provide 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APIs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seen just a fraction of what Android phones can do</a:t>
            </a:r>
          </a:p>
          <a:p>
            <a:r>
              <a:rPr lang="en-US" dirty="0" smtClean="0"/>
              <a:t>APIs for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Location Based Programming (GPS, Maps)</a:t>
            </a:r>
          </a:p>
          <a:p>
            <a:pPr lvl="1"/>
            <a:r>
              <a:rPr lang="en-US" dirty="0" smtClean="0"/>
              <a:t>Storage (File, Database)</a:t>
            </a:r>
            <a:endParaRPr lang="en-IN" dirty="0" smtClean="0"/>
          </a:p>
          <a:p>
            <a:r>
              <a:rPr lang="en-US" dirty="0" smtClean="0"/>
              <a:t>Rich </a:t>
            </a:r>
            <a:r>
              <a:rPr lang="en-US" smtClean="0"/>
              <a:t>UI Widgets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</a:t>
            </a:r>
            <a:r>
              <a:rPr lang="en-US" dirty="0" smtClean="0">
                <a:sym typeface="Wingdings" pitchFamily="2" charset="2"/>
              </a:rPr>
              <a:t>again</a:t>
            </a:r>
          </a:p>
          <a:p>
            <a:r>
              <a:rPr lang="en-US" dirty="0" err="1" smtClean="0">
                <a:sym typeface="Wingdings" pitchFamily="2" charset="2"/>
              </a:rPr>
              <a:t>Github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  <a:hlinkClick r:id="rId2"/>
              </a:rPr>
              <a:t>https</a:t>
            </a:r>
            <a:r>
              <a:rPr lang="en-US" dirty="0" smtClean="0">
                <a:sym typeface="Wingdings" pitchFamily="2" charset="2"/>
                <a:hlinkClick r:id="rId2"/>
              </a:rPr>
              <a:t>://</a:t>
            </a:r>
            <a:r>
              <a:rPr lang="en-US" dirty="0" smtClean="0">
                <a:sym typeface="Wingdings" pitchFamily="2" charset="2"/>
                <a:hlinkClick r:id="rId2"/>
              </a:rPr>
              <a:t>github.com/rominirani/Nitrodroid-2012-Android101-Workshop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4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524000"/>
            <a:ext cx="2163296" cy="1238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dirty="0" smtClean="0"/>
              <a:t>: </a:t>
            </a:r>
            <a:r>
              <a:rPr lang="en-US" dirty="0" err="1" smtClean="0"/>
              <a:t>iRomin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2-Day Android, HTML5 and Cloud Computing</a:t>
            </a:r>
            <a:br>
              <a:rPr lang="en-US" dirty="0" smtClean="0"/>
            </a:br>
            <a:r>
              <a:rPr lang="en-US" dirty="0" smtClean="0"/>
              <a:t>Hands-on Developer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814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September 4, 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97" y="1524001"/>
            <a:ext cx="565090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5867400" y="2438400"/>
            <a:ext cx="3810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45720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324600" y="28956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75%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48768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22%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9109</TotalTime>
  <Words>2387</Words>
  <Application>Microsoft Office PowerPoint</Application>
  <PresentationFormat>On-screen Show (4:3)</PresentationFormat>
  <Paragraphs>694</Paragraphs>
  <Slides>87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Median</vt:lpstr>
      <vt:lpstr>Slide 1</vt:lpstr>
      <vt:lpstr>Thank You for  not using iOS 6 Maps</vt:lpstr>
      <vt:lpstr>Goals of Workshop</vt:lpstr>
      <vt:lpstr>Course Requirements</vt:lpstr>
      <vt:lpstr> Participant Requirements</vt:lpstr>
      <vt:lpstr>Slide 6</vt:lpstr>
      <vt:lpstr>What is Android?</vt:lpstr>
      <vt:lpstr>Android - History</vt:lpstr>
      <vt:lpstr>Android Device Dashboard</vt:lpstr>
      <vt:lpstr>Slide 10</vt:lpstr>
      <vt:lpstr>Why Android?</vt:lpstr>
      <vt:lpstr>Android Developer Tools</vt:lpstr>
      <vt:lpstr>Slide 13</vt:lpstr>
      <vt:lpstr>Tools Needed</vt:lpstr>
      <vt:lpstr>Android Virtual Device</vt:lpstr>
      <vt:lpstr>Android Emulator</vt:lpstr>
      <vt:lpstr>Slide 17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Hands On Exercise</vt:lpstr>
      <vt:lpstr>Slide 29</vt:lpstr>
      <vt:lpstr>Building Blocks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UI</vt:lpstr>
      <vt:lpstr>Android UI - Views</vt:lpstr>
      <vt:lpstr>Android UI - ViewGroup</vt:lpstr>
      <vt:lpstr>Android UI – ViewGroup + View</vt:lpstr>
      <vt:lpstr>Android UI – View Types</vt:lpstr>
      <vt:lpstr>Android UI – Basic Views</vt:lpstr>
      <vt:lpstr>Android UI – Basic Views</vt:lpstr>
      <vt:lpstr>Android UI – View Declaration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Linear Layout</vt:lpstr>
      <vt:lpstr>Hands On Exercise</vt:lpstr>
      <vt:lpstr>Slide 52</vt:lpstr>
      <vt:lpstr>Multiple Activities</vt:lpstr>
      <vt:lpstr>Android - Intent</vt:lpstr>
      <vt:lpstr>Android – Explicit Intent</vt:lpstr>
      <vt:lpstr>Android – Explicit Intent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Hands On Exercise</vt:lpstr>
      <vt:lpstr>Slide 70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Slide 78</vt:lpstr>
      <vt:lpstr>Android Marketplace (Google Play)</vt:lpstr>
      <vt:lpstr>Android Marketplace</vt:lpstr>
      <vt:lpstr>Android Marketplace</vt:lpstr>
      <vt:lpstr>Build the APK – Short Check List</vt:lpstr>
      <vt:lpstr>Build the APK</vt:lpstr>
      <vt:lpstr>Android Marketplace - Publish</vt:lpstr>
      <vt:lpstr>Android APIs</vt:lpstr>
      <vt:lpstr>Next Steps</vt:lpstr>
      <vt:lpstr>Slide 87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Romin Irani</cp:lastModifiedBy>
  <cp:revision>579</cp:revision>
  <dcterms:created xsi:type="dcterms:W3CDTF">2011-09-04T11:04:46Z</dcterms:created>
  <dcterms:modified xsi:type="dcterms:W3CDTF">2012-10-04T07:37:24Z</dcterms:modified>
</cp:coreProperties>
</file>