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8"/>
  </p:notesMasterIdLst>
  <p:sldIdLst>
    <p:sldId id="257" r:id="rId2"/>
    <p:sldId id="261" r:id="rId3"/>
    <p:sldId id="258" r:id="rId4"/>
    <p:sldId id="512" r:id="rId5"/>
    <p:sldId id="262" r:id="rId6"/>
    <p:sldId id="513" r:id="rId7"/>
    <p:sldId id="264" r:id="rId8"/>
    <p:sldId id="271" r:id="rId9"/>
    <p:sldId id="270" r:id="rId10"/>
    <p:sldId id="269" r:id="rId11"/>
    <p:sldId id="275" r:id="rId12"/>
    <p:sldId id="276" r:id="rId13"/>
    <p:sldId id="283" r:id="rId14"/>
    <p:sldId id="287" r:id="rId15"/>
    <p:sldId id="288" r:id="rId16"/>
    <p:sldId id="290" r:id="rId17"/>
    <p:sldId id="53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462" r:id="rId28"/>
    <p:sldId id="302" r:id="rId29"/>
    <p:sldId id="301" r:id="rId30"/>
    <p:sldId id="529" r:id="rId31"/>
    <p:sldId id="530" r:id="rId32"/>
    <p:sldId id="531" r:id="rId33"/>
    <p:sldId id="532" r:id="rId34"/>
    <p:sldId id="533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57" r:id="rId45"/>
    <p:sldId id="558" r:id="rId46"/>
    <p:sldId id="550" r:id="rId47"/>
    <p:sldId id="551" r:id="rId48"/>
    <p:sldId id="552" r:id="rId49"/>
    <p:sldId id="553" r:id="rId50"/>
    <p:sldId id="559" r:id="rId51"/>
    <p:sldId id="555" r:id="rId52"/>
    <p:sldId id="535" r:id="rId53"/>
    <p:sldId id="536" r:id="rId54"/>
    <p:sldId id="537" r:id="rId55"/>
    <p:sldId id="538" r:id="rId56"/>
    <p:sldId id="432" r:id="rId57"/>
    <p:sldId id="433" r:id="rId58"/>
    <p:sldId id="436" r:id="rId59"/>
    <p:sldId id="556" r:id="rId60"/>
    <p:sldId id="434" r:id="rId61"/>
    <p:sldId id="445" r:id="rId62"/>
    <p:sldId id="446" r:id="rId63"/>
    <p:sldId id="437" r:id="rId64"/>
    <p:sldId id="505" r:id="rId65"/>
    <p:sldId id="506" r:id="rId66"/>
    <p:sldId id="509" r:id="rId67"/>
    <p:sldId id="511" r:id="rId68"/>
    <p:sldId id="441" r:id="rId69"/>
    <p:sldId id="461" r:id="rId70"/>
    <p:sldId id="481" r:id="rId71"/>
    <p:sldId id="482" r:id="rId72"/>
    <p:sldId id="483" r:id="rId73"/>
    <p:sldId id="484" r:id="rId74"/>
    <p:sldId id="485" r:id="rId75"/>
    <p:sldId id="487" r:id="rId76"/>
    <p:sldId id="486" r:id="rId77"/>
    <p:sldId id="491" r:id="rId78"/>
    <p:sldId id="311" r:id="rId79"/>
    <p:sldId id="514" r:id="rId80"/>
    <p:sldId id="515" r:id="rId81"/>
    <p:sldId id="516" r:id="rId82"/>
    <p:sldId id="517" r:id="rId83"/>
    <p:sldId id="519" r:id="rId84"/>
    <p:sldId id="518" r:id="rId85"/>
    <p:sldId id="355" r:id="rId86"/>
    <p:sldId id="346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45765" y="1995625"/>
          <a:ext cx="2243505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2243505" y="176074"/>
              </a:lnTo>
              <a:lnTo>
                <a:pt x="2243505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45765" y="1995625"/>
          <a:ext cx="1157692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1157692" y="176074"/>
              </a:lnTo>
              <a:lnTo>
                <a:pt x="1157692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500045" y="1995625"/>
          <a:ext cx="91440" cy="258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74"/>
              </a:lnTo>
              <a:lnTo>
                <a:pt x="117599" y="176074"/>
              </a:lnTo>
              <a:lnTo>
                <a:pt x="117599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31832" y="1995625"/>
          <a:ext cx="1013932" cy="258374"/>
        </a:xfrm>
        <a:custGeom>
          <a:avLst/>
          <a:gdLst/>
          <a:ahLst/>
          <a:cxnLst/>
          <a:rect l="0" t="0" r="0" b="0"/>
          <a:pathLst>
            <a:path>
              <a:moveTo>
                <a:pt x="1013932" y="0"/>
              </a:moveTo>
              <a:lnTo>
                <a:pt x="1013932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46019" y="1995625"/>
          <a:ext cx="2099745" cy="258374"/>
        </a:xfrm>
        <a:custGeom>
          <a:avLst/>
          <a:gdLst/>
          <a:ahLst/>
          <a:cxnLst/>
          <a:rect l="0" t="0" r="0" b="0"/>
          <a:pathLst>
            <a:path>
              <a:moveTo>
                <a:pt x="2099745" y="0"/>
              </a:moveTo>
              <a:lnTo>
                <a:pt x="2099745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101568" y="1431496"/>
          <a:ext cx="888392" cy="5641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200279" y="1525271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200279" y="1525271"/>
        <a:ext cx="888392" cy="564129"/>
      </dsp:txXfrm>
    </dsp:sp>
    <dsp:sp modelId="{EC100101-92DD-4D20-9701-FAD85A795761}">
      <dsp:nvSpPr>
        <dsp:cNvPr id="0" name=""/>
        <dsp:cNvSpPr/>
      </dsp:nvSpPr>
      <dsp:spPr>
        <a:xfrm>
          <a:off x="1823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100533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100533" y="2347774"/>
        <a:ext cx="888392" cy="564129"/>
      </dsp:txXfrm>
    </dsp:sp>
    <dsp:sp modelId="{5D4784FD-058A-4276-AB6D-2E0FA6286CAF}">
      <dsp:nvSpPr>
        <dsp:cNvPr id="0" name=""/>
        <dsp:cNvSpPr/>
      </dsp:nvSpPr>
      <dsp:spPr>
        <a:xfrm>
          <a:off x="1087635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86346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86346" y="2347774"/>
        <a:ext cx="888392" cy="564129"/>
      </dsp:txXfrm>
    </dsp:sp>
    <dsp:sp modelId="{1EDC7A99-6B34-40C4-8DA1-F493D64100B7}">
      <dsp:nvSpPr>
        <dsp:cNvPr id="0" name=""/>
        <dsp:cNvSpPr/>
      </dsp:nvSpPr>
      <dsp:spPr>
        <a:xfrm>
          <a:off x="2173448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72158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72158" y="2347774"/>
        <a:ext cx="888392" cy="564129"/>
      </dsp:txXfrm>
    </dsp:sp>
    <dsp:sp modelId="{2A18DF43-7699-4F70-9D78-EDE0D34DEEDA}">
      <dsp:nvSpPr>
        <dsp:cNvPr id="0" name=""/>
        <dsp:cNvSpPr/>
      </dsp:nvSpPr>
      <dsp:spPr>
        <a:xfrm>
          <a:off x="3259261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57971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57971" y="2347774"/>
        <a:ext cx="888392" cy="564129"/>
      </dsp:txXfrm>
    </dsp:sp>
    <dsp:sp modelId="{267F4A6D-6151-4A85-BFA2-039DE2284D63}">
      <dsp:nvSpPr>
        <dsp:cNvPr id="0" name=""/>
        <dsp:cNvSpPr/>
      </dsp:nvSpPr>
      <dsp:spPr>
        <a:xfrm>
          <a:off x="4345074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443784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443784" y="2347774"/>
        <a:ext cx="888392" cy="56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30-Sep-12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index.html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hyperlink" Target="mailto:romin.irani@mindstormsoftwar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understand what an Android Application is made up of</a:t>
            </a:r>
          </a:p>
          <a:p>
            <a:r>
              <a:rPr lang="en-US" dirty="0" smtClean="0"/>
              <a:t>Android defines few buildings blocks that make up an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Basic Unit of UI </a:t>
            </a:r>
          </a:p>
          <a:p>
            <a:r>
              <a:rPr lang="en-US" dirty="0" smtClean="0"/>
              <a:t>Base class for all widgets</a:t>
            </a:r>
          </a:p>
          <a:p>
            <a:r>
              <a:rPr lang="en-US" dirty="0" smtClean="0"/>
              <a:t>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26058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“Login”,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  <a:p>
            <a:r>
              <a:rPr lang="en-US" dirty="0" smtClean="0"/>
              <a:t>Example Project : </a:t>
            </a:r>
            <a:r>
              <a:rPr lang="en-US" b="1" dirty="0" err="1" smtClean="0"/>
              <a:t>BuiltInIntents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Activities - Examples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Projects</a:t>
            </a:r>
          </a:p>
          <a:p>
            <a:pPr lvl="1"/>
            <a:r>
              <a:rPr lang="en-US" dirty="0" smtClean="0"/>
              <a:t>Multiple Activities : </a:t>
            </a:r>
            <a:r>
              <a:rPr lang="en-US" b="1" dirty="0" err="1" smtClean="0"/>
              <a:t>MultipleActivities</a:t>
            </a:r>
            <a:endParaRPr lang="en-US" dirty="0" smtClean="0"/>
          </a:p>
          <a:p>
            <a:pPr lvl="1"/>
            <a:r>
              <a:rPr lang="en-US" dirty="0" smtClean="0"/>
              <a:t>Implicit Intents : </a:t>
            </a:r>
            <a:r>
              <a:rPr lang="en-US" b="1" dirty="0" err="1" smtClean="0"/>
              <a:t>BuiltInIntents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814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September 4,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97" y="1524001"/>
            <a:ext cx="565090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5867400" y="2438400"/>
            <a:ext cx="3810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45720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324600" y="28956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75%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48768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22%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Layouts for all activities</a:t>
            </a:r>
          </a:p>
          <a:p>
            <a:pPr lvl="1"/>
            <a:r>
              <a:rPr lang="en-US" dirty="0" smtClean="0"/>
              <a:t>Launch SMS App to share Quote via SMS</a:t>
            </a:r>
          </a:p>
          <a:p>
            <a:pPr lvl="1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Main Activity – supports both Portrait &amp; Landscape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2331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19400"/>
            <a:ext cx="469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2331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Random Quote retrieves a quote from Database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286000" y="2971800"/>
            <a:ext cx="22860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23774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23774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Random Quote Activity – Other Functions</a:t>
            </a: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1219200" y="3429000"/>
            <a:ext cx="2438400" cy="2438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905000" y="4572000"/>
            <a:ext cx="1981200" cy="1295400"/>
          </a:xfrm>
          <a:prstGeom prst="bentConnector3">
            <a:avLst>
              <a:gd name="adj1" fmla="val -120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2331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 flipV="1">
            <a:off x="2590800" y="4419600"/>
            <a:ext cx="19812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62200"/>
            <a:ext cx="2331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195" y="1668959"/>
            <a:ext cx="514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Marketplace</a:t>
            </a:r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1728292" cy="1789122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96000" cy="41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Data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Functionality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Selling a Paid App currently not available for India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720" y="4114799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APK = Android Application Package</a:t>
            </a:r>
          </a:p>
          <a:p>
            <a:r>
              <a:rPr lang="en-US" dirty="0" smtClean="0"/>
              <a:t>File Format to distribute and install software on Android OS</a:t>
            </a:r>
          </a:p>
          <a:p>
            <a:r>
              <a:rPr lang="en-US" dirty="0" smtClean="0"/>
              <a:t>Android Marketplace allows only signed APKs</a:t>
            </a:r>
          </a:p>
          <a:p>
            <a:r>
              <a:rPr lang="en-US" dirty="0" smtClean="0"/>
              <a:t>APK = Archive File</a:t>
            </a:r>
          </a:p>
          <a:p>
            <a:pPr lvl="1"/>
            <a:r>
              <a:rPr lang="en-US" dirty="0" smtClean="0"/>
              <a:t>META-INF directory</a:t>
            </a:r>
          </a:p>
          <a:p>
            <a:pPr lvl="1"/>
            <a:r>
              <a:rPr lang="en-US" dirty="0" smtClean="0"/>
              <a:t>res</a:t>
            </a:r>
          </a:p>
          <a:p>
            <a:pPr lvl="1"/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classes.dex</a:t>
            </a:r>
          </a:p>
          <a:p>
            <a:pPr lvl="1"/>
            <a:r>
              <a:rPr lang="en-US" dirty="0" err="1" smtClean="0"/>
              <a:t>resources.arsc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 - Publish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b="1" dirty="0" smtClean="0"/>
              <a:t>Hands On Exercise : Build the APK : ex15.docx</a:t>
            </a:r>
            <a:endParaRPr lang="en-US" dirty="0" smtClean="0"/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 – Short Check List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Your Application</a:t>
            </a:r>
          </a:p>
          <a:p>
            <a:r>
              <a:rPr lang="en-US" dirty="0" smtClean="0"/>
              <a:t>Review your AndroidManifest.xml file</a:t>
            </a:r>
          </a:p>
          <a:p>
            <a:pPr lvl="1"/>
            <a:r>
              <a:rPr lang="en-US" dirty="0" smtClean="0"/>
              <a:t>Permissions  (&lt;uses-permission&gt;)</a:t>
            </a:r>
          </a:p>
          <a:p>
            <a:pPr lvl="1"/>
            <a:r>
              <a:rPr lang="en-US" dirty="0" smtClean="0"/>
              <a:t>Icon and Label</a:t>
            </a:r>
          </a:p>
          <a:p>
            <a:pPr lvl="1"/>
            <a:r>
              <a:rPr lang="en-US" dirty="0" smtClean="0"/>
              <a:t>Application Version</a:t>
            </a:r>
          </a:p>
          <a:p>
            <a:pPr lvl="1"/>
            <a:r>
              <a:rPr lang="en-US" dirty="0" smtClean="0"/>
              <a:t>API Level : &lt;uses-</a:t>
            </a:r>
            <a:r>
              <a:rPr lang="en-US" dirty="0" err="1" smtClean="0"/>
              <a:t>sdk</a:t>
            </a:r>
            <a:r>
              <a:rPr lang="en-US" dirty="0" smtClean="0"/>
              <a:t>&gt;, </a:t>
            </a:r>
            <a:r>
              <a:rPr lang="en-US" sz="2400" dirty="0" err="1" smtClean="0"/>
              <a:t>minSDKVersion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targetSDKVersion</a:t>
            </a:r>
            <a:endParaRPr lang="en-US" dirty="0" smtClean="0"/>
          </a:p>
          <a:p>
            <a:pPr lvl="1"/>
            <a:r>
              <a:rPr lang="en-US" dirty="0" smtClean="0"/>
              <a:t>Other Filters : &lt;supports-screens&gt;, etc</a:t>
            </a:r>
          </a:p>
          <a:p>
            <a:pPr lvl="1"/>
            <a:r>
              <a:rPr lang="en-IN" sz="2200" dirty="0" smtClean="0">
                <a:hlinkClick r:id="rId2"/>
              </a:rPr>
              <a:t>http://developer.android.com/guide/appendix/market-filters.html</a:t>
            </a:r>
            <a:endParaRPr lang="en-US" dirty="0" smtClean="0"/>
          </a:p>
          <a:p>
            <a:r>
              <a:rPr lang="en-US" dirty="0" smtClean="0"/>
              <a:t>Compile Your Application</a:t>
            </a:r>
          </a:p>
          <a:p>
            <a:r>
              <a:rPr lang="en-US" dirty="0" smtClean="0"/>
              <a:t>Export Signed Application (.APK) 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2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3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675" y="1600200"/>
            <a:ext cx="2828925" cy="1619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286000"/>
          </a:xfrm>
        </p:spPr>
        <p:txBody>
          <a:bodyPr/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</a:t>
            </a:r>
            <a:r>
              <a:rPr lang="en-US" dirty="0" err="1" smtClean="0"/>
              <a:t>marketshare</a:t>
            </a:r>
            <a:r>
              <a:rPr lang="en-US" dirty="0" smtClean="0"/>
              <a:t> in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</a:t>
            </a:r>
            <a:r>
              <a:rPr lang="en-US" smtClean="0"/>
              <a:t>Hardware/Software partners</a:t>
            </a:r>
            <a:endParaRPr lang="en-US" dirty="0" smtClean="0"/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9009</TotalTime>
  <Words>2308</Words>
  <Application>Microsoft Office PowerPoint</Application>
  <PresentationFormat>On-screen Show (4:3)</PresentationFormat>
  <Paragraphs>680</Paragraphs>
  <Slides>86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Median</vt:lpstr>
      <vt:lpstr>Slide 1</vt:lpstr>
      <vt:lpstr>Goals of Workshop</vt:lpstr>
      <vt:lpstr> Participant Requirements</vt:lpstr>
      <vt:lpstr>Slide 4</vt:lpstr>
      <vt:lpstr>What is Android?</vt:lpstr>
      <vt:lpstr>Android - History</vt:lpstr>
      <vt:lpstr>Android Device Dashboard</vt:lpstr>
      <vt:lpstr>Slide 8</vt:lpstr>
      <vt:lpstr>Why Android?</vt:lpstr>
      <vt:lpstr>Android Developer Tools</vt:lpstr>
      <vt:lpstr>Slide 11</vt:lpstr>
      <vt:lpstr>Tools Needed</vt:lpstr>
      <vt:lpstr>Android Virtual Device</vt:lpstr>
      <vt:lpstr>Android Emulator</vt:lpstr>
      <vt:lpstr>Slide 15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Project Structure – R.java file</vt:lpstr>
      <vt:lpstr>Hands On Exercise</vt:lpstr>
      <vt:lpstr>Slide 28</vt:lpstr>
      <vt:lpstr>Building Blocks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UI</vt:lpstr>
      <vt:lpstr>Android UI - Views</vt:lpstr>
      <vt:lpstr>Android UI - ViewGroup</vt:lpstr>
      <vt:lpstr>Android UI – ViewGroup + View</vt:lpstr>
      <vt:lpstr>Android UI – View Types</vt:lpstr>
      <vt:lpstr>Android UI – Basic Views</vt:lpstr>
      <vt:lpstr>Android UI – Basic Views</vt:lpstr>
      <vt:lpstr>Android UI – View Declaration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Linear Layout</vt:lpstr>
      <vt:lpstr>Hands On Exercise</vt:lpstr>
      <vt:lpstr>Slide 51</vt:lpstr>
      <vt:lpstr>Multiple Activities</vt:lpstr>
      <vt:lpstr>Android - Intent</vt:lpstr>
      <vt:lpstr>Android – Explicit Intent</vt:lpstr>
      <vt:lpstr>Android – Explicit Intent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Android Activities - Examples</vt:lpstr>
      <vt:lpstr>Hands On Exercise</vt:lpstr>
      <vt:lpstr>Slide 70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Slide 78</vt:lpstr>
      <vt:lpstr>Android Marketplace (Google Play)</vt:lpstr>
      <vt:lpstr>Android Marketplace</vt:lpstr>
      <vt:lpstr>Android Marketplace</vt:lpstr>
      <vt:lpstr>Build the APK</vt:lpstr>
      <vt:lpstr>Android Marketplace - Publish</vt:lpstr>
      <vt:lpstr>Build the APK – Short Check List</vt:lpstr>
      <vt:lpstr>Next Steps</vt:lpstr>
      <vt:lpstr>Slide 86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562</cp:revision>
  <dcterms:created xsi:type="dcterms:W3CDTF">2011-09-04T11:04:46Z</dcterms:created>
  <dcterms:modified xsi:type="dcterms:W3CDTF">2012-09-30T06:21:26Z</dcterms:modified>
</cp:coreProperties>
</file>