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5"/>
  </p:notesMasterIdLst>
  <p:sldIdLst>
    <p:sldId id="257" r:id="rId2"/>
    <p:sldId id="261" r:id="rId3"/>
    <p:sldId id="560" r:id="rId4"/>
    <p:sldId id="258" r:id="rId5"/>
    <p:sldId id="512" r:id="rId6"/>
    <p:sldId id="262" r:id="rId7"/>
    <p:sldId id="513" r:id="rId8"/>
    <p:sldId id="264" r:id="rId9"/>
    <p:sldId id="271" r:id="rId10"/>
    <p:sldId id="270" r:id="rId11"/>
    <p:sldId id="269" r:id="rId12"/>
    <p:sldId id="275" r:id="rId13"/>
    <p:sldId id="276" r:id="rId14"/>
    <p:sldId id="283" r:id="rId15"/>
    <p:sldId id="287" r:id="rId16"/>
    <p:sldId id="288" r:id="rId17"/>
    <p:sldId id="290" r:id="rId18"/>
    <p:sldId id="53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462" r:id="rId28"/>
    <p:sldId id="302" r:id="rId29"/>
    <p:sldId id="529" r:id="rId30"/>
    <p:sldId id="530" r:id="rId31"/>
    <p:sldId id="531" r:id="rId32"/>
    <p:sldId id="532" r:id="rId33"/>
    <p:sldId id="540" r:id="rId34"/>
    <p:sldId id="541" r:id="rId35"/>
    <p:sldId id="545" r:id="rId36"/>
    <p:sldId id="546" r:id="rId37"/>
    <p:sldId id="548" r:id="rId38"/>
    <p:sldId id="547" r:id="rId39"/>
    <p:sldId id="566" r:id="rId40"/>
    <p:sldId id="567" r:id="rId41"/>
    <p:sldId id="550" r:id="rId42"/>
    <p:sldId id="551" r:id="rId43"/>
    <p:sldId id="552" r:id="rId44"/>
    <p:sldId id="553" r:id="rId45"/>
    <p:sldId id="564" r:id="rId46"/>
    <p:sldId id="565" r:id="rId47"/>
    <p:sldId id="559" r:id="rId48"/>
    <p:sldId id="555" r:id="rId49"/>
    <p:sldId id="535" r:id="rId50"/>
    <p:sldId id="536" r:id="rId51"/>
    <p:sldId id="537" r:id="rId52"/>
    <p:sldId id="538" r:id="rId53"/>
    <p:sldId id="568" r:id="rId54"/>
    <p:sldId id="434" r:id="rId55"/>
    <p:sldId id="445" r:id="rId56"/>
    <p:sldId id="446" r:id="rId57"/>
    <p:sldId id="437" r:id="rId58"/>
    <p:sldId id="505" r:id="rId59"/>
    <p:sldId id="506" r:id="rId60"/>
    <p:sldId id="509" r:id="rId61"/>
    <p:sldId id="511" r:id="rId62"/>
    <p:sldId id="461" r:id="rId63"/>
    <p:sldId id="481" r:id="rId64"/>
    <p:sldId id="482" r:id="rId65"/>
    <p:sldId id="483" r:id="rId66"/>
    <p:sldId id="484" r:id="rId67"/>
    <p:sldId id="485" r:id="rId68"/>
    <p:sldId id="487" r:id="rId69"/>
    <p:sldId id="486" r:id="rId70"/>
    <p:sldId id="491" r:id="rId71"/>
    <p:sldId id="563" r:id="rId72"/>
    <p:sldId id="355" r:id="rId73"/>
    <p:sldId id="34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1021" autoAdjust="0"/>
  </p:normalViewPr>
  <p:slideViewPr>
    <p:cSldViewPr>
      <p:cViewPr varScale="1">
        <p:scale>
          <a:sx n="66" d="100"/>
          <a:sy n="66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09396" y="1540940"/>
          <a:ext cx="2211455" cy="2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9"/>
              </a:lnTo>
              <a:lnTo>
                <a:pt x="2211455" y="173559"/>
              </a:lnTo>
              <a:lnTo>
                <a:pt x="2211455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09396" y="1540940"/>
          <a:ext cx="1141154" cy="2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9"/>
              </a:lnTo>
              <a:lnTo>
                <a:pt x="1141154" y="173559"/>
              </a:lnTo>
              <a:lnTo>
                <a:pt x="1141154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463676" y="1540940"/>
          <a:ext cx="91440" cy="254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559"/>
              </a:lnTo>
              <a:lnTo>
                <a:pt x="116572" y="173559"/>
              </a:lnTo>
              <a:lnTo>
                <a:pt x="116572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09948" y="1540940"/>
          <a:ext cx="999448" cy="254683"/>
        </a:xfrm>
        <a:custGeom>
          <a:avLst/>
          <a:gdLst/>
          <a:ahLst/>
          <a:cxnLst/>
          <a:rect l="0" t="0" r="0" b="0"/>
          <a:pathLst>
            <a:path>
              <a:moveTo>
                <a:pt x="999448" y="0"/>
              </a:moveTo>
              <a:lnTo>
                <a:pt x="999448" y="173559"/>
              </a:lnTo>
              <a:lnTo>
                <a:pt x="0" y="173559"/>
              </a:lnTo>
              <a:lnTo>
                <a:pt x="0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39647" y="1540940"/>
          <a:ext cx="2069749" cy="254683"/>
        </a:xfrm>
        <a:custGeom>
          <a:avLst/>
          <a:gdLst/>
          <a:ahLst/>
          <a:cxnLst/>
          <a:rect l="0" t="0" r="0" b="0"/>
          <a:pathLst>
            <a:path>
              <a:moveTo>
                <a:pt x="2069749" y="0"/>
              </a:moveTo>
              <a:lnTo>
                <a:pt x="2069749" y="173559"/>
              </a:lnTo>
              <a:lnTo>
                <a:pt x="0" y="173559"/>
              </a:lnTo>
              <a:lnTo>
                <a:pt x="0" y="2546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071546" y="984870"/>
          <a:ext cx="875700" cy="556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168846" y="1077305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168846" y="1077305"/>
        <a:ext cx="875700" cy="556070"/>
      </dsp:txXfrm>
    </dsp:sp>
    <dsp:sp modelId="{EC100101-92DD-4D20-9701-FAD85A795761}">
      <dsp:nvSpPr>
        <dsp:cNvPr id="0" name=""/>
        <dsp:cNvSpPr/>
      </dsp:nvSpPr>
      <dsp:spPr>
        <a:xfrm>
          <a:off x="1797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99097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99097" y="1888059"/>
        <a:ext cx="875700" cy="556070"/>
      </dsp:txXfrm>
    </dsp:sp>
    <dsp:sp modelId="{5D4784FD-058A-4276-AB6D-2E0FA6286CAF}">
      <dsp:nvSpPr>
        <dsp:cNvPr id="0" name=""/>
        <dsp:cNvSpPr/>
      </dsp:nvSpPr>
      <dsp:spPr>
        <a:xfrm>
          <a:off x="1072098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69398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69398" y="1888059"/>
        <a:ext cx="875700" cy="556070"/>
      </dsp:txXfrm>
    </dsp:sp>
    <dsp:sp modelId="{1EDC7A99-6B34-40C4-8DA1-F493D64100B7}">
      <dsp:nvSpPr>
        <dsp:cNvPr id="0" name=""/>
        <dsp:cNvSpPr/>
      </dsp:nvSpPr>
      <dsp:spPr>
        <a:xfrm>
          <a:off x="2142399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39699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39699" y="1888059"/>
        <a:ext cx="875700" cy="556070"/>
      </dsp:txXfrm>
    </dsp:sp>
    <dsp:sp modelId="{2A18DF43-7699-4F70-9D78-EDE0D34DEEDA}">
      <dsp:nvSpPr>
        <dsp:cNvPr id="0" name=""/>
        <dsp:cNvSpPr/>
      </dsp:nvSpPr>
      <dsp:spPr>
        <a:xfrm>
          <a:off x="3212700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10000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10000" y="1888059"/>
        <a:ext cx="875700" cy="556070"/>
      </dsp:txXfrm>
    </dsp:sp>
    <dsp:sp modelId="{267F4A6D-6151-4A85-BFA2-039DE2284D63}">
      <dsp:nvSpPr>
        <dsp:cNvPr id="0" name=""/>
        <dsp:cNvSpPr/>
      </dsp:nvSpPr>
      <dsp:spPr>
        <a:xfrm>
          <a:off x="4283001" y="1795623"/>
          <a:ext cx="875700" cy="5560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380301" y="1888059"/>
          <a:ext cx="875700" cy="556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380301" y="1888059"/>
        <a:ext cx="875700" cy="556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s://github.com/rominirani/Nitrodroid-2012-Android101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hyperlink" Target="http://developer.android.com/training/index.html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hyperlink" Target="mailto:romin.irani@mindstormsoftware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market share in Smartphone</a:t>
            </a:r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Hardware/Software partners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72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HTML, JavaScript and CSS</a:t>
            </a:r>
          </a:p>
          <a:p>
            <a:r>
              <a:rPr lang="en-US" dirty="0" smtClean="0"/>
              <a:t>Use a Text Editor or any other IDE of  your preference to write all code samples</a:t>
            </a:r>
          </a:p>
          <a:p>
            <a:r>
              <a:rPr lang="en-US" dirty="0" smtClean="0"/>
              <a:t>We shall run all examples on various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51252"/>
            <a:ext cx="1600200" cy="211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 descr="blue-screen-of-deat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View</a:t>
            </a:r>
          </a:p>
          <a:p>
            <a:r>
              <a:rPr lang="en-US" sz="2800" dirty="0" smtClean="0"/>
              <a:t>Basic Unit of UI </a:t>
            </a:r>
          </a:p>
          <a:p>
            <a:r>
              <a:rPr lang="en-US" sz="2800" dirty="0" smtClean="0"/>
              <a:t>Base class for all widgets</a:t>
            </a:r>
          </a:p>
          <a:p>
            <a:r>
              <a:rPr lang="en-US" sz="2800" dirty="0" smtClean="0"/>
              <a:t>Examples :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3657600"/>
            <a:ext cx="2831592" cy="25908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3200" dirty="0" err="1" smtClean="0"/>
              <a:t>CheckBox</a:t>
            </a:r>
            <a:endParaRPr lang="en-US" sz="32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657600"/>
            <a:ext cx="3526666" cy="25908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81400" y="2286000"/>
          <a:ext cx="5257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SMS App to share Quote via SMS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Email 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seen just a fraction of what Android phones can do</a:t>
            </a:r>
          </a:p>
          <a:p>
            <a:r>
              <a:rPr lang="en-US" dirty="0" smtClean="0"/>
              <a:t>APIs for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 Based Programming (GPS, Maps)</a:t>
            </a:r>
          </a:p>
          <a:p>
            <a:pPr lvl="1"/>
            <a:r>
              <a:rPr lang="en-US" dirty="0" smtClean="0"/>
              <a:t>Storage (File, Database)</a:t>
            </a:r>
            <a:endParaRPr lang="en-IN" dirty="0" smtClean="0"/>
          </a:p>
          <a:p>
            <a:r>
              <a:rPr lang="en-US" dirty="0" smtClean="0"/>
              <a:t>Rich </a:t>
            </a:r>
            <a:r>
              <a:rPr lang="en-US" smtClean="0"/>
              <a:t>UI 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err="1" smtClean="0">
                <a:sym typeface="Wingdings" pitchFamily="2" charset="2"/>
              </a:rPr>
              <a:t>Github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  <a:hlinkClick r:id="rId2"/>
              </a:rPr>
              <a:t>https://github.com/rominirani/Nitrodroid-2012-Android101-Workshop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4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2163296" cy="1238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iRomin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2-Day Android, HTML5 and Cloud Computing</a:t>
            </a:r>
            <a:br>
              <a:rPr lang="en-US" dirty="0" smtClean="0"/>
            </a:br>
            <a:r>
              <a:rPr lang="en-US" dirty="0" smtClean="0"/>
              <a:t>Hands-on Developer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792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October 1,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2514600"/>
            <a:ext cx="381000" cy="1905000"/>
          </a:xfrm>
          <a:prstGeom prst="rightBrace">
            <a:avLst/>
          </a:prstGeom>
          <a:solidFill>
            <a:schemeClr val="accent2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5105400"/>
            <a:ext cx="381000" cy="838200"/>
          </a:xfrm>
          <a:prstGeom prst="rightBrace">
            <a:avLst/>
          </a:prstGeom>
          <a:solidFill>
            <a:srgbClr val="7030A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248400" y="32004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72%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520642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25%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5105400" cy="447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9161</TotalTime>
  <Words>1934</Words>
  <Application>Microsoft Office PowerPoint</Application>
  <PresentationFormat>On-screen Show (4:3)</PresentationFormat>
  <Paragraphs>573</Paragraphs>
  <Slides>73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Median</vt:lpstr>
      <vt:lpstr>Slide 1</vt:lpstr>
      <vt:lpstr>Goals of Workshop</vt:lpstr>
      <vt:lpstr>Course Requirements</vt:lpstr>
      <vt:lpstr> Participant Requirements</vt:lpstr>
      <vt:lpstr>Slide 5</vt:lpstr>
      <vt:lpstr>What is Android?</vt:lpstr>
      <vt:lpstr>Android - History</vt:lpstr>
      <vt:lpstr>Android Device Dashboard</vt:lpstr>
      <vt:lpstr>Slide 9</vt:lpstr>
      <vt:lpstr>Why Android?</vt:lpstr>
      <vt:lpstr>Android Developer Tools</vt:lpstr>
      <vt:lpstr>Slide 12</vt:lpstr>
      <vt:lpstr>Tools Needed</vt:lpstr>
      <vt:lpstr>Android Virtual Device</vt:lpstr>
      <vt:lpstr>Android Emulator</vt:lpstr>
      <vt:lpstr>Slide 16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Hands On Exercise</vt:lpstr>
      <vt:lpstr>Slide 28</vt:lpstr>
      <vt:lpstr>Android Application - Minimal</vt:lpstr>
      <vt:lpstr>Android Activity</vt:lpstr>
      <vt:lpstr>Android Activity</vt:lpstr>
      <vt:lpstr>Android Activity</vt:lpstr>
      <vt:lpstr>Android UI</vt:lpstr>
      <vt:lpstr>Android UI - Views</vt:lpstr>
      <vt:lpstr>Android UI – Basic Views</vt:lpstr>
      <vt:lpstr>Android UI – Basic Views</vt:lpstr>
      <vt:lpstr>Android UI – Basic Views</vt:lpstr>
      <vt:lpstr>Android UI – View Declaration</vt:lpstr>
      <vt:lpstr>Android UI - ViewGroup</vt:lpstr>
      <vt:lpstr>Android UI – ViewGroup + View</vt:lpstr>
      <vt:lpstr>Android UI – Layout</vt:lpstr>
      <vt:lpstr>Android UI – Linear Layout</vt:lpstr>
      <vt:lpstr>Android UI – Linear Layout</vt:lpstr>
      <vt:lpstr>Android UI – Linear Layout</vt:lpstr>
      <vt:lpstr>Android Activity – User Interface</vt:lpstr>
      <vt:lpstr>Android UI – Event Handling</vt:lpstr>
      <vt:lpstr>Hands On Exercise</vt:lpstr>
      <vt:lpstr>Slide 48</vt:lpstr>
      <vt:lpstr>Multiple Activities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63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Android APIs</vt:lpstr>
      <vt:lpstr>Next Steps</vt:lpstr>
      <vt:lpstr>Slide 73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irani_r</cp:lastModifiedBy>
  <cp:revision>595</cp:revision>
  <dcterms:created xsi:type="dcterms:W3CDTF">2011-09-04T11:04:46Z</dcterms:created>
  <dcterms:modified xsi:type="dcterms:W3CDTF">2013-05-17T12:33:03Z</dcterms:modified>
</cp:coreProperties>
</file>