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4" r:id="rId4"/>
    <p:sldId id="261" r:id="rId5"/>
    <p:sldId id="278" r:id="rId6"/>
    <p:sldId id="257" r:id="rId7"/>
    <p:sldId id="258" r:id="rId8"/>
    <p:sldId id="263" r:id="rId9"/>
    <p:sldId id="262" r:id="rId10"/>
    <p:sldId id="266" r:id="rId11"/>
    <p:sldId id="265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tt\Documents\Enterprise%20Demo\Algorithm%20Development\15-06-03%20Gait%20period%20data%20ex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tt\Documents\Enterprise%20Demo\Algorithm%20Development\15-06-03%20Gait%20period%20data%20ex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tt\Documents\Enterprise%20Demo\Algorithm%20Development\15-06-03%20Gait%20period%20data%20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/>
              <a:t>Step Time Comparison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Temporal!$D$1</c:f>
              <c:strCache>
                <c:ptCount val="1"/>
                <c:pt idx="0">
                  <c:v>Mean right step time (s)</c:v>
                </c:pt>
              </c:strCache>
            </c:strRef>
          </c:tx>
          <c:invertIfNegative val="0"/>
          <c:val>
            <c:numRef>
              <c:f>Temporal!$D$3:$D$11</c:f>
              <c:numCache>
                <c:formatCode>0.000</c:formatCode>
                <c:ptCount val="9"/>
                <c:pt idx="0">
                  <c:v>0.7832020019531245</c:v>
                </c:pt>
                <c:pt idx="1">
                  <c:v>0.62662666829427238</c:v>
                </c:pt>
                <c:pt idx="2">
                  <c:v>0.61445160156250112</c:v>
                </c:pt>
                <c:pt idx="3">
                  <c:v>0.67707674153645803</c:v>
                </c:pt>
                <c:pt idx="4">
                  <c:v>0.66237827485183265</c:v>
                </c:pt>
                <c:pt idx="5">
                  <c:v>0.64453068033854199</c:v>
                </c:pt>
                <c:pt idx="6">
                  <c:v>0.63113117164789312</c:v>
                </c:pt>
                <c:pt idx="7">
                  <c:v>0.70963338216145899</c:v>
                </c:pt>
                <c:pt idx="8">
                  <c:v>0.59578539353274151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6-48D4-B54F-21A9FD9E3710}"/>
            </c:ext>
          </c:extLst>
        </c:ser>
        <c:ser>
          <c:idx val="1"/>
          <c:order val="1"/>
          <c:tx>
            <c:strRef>
              <c:f>Temporal!$E$1</c:f>
              <c:strCache>
                <c:ptCount val="1"/>
                <c:pt idx="0">
                  <c:v>Mean left step time (s)</c:v>
                </c:pt>
              </c:strCache>
            </c:strRef>
          </c:tx>
          <c:invertIfNegative val="0"/>
          <c:val>
            <c:numRef>
              <c:f>Temporal!$E$3:$E$11</c:f>
              <c:numCache>
                <c:formatCode>0.000</c:formatCode>
                <c:ptCount val="9"/>
                <c:pt idx="0">
                  <c:v>0.81054748535156296</c:v>
                </c:pt>
                <c:pt idx="1">
                  <c:v>0.59407499186197876</c:v>
                </c:pt>
                <c:pt idx="2">
                  <c:v>0.627549125339674</c:v>
                </c:pt>
                <c:pt idx="3">
                  <c:v>0.67871496582031299</c:v>
                </c:pt>
                <c:pt idx="4">
                  <c:v>0.68431703016492973</c:v>
                </c:pt>
                <c:pt idx="5">
                  <c:v>0.64603384164663502</c:v>
                </c:pt>
                <c:pt idx="6">
                  <c:v>0.62166584294016924</c:v>
                </c:pt>
                <c:pt idx="7">
                  <c:v>0.6510432128906265</c:v>
                </c:pt>
                <c:pt idx="8">
                  <c:v>0.5885562846434188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6-48D4-B54F-21A9FD9E3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135616"/>
        <c:axId val="113137536"/>
      </c:barChart>
      <c:catAx>
        <c:axId val="113135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IE" sz="1100"/>
                  <a:t>Gait period</a:t>
                </a:r>
              </a:p>
            </c:rich>
          </c:tx>
          <c:overlay val="0"/>
        </c:title>
        <c:majorTickMark val="out"/>
        <c:minorTickMark val="none"/>
        <c:tickLblPos val="nextTo"/>
        <c:crossAx val="113137536"/>
        <c:crosses val="autoZero"/>
        <c:auto val="1"/>
        <c:lblAlgn val="ctr"/>
        <c:lblOffset val="100"/>
        <c:noMultiLvlLbl val="0"/>
      </c:catAx>
      <c:valAx>
        <c:axId val="113137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Step time (sec)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113135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80109169379232"/>
          <c:y val="0.33556256242306104"/>
          <c:w val="0.16191210076800486"/>
          <c:h val="0.4652132255591942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/>
              <a:t>Stride Time Comparison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Temporal!$G$1</c:f>
              <c:strCache>
                <c:ptCount val="1"/>
                <c:pt idx="0">
                  <c:v>Mean right stride time (s)</c:v>
                </c:pt>
              </c:strCache>
            </c:strRef>
          </c:tx>
          <c:invertIfNegative val="0"/>
          <c:val>
            <c:numRef>
              <c:f>Temporal!$G$3:$G$11</c:f>
              <c:numCache>
                <c:formatCode>0.000</c:formatCode>
                <c:ptCount val="9"/>
                <c:pt idx="0">
                  <c:v>1.6875</c:v>
                </c:pt>
                <c:pt idx="1">
                  <c:v>1.2148439941406199</c:v>
                </c:pt>
                <c:pt idx="2">
                  <c:v>1.2576430451766298</c:v>
                </c:pt>
                <c:pt idx="3">
                  <c:v>1.25</c:v>
                </c:pt>
                <c:pt idx="4">
                  <c:v>1.3729744375723398</c:v>
                </c:pt>
                <c:pt idx="5">
                  <c:v>1.3236176945613001</c:v>
                </c:pt>
                <c:pt idx="6">
                  <c:v>1.251799200760686</c:v>
                </c:pt>
                <c:pt idx="7">
                  <c:v>1.318359985351562</c:v>
                </c:pt>
                <c:pt idx="8">
                  <c:v>1.1876418150150598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7-409B-B0BE-C39545B93C72}"/>
            </c:ext>
          </c:extLst>
        </c:ser>
        <c:ser>
          <c:idx val="1"/>
          <c:order val="1"/>
          <c:tx>
            <c:strRef>
              <c:f>Temporal!$H$1</c:f>
              <c:strCache>
                <c:ptCount val="1"/>
                <c:pt idx="0">
                  <c:v>Mean left stride time (s)</c:v>
                </c:pt>
              </c:strCache>
            </c:strRef>
          </c:tx>
          <c:invertIfNegative val="0"/>
          <c:val>
            <c:numRef>
              <c:f>Temporal!$H$3:$H$11</c:f>
              <c:numCache>
                <c:formatCode>0.000</c:formatCode>
                <c:ptCount val="9"/>
                <c:pt idx="0">
                  <c:v>1.68457000732422</c:v>
                </c:pt>
                <c:pt idx="1">
                  <c:v>1.2207016601562499</c:v>
                </c:pt>
                <c:pt idx="2">
                  <c:v>1.2597654012044277</c:v>
                </c:pt>
                <c:pt idx="3">
                  <c:v>1.2792950439453099</c:v>
                </c:pt>
                <c:pt idx="4">
                  <c:v>1.3516348108362299</c:v>
                </c:pt>
                <c:pt idx="5">
                  <c:v>1.3048384540264399</c:v>
                </c:pt>
                <c:pt idx="6">
                  <c:v>1.2605360492907101</c:v>
                </c:pt>
                <c:pt idx="7">
                  <c:v>1.3720698242187535</c:v>
                </c:pt>
                <c:pt idx="8">
                  <c:v>1.18600221852506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7-409B-B0BE-C39545B93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171072"/>
        <c:axId val="170091264"/>
      </c:barChart>
      <c:catAx>
        <c:axId val="113171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IE" sz="1100"/>
                  <a:t>Gait period</a:t>
                </a:r>
              </a:p>
            </c:rich>
          </c:tx>
          <c:overlay val="0"/>
        </c:title>
        <c:majorTickMark val="out"/>
        <c:minorTickMark val="none"/>
        <c:tickLblPos val="nextTo"/>
        <c:crossAx val="170091264"/>
        <c:crosses val="autoZero"/>
        <c:auto val="1"/>
        <c:lblAlgn val="ctr"/>
        <c:lblOffset val="100"/>
        <c:noMultiLvlLbl val="0"/>
      </c:catAx>
      <c:valAx>
        <c:axId val="170091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Stride time (sec)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113171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80109169379232"/>
          <c:y val="0.33556256242306126"/>
          <c:w val="0.16191210076800441"/>
          <c:h val="0.4652132255591942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/>
              <a:t>Cadence Comparison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Temporal!$K$3:$K$11</c:f>
              <c:numCache>
                <c:formatCode>0.00</c:formatCode>
                <c:ptCount val="9"/>
                <c:pt idx="0">
                  <c:v>76.672945936267666</c:v>
                </c:pt>
                <c:pt idx="1">
                  <c:v>98.732219805470507</c:v>
                </c:pt>
                <c:pt idx="2">
                  <c:v>97.631296407246396</c:v>
                </c:pt>
                <c:pt idx="3">
                  <c:v>90.047713626003429</c:v>
                </c:pt>
                <c:pt idx="4">
                  <c:v>90.583104401562693</c:v>
                </c:pt>
                <c:pt idx="5">
                  <c:v>94.346627791216861</c:v>
                </c:pt>
                <c:pt idx="6">
                  <c:v>97.106857887047198</c:v>
                </c:pt>
                <c:pt idx="7">
                  <c:v>88.753354524784271</c:v>
                </c:pt>
                <c:pt idx="8">
                  <c:v>101.689999183727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3-484A-89A0-C30978DBB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099456"/>
        <c:axId val="170101376"/>
      </c:barChart>
      <c:catAx>
        <c:axId val="170099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Gait Period</a:t>
                </a:r>
              </a:p>
            </c:rich>
          </c:tx>
          <c:overlay val="0"/>
        </c:title>
        <c:majorTickMark val="out"/>
        <c:minorTickMark val="none"/>
        <c:tickLblPos val="nextTo"/>
        <c:crossAx val="170101376"/>
        <c:crosses val="autoZero"/>
        <c:auto val="1"/>
        <c:lblAlgn val="ctr"/>
        <c:lblOffset val="100"/>
        <c:noMultiLvlLbl val="0"/>
      </c:catAx>
      <c:valAx>
        <c:axId val="170101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Cadence (steps/min)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70099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0466-1490-4075-A79E-FA57DFCDF567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C12BD-A6DC-4206-A1C1-D11B5F618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B07F0-0550-4446-8CB4-74EB785A264E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EE0-94B7-4D48-A37E-6EBC4A21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45871-A0D3-4817-B99B-BA958D4D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84AC-B172-463A-982F-DF76D515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99A8-4427-459F-AC70-AA104861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9DB0-8EF3-4E68-A561-565240E4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02B0-DB62-452E-88FC-B57C9388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659D-B053-4140-9F54-B1B12106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C31A-D91F-4BB3-AD2A-6A550044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A6A9-1DE9-4704-85C0-F0B5540C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1F2B-FB9F-4C3C-82EB-2A893C26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7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09258-9051-497D-A99D-98EC7BDE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74CF4-7F53-44FE-B57E-DC378DD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FBF0-BC3A-40E4-BC72-C9BACA27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8F57-BFB7-498E-AFE8-12326B08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FD74-FE38-4CDE-AFEA-31E8D35E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72F-5FE5-4A05-9224-B177BDE0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7CD8-EEC0-4163-A013-CE3CEE26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04BC-DDB6-42C9-B953-50662330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B4F1-25F7-4847-B525-13FF482F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D2EB-151A-404B-B5CE-BE716CC8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8E7E-D261-462B-A935-8FAB4240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966C-43F6-4268-A44B-622593AF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9442-DB83-492F-8D17-846950A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F47A-1EE0-45EE-B1D5-B9BB1E4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1B9C-9E3C-4A0F-B31C-F9F941A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151-F1A3-4AA9-85EC-1B139894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773F-D2A3-46BB-A2CC-32752C953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3E678-A101-443D-9BAC-797FA4E7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E790-AFBF-4169-9143-D50CDCCB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19C6-CAD4-4396-8722-5B7D62A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0F0C-A8DD-4EA5-9B67-942BD77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4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26C-66E0-4B31-8613-34589E0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0AE6-AE25-4EFB-814C-7D8E7934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DEBE-0FDE-43D3-8C82-CCBEC340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A58B-5C4A-4B6D-9C1E-3D94F534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F617-14BC-476E-A801-26361D72D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531D3-4BB3-40B8-A659-0F704DEE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8C33B-B74B-4179-9428-0FDA011A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085BA-90C7-4BCE-816C-BF8BC301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0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77B6-8235-460D-AA0E-2F886ECF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32A93-7C92-4B17-ACA8-F74D56B0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A8A9-70F0-481A-A344-4EF67689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28C7E-FEAD-44FA-9973-C5D5B6B5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9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2ED51-F90E-4C98-B8BD-034FAA5D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97605-48F8-49B8-AE3B-DDC4065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E0B5-61FF-4E7A-98F8-54BE4E3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8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BA10-1420-4569-A064-2405E7C7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3705-4E99-4313-BB75-7F262417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FBF3-812D-4300-AB37-DE392488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B17A-C128-4D85-886E-72DD730F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EFACA-CEB1-463A-BE5B-D59F8567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C4F4-3BAB-4247-B2C5-B48BEECE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76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8A32-C101-4CEF-8BCA-6954167C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E4B5F-F9A8-43B3-B54A-E3005B51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39294-D054-475E-8E0A-01F6EB48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67CDF-1183-407E-A7D8-759DB354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97A34-75F2-4F12-B90A-19EAF59F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7152-6729-496A-97B9-1CEE2C15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3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32731-420C-47F6-9D28-6283170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0E30-8000-4A82-A719-2F7EA874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772C-2981-4B89-B8AB-A562EED12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9F5F-F007-4761-A878-5933CE8223AE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5A59-856F-475E-BE23-078CE5456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9389-4FA1-44E7-8346-884160204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1327-F5F0-4864-A33C-95DADE756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1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051-E48F-4F9B-8D5E-197A0C850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Gait Analysis with IMU’s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3C437-8060-444C-BF5F-347419C17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Dr Matthew Patterson</a:t>
            </a:r>
          </a:p>
          <a:p>
            <a:r>
              <a:rPr lang="en-CA" dirty="0"/>
              <a:t>Biomedical Data Scientist </a:t>
            </a:r>
          </a:p>
          <a:p>
            <a:r>
              <a:rPr lang="en-CA" dirty="0"/>
              <a:t>Shimmer Research</a:t>
            </a:r>
          </a:p>
          <a:p>
            <a:r>
              <a:rPr lang="en-CA" dirty="0"/>
              <a:t>March 11, 2020</a:t>
            </a:r>
          </a:p>
        </p:txBody>
      </p:sp>
    </p:spTree>
    <p:extLst>
      <p:ext uri="{BB962C8B-B14F-4D97-AF65-F5344CB8AC3E}">
        <p14:creationId xmlns:p14="http://schemas.microsoft.com/office/powerpoint/2010/main" val="34559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E7D3-303A-4AF2-8898-FDB4F8E7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Supervised vs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F15C-74D5-40BA-A187-3FD4BC23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Supervised</a:t>
            </a:r>
          </a:p>
          <a:p>
            <a:pPr lvl="1"/>
            <a:r>
              <a:rPr lang="en-CA" dirty="0"/>
              <a:t>5m walking test, 6min walking test, Timed up and Go</a:t>
            </a:r>
          </a:p>
          <a:p>
            <a:pPr lvl="1"/>
            <a:r>
              <a:rPr lang="en-CA" dirty="0"/>
              <a:t>Most clinical / academic research on gait has been for supervised tests</a:t>
            </a:r>
          </a:p>
          <a:p>
            <a:pPr lvl="1"/>
            <a:r>
              <a:rPr lang="en-CA" dirty="0"/>
              <a:t>Comparable</a:t>
            </a:r>
          </a:p>
          <a:p>
            <a:pPr lvl="1"/>
            <a:r>
              <a:rPr lang="en-CA" dirty="0"/>
              <a:t>Diagnosable</a:t>
            </a:r>
          </a:p>
          <a:p>
            <a:r>
              <a:rPr lang="en-CA" dirty="0"/>
              <a:t>Unsupervised</a:t>
            </a:r>
          </a:p>
          <a:p>
            <a:pPr lvl="1"/>
            <a:r>
              <a:rPr lang="en-CA" dirty="0"/>
              <a:t>Monitor patients as they go about their normal lives</a:t>
            </a:r>
          </a:p>
          <a:p>
            <a:pPr lvl="1"/>
            <a:r>
              <a:rPr lang="en-CA" dirty="0"/>
              <a:t>Detect when walking occurs</a:t>
            </a:r>
          </a:p>
          <a:p>
            <a:pPr lvl="1"/>
            <a:r>
              <a:rPr lang="en-CA" dirty="0"/>
              <a:t>Detect the gait metrics during walking periods</a:t>
            </a:r>
          </a:p>
          <a:p>
            <a:pPr lvl="1"/>
            <a:r>
              <a:rPr lang="en-CA" dirty="0"/>
              <a:t>Context of gait period can cause large changes (</a:t>
            </a:r>
            <a:r>
              <a:rPr lang="en-CA" dirty="0" err="1"/>
              <a:t>ie</a:t>
            </a:r>
            <a:r>
              <a:rPr lang="en-CA" dirty="0"/>
              <a:t> – carrying groceries, walking with friends)</a:t>
            </a:r>
          </a:p>
          <a:p>
            <a:pPr lvl="1"/>
            <a:r>
              <a:rPr lang="en-CA" dirty="0"/>
              <a:t>Little research done to develop standards</a:t>
            </a:r>
          </a:p>
          <a:p>
            <a:pPr lvl="1"/>
            <a:r>
              <a:rPr lang="en-CA" dirty="0"/>
              <a:t>Not diagnosable</a:t>
            </a:r>
          </a:p>
          <a:p>
            <a:pPr lvl="1"/>
            <a:r>
              <a:rPr lang="en-CA" dirty="0"/>
              <a:t>Difficult to get patients to wear sensors and wear them correctly</a:t>
            </a:r>
          </a:p>
          <a:p>
            <a:pPr lvl="1"/>
            <a:r>
              <a:rPr lang="en-CA" dirty="0"/>
              <a:t>Get data from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39967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C0E5-801E-45DD-8361-C2B2C1E0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106C-1873-4239-BDDD-DC3C1B2A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CB4C2-B6EC-4ABB-8A5F-8FF24515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9" y="0"/>
            <a:ext cx="516525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00BF2-3B61-474C-844E-2314F470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80" y="0"/>
            <a:ext cx="5335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4C6-8E44-45D9-A84A-67378104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2D70-B00E-43FA-94F5-65400627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GaitPy</a:t>
            </a:r>
            <a:endParaRPr lang="en-CA" dirty="0"/>
          </a:p>
          <a:p>
            <a:r>
              <a:rPr lang="en-CA" dirty="0"/>
              <a:t>Open source Python library to analyze accelerometer data from L3</a:t>
            </a:r>
          </a:p>
        </p:txBody>
      </p:sp>
    </p:spTree>
    <p:extLst>
      <p:ext uri="{BB962C8B-B14F-4D97-AF65-F5344CB8AC3E}">
        <p14:creationId xmlns:p14="http://schemas.microsoft.com/office/powerpoint/2010/main" val="29638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Detect Gait Periods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1600201"/>
            <a:ext cx="303468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Consistent periods of activity are searched for to find steady state walking periods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5710" r="6358"/>
          <a:stretch>
            <a:fillRect/>
          </a:stretch>
        </p:blipFill>
        <p:spPr bwMode="auto">
          <a:xfrm>
            <a:off x="5087888" y="1259930"/>
            <a:ext cx="5544616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Gait Period Variables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9696" y="1484784"/>
          <a:ext cx="5688632" cy="4536504"/>
        </p:xfrm>
        <a:graphic>
          <a:graphicData uri="http://schemas.openxmlformats.org/drawingml/2006/table">
            <a:tbl>
              <a:tblPr/>
              <a:tblGrid>
                <a:gridCol w="1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gaitPeriods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 times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 times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start samples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 samples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gait period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length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legnth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 dev length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Initial Contact (IC) Identification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1600201"/>
            <a:ext cx="375476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Based on </a:t>
            </a:r>
            <a:r>
              <a:rPr lang="en-US" sz="2400" dirty="0" err="1"/>
              <a:t>Zijlstra</a:t>
            </a:r>
            <a:r>
              <a:rPr lang="en-US" sz="2400" dirty="0"/>
              <a:t> &amp; Hof, 2003</a:t>
            </a:r>
          </a:p>
          <a:p>
            <a:r>
              <a:rPr lang="en-US" sz="2400" dirty="0"/>
              <a:t>Anterior-posterior acceleration signal</a:t>
            </a:r>
          </a:p>
          <a:p>
            <a:r>
              <a:rPr lang="en-US" sz="2400" dirty="0"/>
              <a:t>‘..the peak forward acceleration preceding the change of sign (as determined by the zero-crossing method) is taken as the instant of foot contact’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936" y="206084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Left / Right IC Identification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81200" y="1600201"/>
            <a:ext cx="303468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Based on </a:t>
            </a:r>
            <a:r>
              <a:rPr lang="en-US" sz="2400" dirty="0" err="1"/>
              <a:t>Zijlstra</a:t>
            </a:r>
            <a:r>
              <a:rPr lang="en-US" sz="2400" dirty="0"/>
              <a:t> and Hof, 2003</a:t>
            </a:r>
          </a:p>
          <a:p>
            <a:r>
              <a:rPr lang="en-US" sz="2400" dirty="0"/>
              <a:t>Double integration of medial-lateral acceleration signal to obtain displacement</a:t>
            </a:r>
          </a:p>
          <a:p>
            <a:r>
              <a:rPr lang="en-US" sz="2400" dirty="0"/>
              <a:t>Positive going IC’s are right foot contacts, negative going IC’s are left foot contacts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1484784"/>
            <a:ext cx="58293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Step times / Stride times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481" y="1916832"/>
            <a:ext cx="480053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3992" y="1844824"/>
            <a:ext cx="48965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Gait Symmetry – Step &amp; Stride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91544" y="3212977"/>
            <a:ext cx="8229600" cy="24811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4 symmetry calculations based on the following work;</a:t>
            </a:r>
          </a:p>
          <a:p>
            <a:r>
              <a:rPr lang="en-US" sz="2400" dirty="0"/>
              <a:t>Patterson et al, 2010</a:t>
            </a:r>
          </a:p>
          <a:p>
            <a:r>
              <a:rPr lang="en-US" sz="2400" dirty="0" err="1"/>
              <a:t>Seadeghi</a:t>
            </a:r>
            <a:r>
              <a:rPr lang="en-US" sz="2400" dirty="0"/>
              <a:t> et al, 2000</a:t>
            </a:r>
          </a:p>
          <a:p>
            <a:r>
              <a:rPr lang="en-US" sz="2400" dirty="0" err="1"/>
              <a:t>Plotnik</a:t>
            </a:r>
            <a:r>
              <a:rPr lang="en-US" sz="2400" dirty="0"/>
              <a:t> et al, 2008</a:t>
            </a:r>
          </a:p>
          <a:p>
            <a:r>
              <a:rPr lang="en-US" sz="2400" dirty="0" err="1"/>
              <a:t>Zifchock</a:t>
            </a:r>
            <a:r>
              <a:rPr lang="en-US" sz="2400" dirty="0"/>
              <a:t> et al, 2008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480" y="1412777"/>
            <a:ext cx="9438224" cy="167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endParaRPr lang="en-US" cap="small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472" y="0"/>
            <a:ext cx="5307490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507" y="44624"/>
            <a:ext cx="4698437" cy="352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2024" y="3399588"/>
            <a:ext cx="4611216" cy="345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3390900"/>
            <a:ext cx="5076056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D17C-C761-43EC-AD83-6E67F5BA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4"/>
            <a:ext cx="10515600" cy="1325563"/>
          </a:xfrm>
        </p:spPr>
        <p:txBody>
          <a:bodyPr/>
          <a:lstStyle/>
          <a:p>
            <a:r>
              <a:rPr lang="en-CA" dirty="0"/>
              <a:t>Motion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C1C-8359-4232-9756-A107F5DB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1258349"/>
            <a:ext cx="11769754" cy="533806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Motion analysis</a:t>
            </a:r>
          </a:p>
          <a:p>
            <a:pPr lvl="1"/>
            <a:r>
              <a:rPr lang="en-CA" dirty="0"/>
              <a:t>Kinematics</a:t>
            </a:r>
          </a:p>
          <a:p>
            <a:pPr lvl="2"/>
            <a:r>
              <a:rPr lang="en-CA" dirty="0"/>
              <a:t>Joint angles </a:t>
            </a:r>
          </a:p>
          <a:p>
            <a:pPr lvl="2"/>
            <a:r>
              <a:rPr lang="en-CA" dirty="0"/>
              <a:t>Motion capture</a:t>
            </a:r>
          </a:p>
          <a:p>
            <a:pPr lvl="1"/>
            <a:r>
              <a:rPr lang="en-CA" dirty="0"/>
              <a:t>Kinetics</a:t>
            </a:r>
          </a:p>
          <a:p>
            <a:pPr lvl="2"/>
            <a:r>
              <a:rPr lang="en-CA" dirty="0"/>
              <a:t>Ground reaction force</a:t>
            </a:r>
          </a:p>
          <a:p>
            <a:pPr lvl="2"/>
            <a:r>
              <a:rPr lang="en-CA" dirty="0"/>
              <a:t>Joint moments</a:t>
            </a:r>
          </a:p>
          <a:p>
            <a:r>
              <a:rPr lang="en-CA" dirty="0"/>
              <a:t>Gait Analysis</a:t>
            </a:r>
          </a:p>
          <a:p>
            <a:pPr lvl="1"/>
            <a:r>
              <a:rPr lang="en-CA" dirty="0"/>
              <a:t>Broken down into the gait cycle (initial contact – mid-stance – toe-off – swing phase)</a:t>
            </a:r>
          </a:p>
          <a:p>
            <a:r>
              <a:rPr lang="en-CA" dirty="0" err="1"/>
              <a:t>Xsens</a:t>
            </a:r>
            <a:r>
              <a:rPr lang="en-CA" dirty="0"/>
              <a:t> is industry leader at joint angle estimation from wearable sensors (biomechanics / film industry applications)</a:t>
            </a:r>
          </a:p>
          <a:p>
            <a:pPr lvl="1"/>
            <a:r>
              <a:rPr lang="en-CA" dirty="0"/>
              <a:t>Requires a sensor on each body segment (</a:t>
            </a:r>
            <a:r>
              <a:rPr lang="en-CA" dirty="0" err="1"/>
              <a:t>ie</a:t>
            </a:r>
            <a:r>
              <a:rPr lang="en-CA" dirty="0"/>
              <a:t> – sensor on the lower leg and the upper leg to get knee angle)</a:t>
            </a:r>
          </a:p>
          <a:p>
            <a:r>
              <a:rPr lang="en-CA" dirty="0"/>
              <a:t>Step counting (easy to measure, easy to understand)</a:t>
            </a:r>
          </a:p>
          <a:p>
            <a:pPr marL="91440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92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cap="small" dirty="0"/>
              <a:t>Temporal / Symmetry Variable List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5760" y="1388700"/>
          <a:ext cx="4896544" cy="5280660"/>
        </p:xfrm>
        <a:graphic>
          <a:graphicData uri="http://schemas.openxmlformats.org/drawingml/2006/table">
            <a:tbl>
              <a:tblPr/>
              <a:tblGrid>
                <a:gridCol w="161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right step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left step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step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right stride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left stride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stride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stride time variance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sec^2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step cadence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steps/min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stride cadence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strides/min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artefacts step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artefacts stride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ratio step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ratio stride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index step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index stride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gait asymmetry step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gait asymmetry stride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angle step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symmetry angle stride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z="3600" dirty="0"/>
              <a:t>Example data – Temporal Gait Parameters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7568" y="1988840"/>
          <a:ext cx="7569200" cy="2438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Gait 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 of each gait period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Steps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right step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left step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step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right stride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left stride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stride time (s)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Stride time variance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step cadence (steps/min)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stride cadence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steps/min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stride/min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451.31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z="3600" dirty="0"/>
              <a:t>Example data – Temporal Gait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735960" y="1052736"/>
          <a:ext cx="540060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07968" y="3861048"/>
          <a:ext cx="5292080" cy="29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0" y="2708920"/>
          <a:ext cx="403143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BCBE-53AC-4ECA-8B68-01C58EFA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Motion Analysis with IMU Technology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5A2FA0-77E9-464C-A301-02D755420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25488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10296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06927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70278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88191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01396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891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Gait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</a:t>
                      </a:r>
                    </a:p>
                    <a:p>
                      <a:r>
                        <a:rPr lang="en-CA" dirty="0"/>
                        <a:t>Gyro</a:t>
                      </a:r>
                    </a:p>
                    <a:p>
                      <a:r>
                        <a:rPr lang="en-CA" dirty="0"/>
                        <a:t>Magnetometer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</a:t>
                      </a:r>
                    </a:p>
                    <a:p>
                      <a:r>
                        <a:rPr lang="en-CA" dirty="0"/>
                        <a:t>Gyro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Sensor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Every body segment that you a joint angle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L3</a:t>
                      </a:r>
                    </a:p>
                    <a:p>
                      <a:r>
                        <a:rPr lang="en-CA" dirty="0"/>
                        <a:t>Shank</a:t>
                      </a:r>
                    </a:p>
                    <a:p>
                      <a:r>
                        <a:rPr lang="en-CA" dirty="0"/>
                        <a:t>Foot</a:t>
                      </a:r>
                    </a:p>
                    <a:p>
                      <a:r>
                        <a:rPr lang="en-CA" dirty="0"/>
                        <a:t>Chest (Garmin)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Wrist</a:t>
                      </a:r>
                    </a:p>
                    <a:p>
                      <a:r>
                        <a:rPr lang="en-CA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Wrist</a:t>
                      </a:r>
                    </a:p>
                    <a:p>
                      <a:r>
                        <a:rPr lang="en-CA" dirty="0"/>
                        <a:t>L3</a:t>
                      </a:r>
                    </a:p>
                    <a:p>
                      <a:r>
                        <a:rPr lang="en-CA" dirty="0"/>
                        <a:t>Shank</a:t>
                      </a:r>
                    </a:p>
                    <a:p>
                      <a:r>
                        <a:rPr lang="en-CA" dirty="0"/>
                        <a:t>Foot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Joint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Step time</a:t>
                      </a:r>
                    </a:p>
                    <a:p>
                      <a:r>
                        <a:rPr lang="en-CA" dirty="0"/>
                        <a:t>Stride time</a:t>
                      </a:r>
                    </a:p>
                    <a:p>
                      <a:r>
                        <a:rPr lang="en-CA" dirty="0"/>
                        <a:t>Ground contact time</a:t>
                      </a:r>
                    </a:p>
                    <a:p>
                      <a:r>
                        <a:rPr lang="en-CA" dirty="0"/>
                        <a:t>Step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Sedentary</a:t>
                      </a:r>
                    </a:p>
                    <a:p>
                      <a:r>
                        <a:rPr lang="en-CA" dirty="0"/>
                        <a:t>Light PA</a:t>
                      </a:r>
                    </a:p>
                    <a:p>
                      <a:r>
                        <a:rPr lang="en-CA" dirty="0"/>
                        <a:t>Moderate PA</a:t>
                      </a:r>
                    </a:p>
                    <a:p>
                      <a:r>
                        <a:rPr lang="en-CA" dirty="0"/>
                        <a:t>Vigorous 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in bed</a:t>
                      </a:r>
                    </a:p>
                    <a:p>
                      <a:r>
                        <a:rPr lang="en-CA" dirty="0"/>
                        <a:t>Sleep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8C4D-C20D-480E-ACEF-3C839AC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Gait Cycle: Stride vs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26DF-02A4-418A-96CF-6D43CDCC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154F6-C26D-4864-8F91-269AD62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876208"/>
            <a:ext cx="90690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1775-3364-42A7-8E47-406D3755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Heuristic Methods some more research recently on using ML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F6035-0DCF-4F8D-A534-17854DCCF7A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49" y="2007765"/>
            <a:ext cx="5114748" cy="35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10D0-4E9F-4851-918B-562C094C4B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71" y="1825625"/>
            <a:ext cx="609550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928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3B02-0520-46DD-9EA5-2B7D3FA2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Digital End-Points in Clinical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0F76-89C6-4C90-A293-3C4125DF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Gait analysis with wearable sensors</a:t>
            </a:r>
          </a:p>
          <a:p>
            <a:r>
              <a:rPr lang="en-CA" dirty="0"/>
              <a:t>Digital end-points in clinical trials</a:t>
            </a:r>
          </a:p>
          <a:p>
            <a:r>
              <a:rPr lang="en-CA" dirty="0"/>
              <a:t>Can we find end points using new technologies that reduce time of clinical trails?</a:t>
            </a:r>
          </a:p>
        </p:txBody>
      </p:sp>
    </p:spTree>
    <p:extLst>
      <p:ext uri="{BB962C8B-B14F-4D97-AF65-F5344CB8AC3E}">
        <p14:creationId xmlns:p14="http://schemas.microsoft.com/office/powerpoint/2010/main" val="346839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59FC-AC23-47D0-B7E3-508FC551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Gait Analysis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A076-A9A5-4401-B3AA-B6862585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Foot – spatial / temporal gait parameters</a:t>
            </a:r>
          </a:p>
          <a:p>
            <a:pPr lvl="1"/>
            <a:r>
              <a:rPr lang="en-CA" dirty="0"/>
              <a:t>Close to ground, so good IC/TO detection</a:t>
            </a:r>
          </a:p>
          <a:p>
            <a:pPr lvl="1"/>
            <a:r>
              <a:rPr lang="en-CA" dirty="0"/>
              <a:t>Use zero velocity in stance to reduce integration time to get accurate velocity / distance parameters (step distance)</a:t>
            </a:r>
          </a:p>
          <a:p>
            <a:pPr lvl="1"/>
            <a:r>
              <a:rPr lang="en-US" sz="1500" dirty="0"/>
              <a:t>Sabatini, A.M., </a:t>
            </a:r>
            <a:r>
              <a:rPr lang="en-US" sz="1500" dirty="0" err="1"/>
              <a:t>Martelloni</a:t>
            </a:r>
            <a:r>
              <a:rPr lang="en-US" sz="1500" dirty="0"/>
              <a:t>, C., </a:t>
            </a:r>
            <a:r>
              <a:rPr lang="en-US" sz="1500" dirty="0" err="1"/>
              <a:t>Scapellato</a:t>
            </a:r>
            <a:r>
              <a:rPr lang="en-US" sz="1500" dirty="0"/>
              <a:t>, S. and Cavallo, F., 2005. Assessment of walking features from foot inertial sensing. </a:t>
            </a:r>
            <a:r>
              <a:rPr lang="en-US" sz="1500" i="1" dirty="0"/>
              <a:t>IEEE Transactions on biomedical engineering</a:t>
            </a:r>
            <a:r>
              <a:rPr lang="en-US" sz="1500" dirty="0"/>
              <a:t>, </a:t>
            </a:r>
            <a:r>
              <a:rPr lang="en-US" sz="1500" i="1" dirty="0"/>
              <a:t>52</a:t>
            </a:r>
            <a:r>
              <a:rPr lang="en-US" sz="1500" dirty="0"/>
              <a:t>(3), pp.486-494.</a:t>
            </a:r>
            <a:endParaRPr lang="en-CA" sz="1500" dirty="0"/>
          </a:p>
          <a:p>
            <a:r>
              <a:rPr lang="en-CA" dirty="0"/>
              <a:t>Shank – temporal gait parameters</a:t>
            </a:r>
          </a:p>
          <a:p>
            <a:pPr lvl="1"/>
            <a:r>
              <a:rPr lang="en-CA" dirty="0"/>
              <a:t>Investigated quantification of novel characteristics from IMU signal in relation to a gait characteristic that is associated with early onset knee osteoarthritis is ACL-reconstructed females</a:t>
            </a:r>
          </a:p>
          <a:p>
            <a:pPr lvl="1"/>
            <a:r>
              <a:rPr lang="en-US" sz="1400" dirty="0"/>
              <a:t>Patterson, M.R., Delahunt, E., Sweeney, K.T. and Caulfield, B., 2014. An ambulatory method of identifying anterior cruciate ligament reconstructed gait patterns. </a:t>
            </a:r>
            <a:r>
              <a:rPr lang="en-US" sz="1400" i="1" dirty="0"/>
              <a:t>Sensors</a:t>
            </a:r>
            <a:r>
              <a:rPr lang="en-US" sz="1400" dirty="0"/>
              <a:t>, </a:t>
            </a:r>
            <a:r>
              <a:rPr lang="en-US" sz="1400" i="1" dirty="0"/>
              <a:t>14</a:t>
            </a:r>
            <a:r>
              <a:rPr lang="en-US" sz="1400" dirty="0"/>
              <a:t>(1), pp.887-899.</a:t>
            </a:r>
            <a:endParaRPr lang="en-CA" sz="1400" dirty="0"/>
          </a:p>
          <a:p>
            <a:pPr lvl="1"/>
            <a:r>
              <a:rPr lang="en-CA" dirty="0"/>
              <a:t>IC and TO are accurate, spatial parameters not as accurate</a:t>
            </a:r>
          </a:p>
          <a:p>
            <a:pPr lvl="1"/>
            <a:r>
              <a:rPr lang="en-CA" sz="1500" dirty="0"/>
              <a:t>Greene, B.R., McGrath, D., O’Neill, R., O’Donovan, K.J., Burns, A. and Caulfield, B., 2010. An adaptive gyroscope-based algorithm for temporal gait analysis. </a:t>
            </a:r>
            <a:r>
              <a:rPr lang="en-CA" sz="1500" i="1" dirty="0"/>
              <a:t>Medical &amp; biological engineering &amp; computing</a:t>
            </a:r>
            <a:r>
              <a:rPr lang="en-CA" sz="1500" dirty="0"/>
              <a:t>, </a:t>
            </a:r>
            <a:r>
              <a:rPr lang="en-CA" sz="1500" i="1" dirty="0"/>
              <a:t>48</a:t>
            </a:r>
            <a:r>
              <a:rPr lang="en-CA" sz="1500" dirty="0"/>
              <a:t>(12), pp.1251-1260.</a:t>
            </a:r>
          </a:p>
          <a:p>
            <a:r>
              <a:rPr lang="en-CA" dirty="0"/>
              <a:t>L3 – Temporal gait parameters (TO is OK, can get spatial, but not accurate)</a:t>
            </a:r>
          </a:p>
        </p:txBody>
      </p:sp>
    </p:spTree>
    <p:extLst>
      <p:ext uri="{BB962C8B-B14F-4D97-AF65-F5344CB8AC3E}">
        <p14:creationId xmlns:p14="http://schemas.microsoft.com/office/powerpoint/2010/main" val="304204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9B42-C4B2-487B-ABAB-C1F978C0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6" y="365125"/>
            <a:ext cx="10515600" cy="1325563"/>
          </a:xfrm>
        </p:spPr>
        <p:txBody>
          <a:bodyPr/>
          <a:lstStyle/>
          <a:p>
            <a:r>
              <a:rPr lang="en-CA" dirty="0"/>
              <a:t>Novel Metrics from IMU’s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7F59-9E49-468E-8CF0-3650A117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1825625"/>
            <a:ext cx="5251508" cy="4351338"/>
          </a:xfrm>
        </p:spPr>
        <p:txBody>
          <a:bodyPr/>
          <a:lstStyle/>
          <a:p>
            <a:r>
              <a:rPr lang="en-CA" dirty="0"/>
              <a:t>Investigate to see if novel metrics from IMU technology can be used to detect abnormal movement patterns</a:t>
            </a:r>
          </a:p>
          <a:p>
            <a:r>
              <a:rPr lang="en-CA" dirty="0"/>
              <a:t>Lower knee adduction moment is associated with early onset knee osteoarthritis in ACL-reconstructed females, this was associated with a lower [3] value during gait trials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66187-AC0D-4F42-B3D1-63AC2F0C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34" y="899759"/>
            <a:ext cx="580153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DE44-AE3E-4FA5-A1F6-2CAE92C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Wrist vs 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75EF-0677-4C2F-BBFC-2877A951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Wrist</a:t>
            </a:r>
          </a:p>
          <a:p>
            <a:pPr lvl="1"/>
            <a:r>
              <a:rPr lang="en-CA" dirty="0"/>
              <a:t>Activity / sedentary</a:t>
            </a:r>
          </a:p>
          <a:p>
            <a:pPr lvl="1"/>
            <a:r>
              <a:rPr lang="en-CA" dirty="0"/>
              <a:t>Sleep</a:t>
            </a:r>
          </a:p>
          <a:p>
            <a:r>
              <a:rPr lang="en-CA" dirty="0"/>
              <a:t>L3</a:t>
            </a:r>
          </a:p>
          <a:p>
            <a:pPr lvl="1"/>
            <a:r>
              <a:rPr lang="en-CA" dirty="0"/>
              <a:t>Walking detection</a:t>
            </a:r>
          </a:p>
          <a:p>
            <a:pPr lvl="1"/>
            <a:r>
              <a:rPr lang="en-CA" dirty="0"/>
              <a:t>Quality of mobility (temporal gait parameters)</a:t>
            </a:r>
          </a:p>
          <a:p>
            <a:pPr lvl="1"/>
            <a:r>
              <a:rPr lang="en-CA" dirty="0"/>
              <a:t>Gait symmetry, gait variability</a:t>
            </a:r>
          </a:p>
        </p:txBody>
      </p:sp>
    </p:spTree>
    <p:extLst>
      <p:ext uri="{BB962C8B-B14F-4D97-AF65-F5344CB8AC3E}">
        <p14:creationId xmlns:p14="http://schemas.microsoft.com/office/powerpoint/2010/main" val="244847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Widescreen</PresentationFormat>
  <Paragraphs>364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Gait Analysis with IMU’s</vt:lpstr>
      <vt:lpstr>Motion Analysis</vt:lpstr>
      <vt:lpstr>Motion Analysis with IMU Technology</vt:lpstr>
      <vt:lpstr>Gait Cycle: Stride vs Step</vt:lpstr>
      <vt:lpstr>Traditional Heuristic Methods some more research recently on using ML methods</vt:lpstr>
      <vt:lpstr>Digital End-Points in Clinical Trials</vt:lpstr>
      <vt:lpstr>Gait Analysis - </vt:lpstr>
      <vt:lpstr>Novel Metrics from IMU’s</vt:lpstr>
      <vt:lpstr>Wrist vs L3</vt:lpstr>
      <vt:lpstr>Supervised vs Unsupervised</vt:lpstr>
      <vt:lpstr>PowerPoint Presentation</vt:lpstr>
      <vt:lpstr>PowerPoint Presentation</vt:lpstr>
      <vt:lpstr>Detect Gait Periods</vt:lpstr>
      <vt:lpstr>Gait Period Variables</vt:lpstr>
      <vt:lpstr>Initial Contact (IC) Identification</vt:lpstr>
      <vt:lpstr>Left / Right IC Identification</vt:lpstr>
      <vt:lpstr>Step times / Stride times</vt:lpstr>
      <vt:lpstr>Gait Symmetry – Step &amp; Stride</vt:lpstr>
      <vt:lpstr>PowerPoint Presentation</vt:lpstr>
      <vt:lpstr>Temporal / Symmetry Variable List</vt:lpstr>
      <vt:lpstr>Example data – Temporal Gait Parameters</vt:lpstr>
      <vt:lpstr>Example data – Temporal Gait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Patterson</dc:creator>
  <cp:lastModifiedBy>Matt Patterson</cp:lastModifiedBy>
  <cp:revision>12</cp:revision>
  <dcterms:created xsi:type="dcterms:W3CDTF">2020-03-09T15:07:54Z</dcterms:created>
  <dcterms:modified xsi:type="dcterms:W3CDTF">2020-03-24T12:38:10Z</dcterms:modified>
</cp:coreProperties>
</file>