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  <p:sldMasterId id="2147483823" r:id="rId2"/>
    <p:sldMasterId id="2147483836" r:id="rId3"/>
  </p:sldMasterIdLst>
  <p:notesMasterIdLst>
    <p:notesMasterId r:id="rId30"/>
  </p:notesMasterIdLst>
  <p:handoutMasterIdLst>
    <p:handoutMasterId r:id="rId31"/>
  </p:handoutMasterIdLst>
  <p:sldIdLst>
    <p:sldId id="308" r:id="rId4"/>
    <p:sldId id="319" r:id="rId5"/>
    <p:sldId id="397" r:id="rId6"/>
    <p:sldId id="497" r:id="rId7"/>
    <p:sldId id="498" r:id="rId8"/>
    <p:sldId id="1062" r:id="rId9"/>
    <p:sldId id="1008" r:id="rId10"/>
    <p:sldId id="1036" r:id="rId11"/>
    <p:sldId id="1010" r:id="rId12"/>
    <p:sldId id="1011" r:id="rId13"/>
    <p:sldId id="1038" r:id="rId14"/>
    <p:sldId id="1040" r:id="rId15"/>
    <p:sldId id="1017" r:id="rId16"/>
    <p:sldId id="1019" r:id="rId17"/>
    <p:sldId id="1020" r:id="rId18"/>
    <p:sldId id="510" r:id="rId19"/>
    <p:sldId id="1030" r:id="rId20"/>
    <p:sldId id="1029" r:id="rId21"/>
    <p:sldId id="1028" r:id="rId22"/>
    <p:sldId id="1063" r:id="rId23"/>
    <p:sldId id="502" r:id="rId24"/>
    <p:sldId id="310" r:id="rId25"/>
    <p:sldId id="511" r:id="rId26"/>
    <p:sldId id="512" r:id="rId27"/>
    <p:sldId id="514" r:id="rId28"/>
    <p:sldId id="1032" r:id="rId29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F7F7F"/>
    <a:srgbClr val="E6E6E6"/>
    <a:srgbClr val="BB0E3D"/>
    <a:srgbClr val="2A71A5"/>
    <a:srgbClr val="6C6C6C"/>
    <a:srgbClr val="E8E8E8"/>
    <a:srgbClr val="F2F2F2"/>
    <a:srgbClr val="4C4C4C"/>
    <a:srgbClr val="565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74" autoAdjust="0"/>
    <p:restoredTop sz="90204" autoAdjust="0"/>
  </p:normalViewPr>
  <p:slideViewPr>
    <p:cSldViewPr snapToGrid="0" snapToObjects="1">
      <p:cViewPr varScale="1">
        <p:scale>
          <a:sx n="153" d="100"/>
          <a:sy n="153" d="100"/>
        </p:scale>
        <p:origin x="552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2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5FEE3C-72E0-4319-80A5-1F51C225F9D5}" type="doc">
      <dgm:prSet loTypeId="urn:microsoft.com/office/officeart/2005/8/layout/process2" loCatId="process" qsTypeId="urn:microsoft.com/office/officeart/2005/8/quickstyle/simple1" qsCatId="simple" csTypeId="urn:microsoft.com/office/officeart/2005/8/colors/accent4_2" csCatId="accent4" phldr="1"/>
      <dgm:spPr/>
    </dgm:pt>
    <dgm:pt modelId="{780555FB-5CAC-4AB7-8A29-D9B25BC043C7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800" dirty="0">
              <a:latin typeface="Arial"/>
              <a:cs typeface="Arial"/>
            </a:rPr>
            <a:t>Advanced</a:t>
          </a:r>
        </a:p>
      </dgm:t>
    </dgm:pt>
    <dgm:pt modelId="{76927E5F-C139-49F1-B389-33D2B6C50D13}" type="parTrans" cxnId="{92431CD0-A217-49AB-B93D-6A571931C087}">
      <dgm:prSet/>
      <dgm:spPr/>
      <dgm:t>
        <a:bodyPr/>
        <a:lstStyle/>
        <a:p>
          <a:endParaRPr lang="en-US" sz="2000"/>
        </a:p>
      </dgm:t>
    </dgm:pt>
    <dgm:pt modelId="{6E91E7FF-A154-4D9B-B828-986DD26EC13A}" type="sibTrans" cxnId="{92431CD0-A217-49AB-B93D-6A571931C087}">
      <dgm:prSet custT="1"/>
      <dgm:spPr/>
      <dgm:t>
        <a:bodyPr/>
        <a:lstStyle/>
        <a:p>
          <a:endParaRPr lang="en-US" sz="2000"/>
        </a:p>
      </dgm:t>
    </dgm:pt>
    <dgm:pt modelId="{8B1F4874-67C8-4840-8070-E09809C09B87}">
      <dgm:prSet custT="1"/>
      <dgm:spPr>
        <a:solidFill>
          <a:schemeClr val="accent2"/>
        </a:solidFill>
      </dgm:spPr>
      <dgm:t>
        <a:bodyPr/>
        <a:lstStyle/>
        <a:p>
          <a:r>
            <a:rPr lang="en-US" sz="1800" dirty="0">
              <a:latin typeface="Arial"/>
              <a:cs typeface="Arial"/>
            </a:rPr>
            <a:t>80hz Data</a:t>
          </a:r>
        </a:p>
      </dgm:t>
    </dgm:pt>
    <dgm:pt modelId="{175F5F91-B9A1-4A85-A673-17756588BA73}" type="parTrans" cxnId="{12CDFBF4-6FBE-46B9-B3DD-3406F0BB515F}">
      <dgm:prSet/>
      <dgm:spPr/>
      <dgm:t>
        <a:bodyPr/>
        <a:lstStyle/>
        <a:p>
          <a:endParaRPr lang="en-US" sz="2000"/>
        </a:p>
      </dgm:t>
    </dgm:pt>
    <dgm:pt modelId="{6164F385-21DC-43B1-8ACB-E4C1CB8F5D93}" type="sibTrans" cxnId="{12CDFBF4-6FBE-46B9-B3DD-3406F0BB515F}">
      <dgm:prSet custT="1"/>
      <dgm:spPr/>
      <dgm:t>
        <a:bodyPr/>
        <a:lstStyle/>
        <a:p>
          <a:endParaRPr lang="en-US" sz="2000"/>
        </a:p>
      </dgm:t>
    </dgm:pt>
    <dgm:pt modelId="{76A96201-48A9-436F-945A-60E7F36DC111}">
      <dgm:prSet custT="1"/>
      <dgm:spPr>
        <a:solidFill>
          <a:schemeClr val="accent2"/>
        </a:solidFill>
      </dgm:spPr>
      <dgm:t>
        <a:bodyPr/>
        <a:lstStyle/>
        <a:p>
          <a:r>
            <a:rPr lang="en-US" sz="1800" dirty="0">
              <a:latin typeface="Arial"/>
              <a:cs typeface="Arial"/>
            </a:rPr>
            <a:t>Cloud? </a:t>
          </a:r>
          <a:br>
            <a:rPr lang="en-US" sz="1800" dirty="0">
              <a:latin typeface="Arial"/>
              <a:cs typeface="Arial"/>
            </a:rPr>
          </a:br>
          <a:r>
            <a:rPr lang="en-US" sz="1800" dirty="0">
              <a:latin typeface="Arial"/>
              <a:cs typeface="Arial"/>
            </a:rPr>
            <a:t>Fresh drive</a:t>
          </a:r>
        </a:p>
      </dgm:t>
    </dgm:pt>
    <dgm:pt modelId="{4FEAECCB-1916-4118-A408-27BA25C59C07}" type="parTrans" cxnId="{7F23F73E-48ED-4124-9C9B-52D62F702926}">
      <dgm:prSet/>
      <dgm:spPr/>
      <dgm:t>
        <a:bodyPr/>
        <a:lstStyle/>
        <a:p>
          <a:endParaRPr lang="en-US" sz="2000"/>
        </a:p>
      </dgm:t>
    </dgm:pt>
    <dgm:pt modelId="{1D24C706-9173-48FB-A37B-C49BE6F96C4C}" type="sibTrans" cxnId="{7F23F73E-48ED-4124-9C9B-52D62F702926}">
      <dgm:prSet/>
      <dgm:spPr/>
      <dgm:t>
        <a:bodyPr/>
        <a:lstStyle/>
        <a:p>
          <a:endParaRPr lang="en-US" sz="2000"/>
        </a:p>
      </dgm:t>
    </dgm:pt>
    <dgm:pt modelId="{7D1C3FCA-98BA-4258-AC54-BC35D95A63E6}" type="pres">
      <dgm:prSet presAssocID="{105FEE3C-72E0-4319-80A5-1F51C225F9D5}" presName="linearFlow" presStyleCnt="0">
        <dgm:presLayoutVars>
          <dgm:resizeHandles val="exact"/>
        </dgm:presLayoutVars>
      </dgm:prSet>
      <dgm:spPr/>
    </dgm:pt>
    <dgm:pt modelId="{17A91102-5AD6-4849-9E68-5E113890CDED}" type="pres">
      <dgm:prSet presAssocID="{780555FB-5CAC-4AB7-8A29-D9B25BC043C7}" presName="node" presStyleLbl="node1" presStyleIdx="0" presStyleCnt="3" custScaleX="151141" custScaleY="100961">
        <dgm:presLayoutVars>
          <dgm:bulletEnabled val="1"/>
        </dgm:presLayoutVars>
      </dgm:prSet>
      <dgm:spPr/>
    </dgm:pt>
    <dgm:pt modelId="{452E274D-070A-4FE4-B9D1-F294F53010DA}" type="pres">
      <dgm:prSet presAssocID="{6E91E7FF-A154-4D9B-B828-986DD26EC13A}" presName="sibTrans" presStyleLbl="sibTrans2D1" presStyleIdx="0" presStyleCnt="2"/>
      <dgm:spPr/>
    </dgm:pt>
    <dgm:pt modelId="{AB804920-D1A3-4FA4-882E-45B829BFF54A}" type="pres">
      <dgm:prSet presAssocID="{6E91E7FF-A154-4D9B-B828-986DD26EC13A}" presName="connectorText" presStyleLbl="sibTrans2D1" presStyleIdx="0" presStyleCnt="2"/>
      <dgm:spPr/>
    </dgm:pt>
    <dgm:pt modelId="{A0C69C06-D223-4D01-B70F-443668373FA4}" type="pres">
      <dgm:prSet presAssocID="{8B1F4874-67C8-4840-8070-E09809C09B87}" presName="node" presStyleLbl="node1" presStyleIdx="1" presStyleCnt="3" custScaleX="151141" custScaleY="100961">
        <dgm:presLayoutVars>
          <dgm:bulletEnabled val="1"/>
        </dgm:presLayoutVars>
      </dgm:prSet>
      <dgm:spPr/>
    </dgm:pt>
    <dgm:pt modelId="{85A19119-023B-4467-9B7C-CBF0A0CD20E5}" type="pres">
      <dgm:prSet presAssocID="{6164F385-21DC-43B1-8ACB-E4C1CB8F5D93}" presName="sibTrans" presStyleLbl="sibTrans2D1" presStyleIdx="1" presStyleCnt="2"/>
      <dgm:spPr/>
    </dgm:pt>
    <dgm:pt modelId="{D6E79917-C6CE-4469-AB53-8B48AB0C358C}" type="pres">
      <dgm:prSet presAssocID="{6164F385-21DC-43B1-8ACB-E4C1CB8F5D93}" presName="connectorText" presStyleLbl="sibTrans2D1" presStyleIdx="1" presStyleCnt="2"/>
      <dgm:spPr/>
    </dgm:pt>
    <dgm:pt modelId="{70704DD7-A7B4-4B54-840F-15E28ED8A481}" type="pres">
      <dgm:prSet presAssocID="{76A96201-48A9-436F-945A-60E7F36DC111}" presName="node" presStyleLbl="node1" presStyleIdx="2" presStyleCnt="3" custScaleX="151141" custScaleY="100961">
        <dgm:presLayoutVars>
          <dgm:bulletEnabled val="1"/>
        </dgm:presLayoutVars>
      </dgm:prSet>
      <dgm:spPr/>
    </dgm:pt>
  </dgm:ptLst>
  <dgm:cxnLst>
    <dgm:cxn modelId="{FD559B15-1567-4742-849D-4C98B2962F48}" type="presOf" srcId="{76A96201-48A9-436F-945A-60E7F36DC111}" destId="{70704DD7-A7B4-4B54-840F-15E28ED8A481}" srcOrd="0" destOrd="0" presId="urn:microsoft.com/office/officeart/2005/8/layout/process2"/>
    <dgm:cxn modelId="{B33A7B1C-B5C5-1C48-923E-E1626BF3199E}" type="presOf" srcId="{8B1F4874-67C8-4840-8070-E09809C09B87}" destId="{A0C69C06-D223-4D01-B70F-443668373FA4}" srcOrd="0" destOrd="0" presId="urn:microsoft.com/office/officeart/2005/8/layout/process2"/>
    <dgm:cxn modelId="{E42D221E-3B2D-A948-A384-3ECF09E00589}" type="presOf" srcId="{6164F385-21DC-43B1-8ACB-E4C1CB8F5D93}" destId="{D6E79917-C6CE-4469-AB53-8B48AB0C358C}" srcOrd="1" destOrd="0" presId="urn:microsoft.com/office/officeart/2005/8/layout/process2"/>
    <dgm:cxn modelId="{7F23F73E-48ED-4124-9C9B-52D62F702926}" srcId="{105FEE3C-72E0-4319-80A5-1F51C225F9D5}" destId="{76A96201-48A9-436F-945A-60E7F36DC111}" srcOrd="2" destOrd="0" parTransId="{4FEAECCB-1916-4118-A408-27BA25C59C07}" sibTransId="{1D24C706-9173-48FB-A37B-C49BE6F96C4C}"/>
    <dgm:cxn modelId="{D8878850-E26A-5F4F-BB9A-10EB25E7CC60}" type="presOf" srcId="{780555FB-5CAC-4AB7-8A29-D9B25BC043C7}" destId="{17A91102-5AD6-4849-9E68-5E113890CDED}" srcOrd="0" destOrd="0" presId="urn:microsoft.com/office/officeart/2005/8/layout/process2"/>
    <dgm:cxn modelId="{D7393853-30DF-3046-8A0A-7217FD7D1A35}" type="presOf" srcId="{6E91E7FF-A154-4D9B-B828-986DD26EC13A}" destId="{AB804920-D1A3-4FA4-882E-45B829BFF54A}" srcOrd="1" destOrd="0" presId="urn:microsoft.com/office/officeart/2005/8/layout/process2"/>
    <dgm:cxn modelId="{9AD717AA-5570-6845-B404-DC1A50CA5D78}" type="presOf" srcId="{105FEE3C-72E0-4319-80A5-1F51C225F9D5}" destId="{7D1C3FCA-98BA-4258-AC54-BC35D95A63E6}" srcOrd="0" destOrd="0" presId="urn:microsoft.com/office/officeart/2005/8/layout/process2"/>
    <dgm:cxn modelId="{1180E0B1-1FDA-C546-B191-3F291AF96BBA}" type="presOf" srcId="{6E91E7FF-A154-4D9B-B828-986DD26EC13A}" destId="{452E274D-070A-4FE4-B9D1-F294F53010DA}" srcOrd="0" destOrd="0" presId="urn:microsoft.com/office/officeart/2005/8/layout/process2"/>
    <dgm:cxn modelId="{92431CD0-A217-49AB-B93D-6A571931C087}" srcId="{105FEE3C-72E0-4319-80A5-1F51C225F9D5}" destId="{780555FB-5CAC-4AB7-8A29-D9B25BC043C7}" srcOrd="0" destOrd="0" parTransId="{76927E5F-C139-49F1-B389-33D2B6C50D13}" sibTransId="{6E91E7FF-A154-4D9B-B828-986DD26EC13A}"/>
    <dgm:cxn modelId="{0F128EDA-78A9-484B-82A8-7A5034475B23}" type="presOf" srcId="{6164F385-21DC-43B1-8ACB-E4C1CB8F5D93}" destId="{85A19119-023B-4467-9B7C-CBF0A0CD20E5}" srcOrd="0" destOrd="0" presId="urn:microsoft.com/office/officeart/2005/8/layout/process2"/>
    <dgm:cxn modelId="{12CDFBF4-6FBE-46B9-B3DD-3406F0BB515F}" srcId="{105FEE3C-72E0-4319-80A5-1F51C225F9D5}" destId="{8B1F4874-67C8-4840-8070-E09809C09B87}" srcOrd="1" destOrd="0" parTransId="{175F5F91-B9A1-4A85-A673-17756588BA73}" sibTransId="{6164F385-21DC-43B1-8ACB-E4C1CB8F5D93}"/>
    <dgm:cxn modelId="{720B404D-1E90-1C49-80A8-E71070ADE372}" type="presParOf" srcId="{7D1C3FCA-98BA-4258-AC54-BC35D95A63E6}" destId="{17A91102-5AD6-4849-9E68-5E113890CDED}" srcOrd="0" destOrd="0" presId="urn:microsoft.com/office/officeart/2005/8/layout/process2"/>
    <dgm:cxn modelId="{370626C0-33EE-8D4C-B6D5-964A0D5983BE}" type="presParOf" srcId="{7D1C3FCA-98BA-4258-AC54-BC35D95A63E6}" destId="{452E274D-070A-4FE4-B9D1-F294F53010DA}" srcOrd="1" destOrd="0" presId="urn:microsoft.com/office/officeart/2005/8/layout/process2"/>
    <dgm:cxn modelId="{095CFD78-BE4D-494A-B45D-F05198F18B1F}" type="presParOf" srcId="{452E274D-070A-4FE4-B9D1-F294F53010DA}" destId="{AB804920-D1A3-4FA4-882E-45B829BFF54A}" srcOrd="0" destOrd="0" presId="urn:microsoft.com/office/officeart/2005/8/layout/process2"/>
    <dgm:cxn modelId="{BB31F580-8520-E949-B2DF-063B61B236F4}" type="presParOf" srcId="{7D1C3FCA-98BA-4258-AC54-BC35D95A63E6}" destId="{A0C69C06-D223-4D01-B70F-443668373FA4}" srcOrd="2" destOrd="0" presId="urn:microsoft.com/office/officeart/2005/8/layout/process2"/>
    <dgm:cxn modelId="{3286394C-247A-3743-8D3F-9C942C6F39B1}" type="presParOf" srcId="{7D1C3FCA-98BA-4258-AC54-BC35D95A63E6}" destId="{85A19119-023B-4467-9B7C-CBF0A0CD20E5}" srcOrd="3" destOrd="0" presId="urn:microsoft.com/office/officeart/2005/8/layout/process2"/>
    <dgm:cxn modelId="{EEDE738E-9D45-2047-B48C-D5ED713A9ADA}" type="presParOf" srcId="{85A19119-023B-4467-9B7C-CBF0A0CD20E5}" destId="{D6E79917-C6CE-4469-AB53-8B48AB0C358C}" srcOrd="0" destOrd="0" presId="urn:microsoft.com/office/officeart/2005/8/layout/process2"/>
    <dgm:cxn modelId="{8138BA61-5900-0249-8548-43B3E05A36C7}" type="presParOf" srcId="{7D1C3FCA-98BA-4258-AC54-BC35D95A63E6}" destId="{70704DD7-A7B4-4B54-840F-15E28ED8A481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5FEE3C-72E0-4319-80A5-1F51C225F9D5}" type="doc">
      <dgm:prSet loTypeId="urn:microsoft.com/office/officeart/2005/8/layout/process2" loCatId="process" qsTypeId="urn:microsoft.com/office/officeart/2005/8/quickstyle/simple1" qsCatId="simple" csTypeId="urn:microsoft.com/office/officeart/2005/8/colors/accent4_2" csCatId="accent4" phldr="1"/>
      <dgm:spPr/>
    </dgm:pt>
    <dgm:pt modelId="{035CFEBD-7196-4183-9548-7AB6185C00BC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800" dirty="0">
              <a:latin typeface="Arial"/>
              <a:cs typeface="Arial"/>
            </a:rPr>
            <a:t>Moderate</a:t>
          </a:r>
        </a:p>
      </dgm:t>
    </dgm:pt>
    <dgm:pt modelId="{B413B9F0-8CD6-41A3-9397-4BD563919D12}" type="parTrans" cxnId="{7C0C01B9-D1A1-45A7-A5CD-5C6BDDD986BE}">
      <dgm:prSet/>
      <dgm:spPr/>
      <dgm:t>
        <a:bodyPr/>
        <a:lstStyle/>
        <a:p>
          <a:endParaRPr lang="en-US" sz="2000"/>
        </a:p>
      </dgm:t>
    </dgm:pt>
    <dgm:pt modelId="{936D3098-F73B-46DB-83F4-996A841EA6EA}" type="sibTrans" cxnId="{7C0C01B9-D1A1-45A7-A5CD-5C6BDDD986BE}">
      <dgm:prSet custT="1"/>
      <dgm:spPr/>
      <dgm:t>
        <a:bodyPr/>
        <a:lstStyle/>
        <a:p>
          <a:endParaRPr lang="en-US" sz="2000"/>
        </a:p>
      </dgm:t>
    </dgm:pt>
    <dgm:pt modelId="{BD170AF2-FB55-4B93-A0EB-D6CDAB86FD7F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400" dirty="0">
              <a:latin typeface="Arial"/>
              <a:cs typeface="Arial"/>
            </a:rPr>
            <a:t>Minute/Hour MIMS, Sleep/Wear </a:t>
          </a:r>
        </a:p>
      </dgm:t>
    </dgm:pt>
    <dgm:pt modelId="{04BC3432-5D6B-4675-8983-BCE04656E011}" type="parTrans" cxnId="{6A7BFEC0-389D-4E0B-B59E-18EA3B73B822}">
      <dgm:prSet/>
      <dgm:spPr/>
      <dgm:t>
        <a:bodyPr/>
        <a:lstStyle/>
        <a:p>
          <a:endParaRPr lang="en-US" sz="2000"/>
        </a:p>
      </dgm:t>
    </dgm:pt>
    <dgm:pt modelId="{AB8F1BCC-0AFD-4DC9-891B-F004FAD61F7B}" type="sibTrans" cxnId="{6A7BFEC0-389D-4E0B-B59E-18EA3B73B822}">
      <dgm:prSet custT="1"/>
      <dgm:spPr/>
      <dgm:t>
        <a:bodyPr/>
        <a:lstStyle/>
        <a:p>
          <a:endParaRPr lang="en-US" sz="2000"/>
        </a:p>
      </dgm:t>
    </dgm:pt>
    <dgm:pt modelId="{30BCBCDF-A089-440E-84DD-984C16A595C3}">
      <dgm:prSet phldrT="[Text]" custT="1"/>
      <dgm:spPr>
        <a:solidFill>
          <a:schemeClr val="accent2"/>
        </a:solidFill>
      </dgm:spPr>
      <dgm:t>
        <a:bodyPr/>
        <a:lstStyle/>
        <a:p>
          <a:pPr>
            <a:spcAft>
              <a:spcPts val="200"/>
            </a:spcAft>
          </a:pPr>
          <a:r>
            <a:rPr lang="en-US" sz="1800" dirty="0">
              <a:latin typeface="Arial"/>
              <a:cs typeface="Arial"/>
            </a:rPr>
            <a:t>Website </a:t>
          </a:r>
        </a:p>
        <a:p>
          <a:pPr>
            <a:spcAft>
              <a:spcPts val="200"/>
            </a:spcAft>
          </a:pPr>
          <a:r>
            <a:rPr lang="en-US" sz="1800" dirty="0">
              <a:latin typeface="Arial"/>
              <a:cs typeface="Arial"/>
            </a:rPr>
            <a:t>(SAS flat file)</a:t>
          </a:r>
        </a:p>
      </dgm:t>
    </dgm:pt>
    <dgm:pt modelId="{296309D7-2783-4C77-A658-3E85CD6E577A}" type="parTrans" cxnId="{3EE37317-79DF-40CF-80E4-D80B18E4F2A5}">
      <dgm:prSet/>
      <dgm:spPr/>
      <dgm:t>
        <a:bodyPr/>
        <a:lstStyle/>
        <a:p>
          <a:endParaRPr lang="en-US" sz="2000"/>
        </a:p>
      </dgm:t>
    </dgm:pt>
    <dgm:pt modelId="{35130A3C-EFED-4587-8C68-AA6BC05839E0}" type="sibTrans" cxnId="{3EE37317-79DF-40CF-80E4-D80B18E4F2A5}">
      <dgm:prSet/>
      <dgm:spPr/>
      <dgm:t>
        <a:bodyPr/>
        <a:lstStyle/>
        <a:p>
          <a:endParaRPr lang="en-US" sz="2000"/>
        </a:p>
      </dgm:t>
    </dgm:pt>
    <dgm:pt modelId="{7D1C3FCA-98BA-4258-AC54-BC35D95A63E6}" type="pres">
      <dgm:prSet presAssocID="{105FEE3C-72E0-4319-80A5-1F51C225F9D5}" presName="linearFlow" presStyleCnt="0">
        <dgm:presLayoutVars>
          <dgm:resizeHandles val="exact"/>
        </dgm:presLayoutVars>
      </dgm:prSet>
      <dgm:spPr/>
    </dgm:pt>
    <dgm:pt modelId="{6C58014D-6A8A-412F-B1BF-A39514B15DF7}" type="pres">
      <dgm:prSet presAssocID="{035CFEBD-7196-4183-9548-7AB6185C00BC}" presName="node" presStyleLbl="node1" presStyleIdx="0" presStyleCnt="3" custScaleX="116610">
        <dgm:presLayoutVars>
          <dgm:bulletEnabled val="1"/>
        </dgm:presLayoutVars>
      </dgm:prSet>
      <dgm:spPr/>
    </dgm:pt>
    <dgm:pt modelId="{D2DE3B66-7881-4185-9433-0C1C8D3D8699}" type="pres">
      <dgm:prSet presAssocID="{936D3098-F73B-46DB-83F4-996A841EA6EA}" presName="sibTrans" presStyleLbl="sibTrans2D1" presStyleIdx="0" presStyleCnt="2"/>
      <dgm:spPr/>
    </dgm:pt>
    <dgm:pt modelId="{1D748B4B-EA2B-415C-96B4-88EF4C1B2407}" type="pres">
      <dgm:prSet presAssocID="{936D3098-F73B-46DB-83F4-996A841EA6EA}" presName="connectorText" presStyleLbl="sibTrans2D1" presStyleIdx="0" presStyleCnt="2"/>
      <dgm:spPr/>
    </dgm:pt>
    <dgm:pt modelId="{21AA94D5-150A-4E70-BB09-48284180814A}" type="pres">
      <dgm:prSet presAssocID="{BD170AF2-FB55-4B93-A0EB-D6CDAB86FD7F}" presName="node" presStyleLbl="node1" presStyleIdx="1" presStyleCnt="3" custScaleX="116610">
        <dgm:presLayoutVars>
          <dgm:bulletEnabled val="1"/>
        </dgm:presLayoutVars>
      </dgm:prSet>
      <dgm:spPr/>
    </dgm:pt>
    <dgm:pt modelId="{2CF74148-400A-42BD-BAA5-1F281FD1362D}" type="pres">
      <dgm:prSet presAssocID="{AB8F1BCC-0AFD-4DC9-891B-F004FAD61F7B}" presName="sibTrans" presStyleLbl="sibTrans2D1" presStyleIdx="1" presStyleCnt="2"/>
      <dgm:spPr/>
    </dgm:pt>
    <dgm:pt modelId="{AB2FE88E-4EF5-414B-90B8-10284AC81841}" type="pres">
      <dgm:prSet presAssocID="{AB8F1BCC-0AFD-4DC9-891B-F004FAD61F7B}" presName="connectorText" presStyleLbl="sibTrans2D1" presStyleIdx="1" presStyleCnt="2"/>
      <dgm:spPr/>
    </dgm:pt>
    <dgm:pt modelId="{57502228-4D71-4BBF-90CE-5376918BE198}" type="pres">
      <dgm:prSet presAssocID="{30BCBCDF-A089-440E-84DD-984C16A595C3}" presName="node" presStyleLbl="node1" presStyleIdx="2" presStyleCnt="3" custScaleX="116610">
        <dgm:presLayoutVars>
          <dgm:bulletEnabled val="1"/>
        </dgm:presLayoutVars>
      </dgm:prSet>
      <dgm:spPr/>
    </dgm:pt>
  </dgm:ptLst>
  <dgm:cxnLst>
    <dgm:cxn modelId="{2D2D1212-7251-B54B-89FC-B56C79BBA314}" type="presOf" srcId="{936D3098-F73B-46DB-83F4-996A841EA6EA}" destId="{D2DE3B66-7881-4185-9433-0C1C8D3D8699}" srcOrd="0" destOrd="0" presId="urn:microsoft.com/office/officeart/2005/8/layout/process2"/>
    <dgm:cxn modelId="{3EE37317-79DF-40CF-80E4-D80B18E4F2A5}" srcId="{105FEE3C-72E0-4319-80A5-1F51C225F9D5}" destId="{30BCBCDF-A089-440E-84DD-984C16A595C3}" srcOrd="2" destOrd="0" parTransId="{296309D7-2783-4C77-A658-3E85CD6E577A}" sibTransId="{35130A3C-EFED-4587-8C68-AA6BC05839E0}"/>
    <dgm:cxn modelId="{005CA235-DEBB-6140-9EC4-8E1AE5A4E105}" type="presOf" srcId="{105FEE3C-72E0-4319-80A5-1F51C225F9D5}" destId="{7D1C3FCA-98BA-4258-AC54-BC35D95A63E6}" srcOrd="0" destOrd="0" presId="urn:microsoft.com/office/officeart/2005/8/layout/process2"/>
    <dgm:cxn modelId="{10DCBC4D-C423-4340-ABBD-8211E53EE6C9}" type="presOf" srcId="{30BCBCDF-A089-440E-84DD-984C16A595C3}" destId="{57502228-4D71-4BBF-90CE-5376918BE198}" srcOrd="0" destOrd="0" presId="urn:microsoft.com/office/officeart/2005/8/layout/process2"/>
    <dgm:cxn modelId="{678BC760-9324-1447-8731-AE77DBDD13CB}" type="presOf" srcId="{BD170AF2-FB55-4B93-A0EB-D6CDAB86FD7F}" destId="{21AA94D5-150A-4E70-BB09-48284180814A}" srcOrd="0" destOrd="0" presId="urn:microsoft.com/office/officeart/2005/8/layout/process2"/>
    <dgm:cxn modelId="{F972F372-4858-A54C-9639-33DE85039F9B}" type="presOf" srcId="{AB8F1BCC-0AFD-4DC9-891B-F004FAD61F7B}" destId="{AB2FE88E-4EF5-414B-90B8-10284AC81841}" srcOrd="1" destOrd="0" presId="urn:microsoft.com/office/officeart/2005/8/layout/process2"/>
    <dgm:cxn modelId="{BE6BC596-01F0-3C48-8756-97515CF65C60}" type="presOf" srcId="{936D3098-F73B-46DB-83F4-996A841EA6EA}" destId="{1D748B4B-EA2B-415C-96B4-88EF4C1B2407}" srcOrd="1" destOrd="0" presId="urn:microsoft.com/office/officeart/2005/8/layout/process2"/>
    <dgm:cxn modelId="{7C0C01B9-D1A1-45A7-A5CD-5C6BDDD986BE}" srcId="{105FEE3C-72E0-4319-80A5-1F51C225F9D5}" destId="{035CFEBD-7196-4183-9548-7AB6185C00BC}" srcOrd="0" destOrd="0" parTransId="{B413B9F0-8CD6-41A3-9397-4BD563919D12}" sibTransId="{936D3098-F73B-46DB-83F4-996A841EA6EA}"/>
    <dgm:cxn modelId="{6A7BFEC0-389D-4E0B-B59E-18EA3B73B822}" srcId="{105FEE3C-72E0-4319-80A5-1F51C225F9D5}" destId="{BD170AF2-FB55-4B93-A0EB-D6CDAB86FD7F}" srcOrd="1" destOrd="0" parTransId="{04BC3432-5D6B-4675-8983-BCE04656E011}" sibTransId="{AB8F1BCC-0AFD-4DC9-891B-F004FAD61F7B}"/>
    <dgm:cxn modelId="{AB84ECDB-25C7-C84E-914D-47D9790159FF}" type="presOf" srcId="{035CFEBD-7196-4183-9548-7AB6185C00BC}" destId="{6C58014D-6A8A-412F-B1BF-A39514B15DF7}" srcOrd="0" destOrd="0" presId="urn:microsoft.com/office/officeart/2005/8/layout/process2"/>
    <dgm:cxn modelId="{100736FC-B277-4348-BDF5-3E50084CC618}" type="presOf" srcId="{AB8F1BCC-0AFD-4DC9-891B-F004FAD61F7B}" destId="{2CF74148-400A-42BD-BAA5-1F281FD1362D}" srcOrd="0" destOrd="0" presId="urn:microsoft.com/office/officeart/2005/8/layout/process2"/>
    <dgm:cxn modelId="{B89D9433-1C6D-8E49-A3A4-6D9ED1DB6726}" type="presParOf" srcId="{7D1C3FCA-98BA-4258-AC54-BC35D95A63E6}" destId="{6C58014D-6A8A-412F-B1BF-A39514B15DF7}" srcOrd="0" destOrd="0" presId="urn:microsoft.com/office/officeart/2005/8/layout/process2"/>
    <dgm:cxn modelId="{C0F52954-46A7-1446-96F4-544A9A63F1ED}" type="presParOf" srcId="{7D1C3FCA-98BA-4258-AC54-BC35D95A63E6}" destId="{D2DE3B66-7881-4185-9433-0C1C8D3D8699}" srcOrd="1" destOrd="0" presId="urn:microsoft.com/office/officeart/2005/8/layout/process2"/>
    <dgm:cxn modelId="{F8C75049-8760-7347-AA49-A33D6B037A63}" type="presParOf" srcId="{D2DE3B66-7881-4185-9433-0C1C8D3D8699}" destId="{1D748B4B-EA2B-415C-96B4-88EF4C1B2407}" srcOrd="0" destOrd="0" presId="urn:microsoft.com/office/officeart/2005/8/layout/process2"/>
    <dgm:cxn modelId="{C3294CAD-61AC-3548-8623-EEFBEE729587}" type="presParOf" srcId="{7D1C3FCA-98BA-4258-AC54-BC35D95A63E6}" destId="{21AA94D5-150A-4E70-BB09-48284180814A}" srcOrd="2" destOrd="0" presId="urn:microsoft.com/office/officeart/2005/8/layout/process2"/>
    <dgm:cxn modelId="{5BF43C0C-38A1-3146-A95C-5155D3822F73}" type="presParOf" srcId="{7D1C3FCA-98BA-4258-AC54-BC35D95A63E6}" destId="{2CF74148-400A-42BD-BAA5-1F281FD1362D}" srcOrd="3" destOrd="0" presId="urn:microsoft.com/office/officeart/2005/8/layout/process2"/>
    <dgm:cxn modelId="{4F429333-1004-BE4F-95A7-7EC511B321E7}" type="presParOf" srcId="{2CF74148-400A-42BD-BAA5-1F281FD1362D}" destId="{AB2FE88E-4EF5-414B-90B8-10284AC81841}" srcOrd="0" destOrd="0" presId="urn:microsoft.com/office/officeart/2005/8/layout/process2"/>
    <dgm:cxn modelId="{AC64B955-BB6E-C44A-B66A-E84012589D17}" type="presParOf" srcId="{7D1C3FCA-98BA-4258-AC54-BC35D95A63E6}" destId="{57502228-4D71-4BBF-90CE-5376918BE198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5FEE3C-72E0-4319-80A5-1F51C225F9D5}" type="doc">
      <dgm:prSet loTypeId="urn:microsoft.com/office/officeart/2005/8/layout/process2" loCatId="process" qsTypeId="urn:microsoft.com/office/officeart/2005/8/quickstyle/simple1" qsCatId="simple" csTypeId="urn:microsoft.com/office/officeart/2005/8/colors/accent4_2" csCatId="accent4" phldr="1"/>
      <dgm:spPr/>
    </dgm:pt>
    <dgm:pt modelId="{36FB5D2F-3F43-4AB2-AEFF-B3D27130270F}">
      <dgm:prSet phldrT="[Text]" custT="1"/>
      <dgm:spPr>
        <a:solidFill>
          <a:schemeClr val="accent2"/>
        </a:solidFill>
      </dgm:spPr>
      <dgm:t>
        <a:bodyPr/>
        <a:lstStyle/>
        <a:p>
          <a:pPr algn="ctr"/>
          <a:r>
            <a:rPr lang="en-US" sz="1800" dirty="0">
              <a:latin typeface="Arial"/>
              <a:cs typeface="Arial"/>
            </a:rPr>
            <a:t>Basic</a:t>
          </a:r>
        </a:p>
      </dgm:t>
    </dgm:pt>
    <dgm:pt modelId="{28F30FAD-F741-43A5-8C88-3CEF608D80E4}" type="parTrans" cxnId="{0BDB9F91-BEAD-4DB4-89ED-1F5CAF49E3D1}">
      <dgm:prSet/>
      <dgm:spPr/>
      <dgm:t>
        <a:bodyPr/>
        <a:lstStyle/>
        <a:p>
          <a:endParaRPr lang="en-US" sz="2000"/>
        </a:p>
      </dgm:t>
    </dgm:pt>
    <dgm:pt modelId="{4256B45D-8021-470A-8E6E-022EFF5A43CB}" type="sibTrans" cxnId="{0BDB9F91-BEAD-4DB4-89ED-1F5CAF49E3D1}">
      <dgm:prSet custT="1"/>
      <dgm:spPr/>
      <dgm:t>
        <a:bodyPr/>
        <a:lstStyle/>
        <a:p>
          <a:pPr algn="ctr"/>
          <a:endParaRPr lang="en-US" sz="2000"/>
        </a:p>
      </dgm:t>
    </dgm:pt>
    <dgm:pt modelId="{24E293F8-D1B4-4536-8E5F-86784084EAE6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800" dirty="0">
              <a:latin typeface="Arial"/>
              <a:cs typeface="Arial"/>
            </a:rPr>
            <a:t>Daily MIMS, Sleep/Wear</a:t>
          </a:r>
        </a:p>
      </dgm:t>
    </dgm:pt>
    <dgm:pt modelId="{030F7349-2FE0-4FB5-9DEF-EEDEB97B38AA}" type="parTrans" cxnId="{8CBBCCCC-EA63-4056-8082-DD32E84A18C3}">
      <dgm:prSet/>
      <dgm:spPr/>
      <dgm:t>
        <a:bodyPr/>
        <a:lstStyle/>
        <a:p>
          <a:endParaRPr lang="en-US" sz="2000"/>
        </a:p>
      </dgm:t>
    </dgm:pt>
    <dgm:pt modelId="{2900CEA0-D033-4CF8-A2A6-F3C5F449D6A8}" type="sibTrans" cxnId="{8CBBCCCC-EA63-4056-8082-DD32E84A18C3}">
      <dgm:prSet custT="1"/>
      <dgm:spPr/>
      <dgm:t>
        <a:bodyPr/>
        <a:lstStyle/>
        <a:p>
          <a:endParaRPr lang="en-US" sz="2000"/>
        </a:p>
      </dgm:t>
    </dgm:pt>
    <dgm:pt modelId="{16A0D3EB-53F3-450E-BB03-BEEBC11414C4}">
      <dgm:prSet phldrT="[Text]" custT="1"/>
      <dgm:spPr>
        <a:solidFill>
          <a:schemeClr val="accent2"/>
        </a:solidFill>
      </dgm:spPr>
      <dgm:t>
        <a:bodyPr/>
        <a:lstStyle/>
        <a:p>
          <a:pPr>
            <a:spcAft>
              <a:spcPts val="200"/>
            </a:spcAft>
          </a:pPr>
          <a:r>
            <a:rPr lang="en-US" sz="1800" dirty="0">
              <a:latin typeface="Arial"/>
              <a:cs typeface="Arial"/>
            </a:rPr>
            <a:t>Website </a:t>
          </a:r>
        </a:p>
        <a:p>
          <a:pPr>
            <a:spcAft>
              <a:spcPts val="200"/>
            </a:spcAft>
          </a:pPr>
          <a:r>
            <a:rPr lang="en-US" sz="1800" dirty="0">
              <a:latin typeface="Arial"/>
              <a:cs typeface="Arial"/>
            </a:rPr>
            <a:t>(SAS flat file)</a:t>
          </a:r>
        </a:p>
      </dgm:t>
    </dgm:pt>
    <dgm:pt modelId="{DF374299-E3D7-40E3-8109-4318FDAAB644}" type="parTrans" cxnId="{0384BCB2-5BC6-4763-A127-D15168010938}">
      <dgm:prSet/>
      <dgm:spPr/>
      <dgm:t>
        <a:bodyPr/>
        <a:lstStyle/>
        <a:p>
          <a:endParaRPr lang="en-US" sz="2000"/>
        </a:p>
      </dgm:t>
    </dgm:pt>
    <dgm:pt modelId="{D82B49F8-2862-4501-83E1-FF40B289E662}" type="sibTrans" cxnId="{0384BCB2-5BC6-4763-A127-D15168010938}">
      <dgm:prSet/>
      <dgm:spPr/>
      <dgm:t>
        <a:bodyPr/>
        <a:lstStyle/>
        <a:p>
          <a:endParaRPr lang="en-US" sz="2000"/>
        </a:p>
      </dgm:t>
    </dgm:pt>
    <dgm:pt modelId="{7D1C3FCA-98BA-4258-AC54-BC35D95A63E6}" type="pres">
      <dgm:prSet presAssocID="{105FEE3C-72E0-4319-80A5-1F51C225F9D5}" presName="linearFlow" presStyleCnt="0">
        <dgm:presLayoutVars>
          <dgm:resizeHandles val="exact"/>
        </dgm:presLayoutVars>
      </dgm:prSet>
      <dgm:spPr/>
    </dgm:pt>
    <dgm:pt modelId="{607D6A72-B8FD-45CA-8E73-EBFE9350F350}" type="pres">
      <dgm:prSet presAssocID="{36FB5D2F-3F43-4AB2-AEFF-B3D27130270F}" presName="node" presStyleLbl="node1" presStyleIdx="0" presStyleCnt="3" custScaleX="131440" custScaleY="100961" custLinFactNeighborX="14604" custLinFactNeighborY="-30553">
        <dgm:presLayoutVars>
          <dgm:bulletEnabled val="1"/>
        </dgm:presLayoutVars>
      </dgm:prSet>
      <dgm:spPr/>
    </dgm:pt>
    <dgm:pt modelId="{0D1098C5-2E92-4B32-91D8-62C88E758223}" type="pres">
      <dgm:prSet presAssocID="{4256B45D-8021-470A-8E6E-022EFF5A43CB}" presName="sibTrans" presStyleLbl="sibTrans2D1" presStyleIdx="0" presStyleCnt="2"/>
      <dgm:spPr/>
    </dgm:pt>
    <dgm:pt modelId="{BA3FAE4D-E155-4764-9D0E-9CF05651AD54}" type="pres">
      <dgm:prSet presAssocID="{4256B45D-8021-470A-8E6E-022EFF5A43CB}" presName="connectorText" presStyleLbl="sibTrans2D1" presStyleIdx="0" presStyleCnt="2"/>
      <dgm:spPr/>
    </dgm:pt>
    <dgm:pt modelId="{25622F63-1912-493F-86D4-637905CE94F0}" type="pres">
      <dgm:prSet presAssocID="{24E293F8-D1B4-4536-8E5F-86784084EAE6}" presName="node" presStyleLbl="node1" presStyleIdx="1" presStyleCnt="3" custScaleX="131440" custScaleY="100961" custLinFactNeighborX="1464">
        <dgm:presLayoutVars>
          <dgm:bulletEnabled val="1"/>
        </dgm:presLayoutVars>
      </dgm:prSet>
      <dgm:spPr/>
    </dgm:pt>
    <dgm:pt modelId="{D902A050-61B9-43E7-B8DD-0DC17F98939B}" type="pres">
      <dgm:prSet presAssocID="{2900CEA0-D033-4CF8-A2A6-F3C5F449D6A8}" presName="sibTrans" presStyleLbl="sibTrans2D1" presStyleIdx="1" presStyleCnt="2"/>
      <dgm:spPr/>
    </dgm:pt>
    <dgm:pt modelId="{11C61F37-C0A9-404C-9A7B-A31DB58EF46B}" type="pres">
      <dgm:prSet presAssocID="{2900CEA0-D033-4CF8-A2A6-F3C5F449D6A8}" presName="connectorText" presStyleLbl="sibTrans2D1" presStyleIdx="1" presStyleCnt="2"/>
      <dgm:spPr/>
    </dgm:pt>
    <dgm:pt modelId="{129046FA-B680-4A80-B9DF-28957B16D1B2}" type="pres">
      <dgm:prSet presAssocID="{16A0D3EB-53F3-450E-BB03-BEEBC11414C4}" presName="node" presStyleLbl="node1" presStyleIdx="2" presStyleCnt="3" custScaleX="131440" custScaleY="100961">
        <dgm:presLayoutVars>
          <dgm:bulletEnabled val="1"/>
        </dgm:presLayoutVars>
      </dgm:prSet>
      <dgm:spPr/>
    </dgm:pt>
  </dgm:ptLst>
  <dgm:cxnLst>
    <dgm:cxn modelId="{76807D02-2AB7-FF41-BDC6-1D0FB960F93E}" type="presOf" srcId="{4256B45D-8021-470A-8E6E-022EFF5A43CB}" destId="{BA3FAE4D-E155-4764-9D0E-9CF05651AD54}" srcOrd="1" destOrd="0" presId="urn:microsoft.com/office/officeart/2005/8/layout/process2"/>
    <dgm:cxn modelId="{62F0C906-EB99-934F-9976-197BA09AEC28}" type="presOf" srcId="{105FEE3C-72E0-4319-80A5-1F51C225F9D5}" destId="{7D1C3FCA-98BA-4258-AC54-BC35D95A63E6}" srcOrd="0" destOrd="0" presId="urn:microsoft.com/office/officeart/2005/8/layout/process2"/>
    <dgm:cxn modelId="{102FE53A-2645-264E-B1DC-9EB2C7F50543}" type="presOf" srcId="{24E293F8-D1B4-4536-8E5F-86784084EAE6}" destId="{25622F63-1912-493F-86D4-637905CE94F0}" srcOrd="0" destOrd="0" presId="urn:microsoft.com/office/officeart/2005/8/layout/process2"/>
    <dgm:cxn modelId="{48EF7045-5D10-F249-877F-139B7C67C31E}" type="presOf" srcId="{2900CEA0-D033-4CF8-A2A6-F3C5F449D6A8}" destId="{11C61F37-C0A9-404C-9A7B-A31DB58EF46B}" srcOrd="1" destOrd="0" presId="urn:microsoft.com/office/officeart/2005/8/layout/process2"/>
    <dgm:cxn modelId="{13A9735B-3BF8-484F-8F49-705D28575479}" type="presOf" srcId="{2900CEA0-D033-4CF8-A2A6-F3C5F449D6A8}" destId="{D902A050-61B9-43E7-B8DD-0DC17F98939B}" srcOrd="0" destOrd="0" presId="urn:microsoft.com/office/officeart/2005/8/layout/process2"/>
    <dgm:cxn modelId="{0BDB9F91-BEAD-4DB4-89ED-1F5CAF49E3D1}" srcId="{105FEE3C-72E0-4319-80A5-1F51C225F9D5}" destId="{36FB5D2F-3F43-4AB2-AEFF-B3D27130270F}" srcOrd="0" destOrd="0" parTransId="{28F30FAD-F741-43A5-8C88-3CEF608D80E4}" sibTransId="{4256B45D-8021-470A-8E6E-022EFF5A43CB}"/>
    <dgm:cxn modelId="{0384BCB2-5BC6-4763-A127-D15168010938}" srcId="{105FEE3C-72E0-4319-80A5-1F51C225F9D5}" destId="{16A0D3EB-53F3-450E-BB03-BEEBC11414C4}" srcOrd="2" destOrd="0" parTransId="{DF374299-E3D7-40E3-8109-4318FDAAB644}" sibTransId="{D82B49F8-2862-4501-83E1-FF40B289E662}"/>
    <dgm:cxn modelId="{A0476BB4-4691-3445-BCF1-DDC6A11F909C}" type="presOf" srcId="{36FB5D2F-3F43-4AB2-AEFF-B3D27130270F}" destId="{607D6A72-B8FD-45CA-8E73-EBFE9350F350}" srcOrd="0" destOrd="0" presId="urn:microsoft.com/office/officeart/2005/8/layout/process2"/>
    <dgm:cxn modelId="{8CBBCCCC-EA63-4056-8082-DD32E84A18C3}" srcId="{105FEE3C-72E0-4319-80A5-1F51C225F9D5}" destId="{24E293F8-D1B4-4536-8E5F-86784084EAE6}" srcOrd="1" destOrd="0" parTransId="{030F7349-2FE0-4FB5-9DEF-EEDEB97B38AA}" sibTransId="{2900CEA0-D033-4CF8-A2A6-F3C5F449D6A8}"/>
    <dgm:cxn modelId="{634132CF-9E20-D04A-8EFE-82BFA0CD314A}" type="presOf" srcId="{4256B45D-8021-470A-8E6E-022EFF5A43CB}" destId="{0D1098C5-2E92-4B32-91D8-62C88E758223}" srcOrd="0" destOrd="0" presId="urn:microsoft.com/office/officeart/2005/8/layout/process2"/>
    <dgm:cxn modelId="{D8AC27E9-F335-7E47-BCB6-9C7BF3360E2B}" type="presOf" srcId="{16A0D3EB-53F3-450E-BB03-BEEBC11414C4}" destId="{129046FA-B680-4A80-B9DF-28957B16D1B2}" srcOrd="0" destOrd="0" presId="urn:microsoft.com/office/officeart/2005/8/layout/process2"/>
    <dgm:cxn modelId="{E5893C21-C388-114B-8F81-654BDC02EFFA}" type="presParOf" srcId="{7D1C3FCA-98BA-4258-AC54-BC35D95A63E6}" destId="{607D6A72-B8FD-45CA-8E73-EBFE9350F350}" srcOrd="0" destOrd="0" presId="urn:microsoft.com/office/officeart/2005/8/layout/process2"/>
    <dgm:cxn modelId="{9AFF1A01-3EE7-4940-8E41-ABEE992FAF94}" type="presParOf" srcId="{7D1C3FCA-98BA-4258-AC54-BC35D95A63E6}" destId="{0D1098C5-2E92-4B32-91D8-62C88E758223}" srcOrd="1" destOrd="0" presId="urn:microsoft.com/office/officeart/2005/8/layout/process2"/>
    <dgm:cxn modelId="{B1766280-A05E-474F-9DE8-2EE47D673BC5}" type="presParOf" srcId="{0D1098C5-2E92-4B32-91D8-62C88E758223}" destId="{BA3FAE4D-E155-4764-9D0E-9CF05651AD54}" srcOrd="0" destOrd="0" presId="urn:microsoft.com/office/officeart/2005/8/layout/process2"/>
    <dgm:cxn modelId="{6669D9F3-8782-2B4A-80A9-716FC610501F}" type="presParOf" srcId="{7D1C3FCA-98BA-4258-AC54-BC35D95A63E6}" destId="{25622F63-1912-493F-86D4-637905CE94F0}" srcOrd="2" destOrd="0" presId="urn:microsoft.com/office/officeart/2005/8/layout/process2"/>
    <dgm:cxn modelId="{13956523-9D04-414E-99A1-DD3BD08C0A4B}" type="presParOf" srcId="{7D1C3FCA-98BA-4258-AC54-BC35D95A63E6}" destId="{D902A050-61B9-43E7-B8DD-0DC17F98939B}" srcOrd="3" destOrd="0" presId="urn:microsoft.com/office/officeart/2005/8/layout/process2"/>
    <dgm:cxn modelId="{1369673F-5AEB-C243-8376-992BF0336E41}" type="presParOf" srcId="{D902A050-61B9-43E7-B8DD-0DC17F98939B}" destId="{11C61F37-C0A9-404C-9A7B-A31DB58EF46B}" srcOrd="0" destOrd="0" presId="urn:microsoft.com/office/officeart/2005/8/layout/process2"/>
    <dgm:cxn modelId="{BEF3D28F-5052-2048-B65E-FFC93192571A}" type="presParOf" srcId="{7D1C3FCA-98BA-4258-AC54-BC35D95A63E6}" destId="{129046FA-B680-4A80-B9DF-28957B16D1B2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91102-5AD6-4849-9E68-5E113890CDED}">
      <dsp:nvSpPr>
        <dsp:cNvPr id="0" name=""/>
        <dsp:cNvSpPr/>
      </dsp:nvSpPr>
      <dsp:spPr>
        <a:xfrm>
          <a:off x="0" y="1020"/>
          <a:ext cx="1694826" cy="772853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/>
              <a:cs typeface="Arial"/>
            </a:rPr>
            <a:t>Advanced</a:t>
          </a:r>
        </a:p>
      </dsp:txBody>
      <dsp:txXfrm>
        <a:off x="22636" y="23656"/>
        <a:ext cx="1649554" cy="727581"/>
      </dsp:txXfrm>
    </dsp:sp>
    <dsp:sp modelId="{452E274D-070A-4FE4-B9D1-F294F53010DA}">
      <dsp:nvSpPr>
        <dsp:cNvPr id="0" name=""/>
        <dsp:cNvSpPr/>
      </dsp:nvSpPr>
      <dsp:spPr>
        <a:xfrm rot="5400000">
          <a:off x="703882" y="793011"/>
          <a:ext cx="287061" cy="3444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744071" y="821717"/>
        <a:ext cx="206683" cy="200943"/>
      </dsp:txXfrm>
    </dsp:sp>
    <dsp:sp modelId="{A0C69C06-D223-4D01-B70F-443668373FA4}">
      <dsp:nvSpPr>
        <dsp:cNvPr id="0" name=""/>
        <dsp:cNvSpPr/>
      </dsp:nvSpPr>
      <dsp:spPr>
        <a:xfrm>
          <a:off x="0" y="1156623"/>
          <a:ext cx="1694826" cy="772853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/>
              <a:cs typeface="Arial"/>
            </a:rPr>
            <a:t>80hz Data</a:t>
          </a:r>
        </a:p>
      </dsp:txBody>
      <dsp:txXfrm>
        <a:off x="22636" y="1179259"/>
        <a:ext cx="1649554" cy="727581"/>
      </dsp:txXfrm>
    </dsp:sp>
    <dsp:sp modelId="{85A19119-023B-4467-9B7C-CBF0A0CD20E5}">
      <dsp:nvSpPr>
        <dsp:cNvPr id="0" name=""/>
        <dsp:cNvSpPr/>
      </dsp:nvSpPr>
      <dsp:spPr>
        <a:xfrm rot="5400000">
          <a:off x="703882" y="1948614"/>
          <a:ext cx="287061" cy="3444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744071" y="1977320"/>
        <a:ext cx="206683" cy="200943"/>
      </dsp:txXfrm>
    </dsp:sp>
    <dsp:sp modelId="{70704DD7-A7B4-4B54-840F-15E28ED8A481}">
      <dsp:nvSpPr>
        <dsp:cNvPr id="0" name=""/>
        <dsp:cNvSpPr/>
      </dsp:nvSpPr>
      <dsp:spPr>
        <a:xfrm>
          <a:off x="0" y="2312225"/>
          <a:ext cx="1694826" cy="772853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/>
              <a:cs typeface="Arial"/>
            </a:rPr>
            <a:t>Cloud? </a:t>
          </a:r>
          <a:br>
            <a:rPr lang="en-US" sz="1800" kern="1200" dirty="0">
              <a:latin typeface="Arial"/>
              <a:cs typeface="Arial"/>
            </a:rPr>
          </a:br>
          <a:r>
            <a:rPr lang="en-US" sz="1800" kern="1200" dirty="0">
              <a:latin typeface="Arial"/>
              <a:cs typeface="Arial"/>
            </a:rPr>
            <a:t>Fresh drive</a:t>
          </a:r>
        </a:p>
      </dsp:txBody>
      <dsp:txXfrm>
        <a:off x="22636" y="2334861"/>
        <a:ext cx="1649554" cy="7275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8014D-6A8A-412F-B1BF-A39514B15DF7}">
      <dsp:nvSpPr>
        <dsp:cNvPr id="0" name=""/>
        <dsp:cNvSpPr/>
      </dsp:nvSpPr>
      <dsp:spPr>
        <a:xfrm>
          <a:off x="0" y="0"/>
          <a:ext cx="1618938" cy="771524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/>
              <a:cs typeface="Arial"/>
            </a:rPr>
            <a:t>Moderate</a:t>
          </a:r>
        </a:p>
      </dsp:txBody>
      <dsp:txXfrm>
        <a:off x="22597" y="22597"/>
        <a:ext cx="1573744" cy="726330"/>
      </dsp:txXfrm>
    </dsp:sp>
    <dsp:sp modelId="{D2DE3B66-7881-4185-9433-0C1C8D3D8699}">
      <dsp:nvSpPr>
        <dsp:cNvPr id="0" name=""/>
        <dsp:cNvSpPr/>
      </dsp:nvSpPr>
      <dsp:spPr>
        <a:xfrm rot="5400000">
          <a:off x="664808" y="790813"/>
          <a:ext cx="289321" cy="3471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705313" y="819745"/>
        <a:ext cx="208312" cy="202525"/>
      </dsp:txXfrm>
    </dsp:sp>
    <dsp:sp modelId="{21AA94D5-150A-4E70-BB09-48284180814A}">
      <dsp:nvSpPr>
        <dsp:cNvPr id="0" name=""/>
        <dsp:cNvSpPr/>
      </dsp:nvSpPr>
      <dsp:spPr>
        <a:xfrm>
          <a:off x="0" y="1157287"/>
          <a:ext cx="1618938" cy="771524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/>
              <a:cs typeface="Arial"/>
            </a:rPr>
            <a:t>Minute/Hour MIMS, Sleep/Wear </a:t>
          </a:r>
        </a:p>
      </dsp:txBody>
      <dsp:txXfrm>
        <a:off x="22597" y="1179884"/>
        <a:ext cx="1573744" cy="726330"/>
      </dsp:txXfrm>
    </dsp:sp>
    <dsp:sp modelId="{2CF74148-400A-42BD-BAA5-1F281FD1362D}">
      <dsp:nvSpPr>
        <dsp:cNvPr id="0" name=""/>
        <dsp:cNvSpPr/>
      </dsp:nvSpPr>
      <dsp:spPr>
        <a:xfrm rot="5400000">
          <a:off x="664808" y="1948100"/>
          <a:ext cx="289321" cy="3471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705313" y="1977032"/>
        <a:ext cx="208312" cy="202525"/>
      </dsp:txXfrm>
    </dsp:sp>
    <dsp:sp modelId="{57502228-4D71-4BBF-90CE-5376918BE198}">
      <dsp:nvSpPr>
        <dsp:cNvPr id="0" name=""/>
        <dsp:cNvSpPr/>
      </dsp:nvSpPr>
      <dsp:spPr>
        <a:xfrm>
          <a:off x="0" y="2314574"/>
          <a:ext cx="1618938" cy="771524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US" sz="1800" kern="1200" dirty="0">
              <a:latin typeface="Arial"/>
              <a:cs typeface="Arial"/>
            </a:rPr>
            <a:t>Website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US" sz="1800" kern="1200" dirty="0">
              <a:latin typeface="Arial"/>
              <a:cs typeface="Arial"/>
            </a:rPr>
            <a:t>(SAS flat file)</a:t>
          </a:r>
        </a:p>
      </dsp:txBody>
      <dsp:txXfrm>
        <a:off x="22597" y="2337171"/>
        <a:ext cx="1573744" cy="7263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D6A72-B8FD-45CA-8E73-EBFE9350F350}">
      <dsp:nvSpPr>
        <dsp:cNvPr id="0" name=""/>
        <dsp:cNvSpPr/>
      </dsp:nvSpPr>
      <dsp:spPr>
        <a:xfrm>
          <a:off x="0" y="0"/>
          <a:ext cx="1751976" cy="772853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/>
              <a:cs typeface="Arial"/>
            </a:rPr>
            <a:t>Basic</a:t>
          </a:r>
        </a:p>
      </dsp:txBody>
      <dsp:txXfrm>
        <a:off x="22636" y="22636"/>
        <a:ext cx="1706704" cy="727581"/>
      </dsp:txXfrm>
    </dsp:sp>
    <dsp:sp modelId="{0D1098C5-2E92-4B32-91D8-62C88E758223}">
      <dsp:nvSpPr>
        <dsp:cNvPr id="0" name=""/>
        <dsp:cNvSpPr/>
      </dsp:nvSpPr>
      <dsp:spPr>
        <a:xfrm rot="5400000">
          <a:off x="732074" y="792501"/>
          <a:ext cx="287826" cy="3444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772646" y="820824"/>
        <a:ext cx="206683" cy="201478"/>
      </dsp:txXfrm>
    </dsp:sp>
    <dsp:sp modelId="{25622F63-1912-493F-86D4-637905CE94F0}">
      <dsp:nvSpPr>
        <dsp:cNvPr id="0" name=""/>
        <dsp:cNvSpPr/>
      </dsp:nvSpPr>
      <dsp:spPr>
        <a:xfrm>
          <a:off x="0" y="1156623"/>
          <a:ext cx="1751976" cy="772853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/>
              <a:cs typeface="Arial"/>
            </a:rPr>
            <a:t>Daily MIMS, Sleep/Wear</a:t>
          </a:r>
        </a:p>
      </dsp:txBody>
      <dsp:txXfrm>
        <a:off x="22636" y="1179259"/>
        <a:ext cx="1706704" cy="727581"/>
      </dsp:txXfrm>
    </dsp:sp>
    <dsp:sp modelId="{D902A050-61B9-43E7-B8DD-0DC17F98939B}">
      <dsp:nvSpPr>
        <dsp:cNvPr id="0" name=""/>
        <dsp:cNvSpPr/>
      </dsp:nvSpPr>
      <dsp:spPr>
        <a:xfrm rot="5400000">
          <a:off x="732457" y="1948614"/>
          <a:ext cx="287061" cy="3444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772646" y="1977320"/>
        <a:ext cx="206683" cy="200943"/>
      </dsp:txXfrm>
    </dsp:sp>
    <dsp:sp modelId="{129046FA-B680-4A80-B9DF-28957B16D1B2}">
      <dsp:nvSpPr>
        <dsp:cNvPr id="0" name=""/>
        <dsp:cNvSpPr/>
      </dsp:nvSpPr>
      <dsp:spPr>
        <a:xfrm>
          <a:off x="0" y="2312225"/>
          <a:ext cx="1751976" cy="772853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US" sz="1800" kern="1200" dirty="0">
              <a:latin typeface="Arial"/>
              <a:cs typeface="Arial"/>
            </a:rPr>
            <a:t>Website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US" sz="1800" kern="1200" dirty="0">
              <a:latin typeface="Arial"/>
              <a:cs typeface="Arial"/>
            </a:rPr>
            <a:t>(SAS flat file)</a:t>
          </a:r>
        </a:p>
      </dsp:txBody>
      <dsp:txXfrm>
        <a:off x="22636" y="2334861"/>
        <a:ext cx="1706704" cy="727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9F3A4-7CE6-7D4B-82F4-AAB0A89D24A0}" type="datetimeFigureOut">
              <a:rPr lang="en-US" smtClean="0"/>
              <a:t>9/1/20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3AD1B-1BAA-D548-ACF0-7463C0C7D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062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3C395-96D9-3549-B668-03A5D401BEEB}" type="datetimeFigureOut">
              <a:rPr lang="en-US" smtClean="0"/>
              <a:t>9/1/20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59DD9-C07A-0F4A-BE38-5AFB42BB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538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5670C4-1C4A-4569-8BF4-3492A42D78E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19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3588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8DA559-819C-4488-A2B7-4A55AA7F46FD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201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8DA559-819C-4488-A2B7-4A55AA7F46FD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1552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3588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8DA559-819C-4488-A2B7-4A55AA7F46FD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268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entagon 10"/>
          <p:cNvSpPr>
            <a:spLocks noChangeAspect="1"/>
          </p:cNvSpPr>
          <p:nvPr userDrawn="1"/>
        </p:nvSpPr>
        <p:spPr>
          <a:xfrm>
            <a:off x="1166486" y="0"/>
            <a:ext cx="2872114" cy="5148072"/>
          </a:xfrm>
          <a:prstGeom prst="homePlate">
            <a:avLst>
              <a:gd name="adj" fmla="val 36290"/>
            </a:avLst>
          </a:prstGeom>
          <a:solidFill>
            <a:srgbClr val="5656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>
            <a:spLocks noChangeAspect="1"/>
          </p:cNvSpPr>
          <p:nvPr userDrawn="1"/>
        </p:nvSpPr>
        <p:spPr>
          <a:xfrm>
            <a:off x="0" y="0"/>
            <a:ext cx="2872114" cy="5148072"/>
          </a:xfrm>
          <a:prstGeom prst="homePlate">
            <a:avLst>
              <a:gd name="adj" fmla="val 36290"/>
            </a:avLst>
          </a:prstGeom>
          <a:solidFill>
            <a:srgbClr val="4C4C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0" y="3776472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228725"/>
            <a:ext cx="7772400" cy="1370882"/>
          </a:xfrm>
        </p:spPr>
        <p:txBody>
          <a:bodyPr lIns="0" tIns="0" rIns="0" bIns="0" anchor="b">
            <a:noAutofit/>
          </a:bodyPr>
          <a:lstStyle>
            <a:lvl1pPr algn="r">
              <a:defRPr sz="28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Title of the presentation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674620"/>
            <a:ext cx="7772400" cy="514782"/>
          </a:xfrm>
        </p:spPr>
        <p:txBody>
          <a:bodyPr lIns="0" tIns="0" rIns="0" bIns="0" anchor="t">
            <a:noAutofit/>
          </a:bodyPr>
          <a:lstStyle>
            <a:lvl1pPr marL="0" indent="0" algn="r">
              <a:buNone/>
              <a:defRPr sz="1400" b="0" i="1" spc="1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goes here </a:t>
            </a:r>
          </a:p>
        </p:txBody>
      </p:sp>
      <p:pic>
        <p:nvPicPr>
          <p:cNvPr id="10" name="Picture 9" descr="NCI-Logo-Color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4282743"/>
            <a:ext cx="3993515" cy="3810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4294717"/>
            <a:ext cx="2286000" cy="3566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rgbClr val="000000"/>
                </a:solidFill>
                <a:latin typeface="+mn-lt"/>
                <a:ea typeface="+mn-ea"/>
                <a:cs typeface="SapientSansRegular"/>
              </a:defRPr>
            </a:lvl1pPr>
          </a:lstStyle>
          <a:p>
            <a:pPr>
              <a:defRPr/>
            </a:pPr>
            <a:r>
              <a:rPr lang="en-US" dirty="0"/>
              <a:t>INSERT DATE</a:t>
            </a:r>
          </a:p>
        </p:txBody>
      </p:sp>
    </p:spTree>
    <p:extLst>
      <p:ext uri="{BB962C8B-B14F-4D97-AF65-F5344CB8AC3E}">
        <p14:creationId xmlns:p14="http://schemas.microsoft.com/office/powerpoint/2010/main" val="421522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Right —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311658"/>
            <a:ext cx="8165592" cy="31739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4864608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5" name="Picture 14" descr="NCI-Logo-Gray-Knock-NE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864608"/>
            <a:ext cx="1916888" cy="18288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4550981" y="1069975"/>
            <a:ext cx="4108387" cy="360045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493776" y="1069975"/>
            <a:ext cx="3897313" cy="360045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320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Right —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311658"/>
            <a:ext cx="8165592" cy="31739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4864608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550981" y="1069975"/>
            <a:ext cx="4108387" cy="360045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93776" y="1069975"/>
            <a:ext cx="3897313" cy="360045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3747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 —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311658"/>
            <a:ext cx="8165592" cy="31739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8647113" y="4864608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1" name="Picture 10" descr="NCI-Logo-Gray-Knock-NE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864608"/>
            <a:ext cx="1916888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114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 —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311658"/>
            <a:ext cx="8165592" cy="31739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8647113" y="4864608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17762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—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8647113" y="4864608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2" name="Picture 11" descr="NCI-Logo-Gray-Knock-NE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864608"/>
            <a:ext cx="1916888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57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—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"/>
          <p:cNvSpPr txBox="1">
            <a:spLocks noChangeArrowheads="1"/>
          </p:cNvSpPr>
          <p:nvPr userDrawn="1"/>
        </p:nvSpPr>
        <p:spPr bwMode="auto">
          <a:xfrm>
            <a:off x="8647113" y="4864608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07219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Gra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 userDrawn="1"/>
        </p:nvSpPr>
        <p:spPr>
          <a:xfrm>
            <a:off x="0" y="0"/>
            <a:ext cx="8458198" cy="5143500"/>
          </a:xfrm>
          <a:prstGeom prst="homePlate">
            <a:avLst>
              <a:gd name="adj" fmla="val 20935"/>
            </a:avLst>
          </a:prstGeom>
          <a:solidFill>
            <a:srgbClr val="5656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 userDrawn="1"/>
        </p:nvSpPr>
        <p:spPr>
          <a:xfrm>
            <a:off x="0" y="0"/>
            <a:ext cx="7289798" cy="5143500"/>
          </a:xfrm>
          <a:prstGeom prst="homePlate">
            <a:avLst>
              <a:gd name="adj" fmla="val 20935"/>
            </a:avLst>
          </a:prstGeom>
          <a:solidFill>
            <a:srgbClr val="4C4C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13"/>
          <p:cNvSpPr txBox="1">
            <a:spLocks noChangeArrowheads="1"/>
          </p:cNvSpPr>
          <p:nvPr userDrawn="1"/>
        </p:nvSpPr>
        <p:spPr bwMode="auto">
          <a:xfrm>
            <a:off x="1996889" y="4356100"/>
            <a:ext cx="51867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b="1" dirty="0" err="1">
                <a:solidFill>
                  <a:schemeClr val="bg1"/>
                </a:solidFill>
                <a:latin typeface="Arial" charset="0"/>
              </a:rPr>
              <a:t>www.cancer.gov</a:t>
            </a:r>
            <a:r>
              <a:rPr lang="en-US" sz="1600" b="1" dirty="0">
                <a:solidFill>
                  <a:schemeClr val="bg1"/>
                </a:solidFill>
                <a:latin typeface="Arial" charset="0"/>
              </a:rPr>
              <a:t>                 </a:t>
            </a:r>
            <a:r>
              <a:rPr lang="en-US" sz="1600" b="1" dirty="0" err="1">
                <a:solidFill>
                  <a:schemeClr val="bg1"/>
                </a:solidFill>
                <a:latin typeface="Arial" charset="0"/>
              </a:rPr>
              <a:t>www.cancer.gov</a:t>
            </a:r>
            <a:r>
              <a:rPr lang="en-US" sz="1600" b="1" dirty="0">
                <a:solidFill>
                  <a:schemeClr val="bg1"/>
                </a:solidFill>
                <a:latin typeface="Arial" charset="0"/>
              </a:rPr>
              <a:t>/</a:t>
            </a:r>
            <a:r>
              <a:rPr lang="en-US" sz="1600" b="1" dirty="0" err="1">
                <a:solidFill>
                  <a:schemeClr val="bg1"/>
                </a:solidFill>
                <a:latin typeface="Arial" charset="0"/>
              </a:rPr>
              <a:t>espanol</a:t>
            </a:r>
            <a:endParaRPr lang="en-US" sz="1600" b="1" dirty="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11" name="Group 10"/>
          <p:cNvGrpSpPr>
            <a:grpSpLocks noChangeAspect="1"/>
          </p:cNvGrpSpPr>
          <p:nvPr userDrawn="1"/>
        </p:nvGrpSpPr>
        <p:grpSpPr>
          <a:xfrm>
            <a:off x="2994026" y="2148840"/>
            <a:ext cx="3163776" cy="813435"/>
            <a:chOff x="2333626" y="1990725"/>
            <a:chExt cx="4519680" cy="1162050"/>
          </a:xfrm>
        </p:grpSpPr>
        <p:pic>
          <p:nvPicPr>
            <p:cNvPr id="12" name="Picture 11" descr="NCI-Logo-Stack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5" y="2133600"/>
              <a:ext cx="3119501" cy="852170"/>
            </a:xfrm>
            <a:prstGeom prst="rect">
              <a:avLst/>
            </a:prstGeom>
          </p:spPr>
        </p:pic>
        <p:pic>
          <p:nvPicPr>
            <p:cNvPr id="13" name="Picture 12" descr="4_hhs_logo_white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3626" y="1990725"/>
              <a:ext cx="1162050" cy="1162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3002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A203813-A668-44BA-B7BB-ECFE247D3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206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EDED5A-781B-4ABE-9057-58FBF5313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086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098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310415-AF59-4185-8359-DAA22A1C565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24400" y="171450"/>
            <a:ext cx="914400" cy="685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94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ntagon 11"/>
          <p:cNvSpPr>
            <a:spLocks noChangeAspect="1"/>
          </p:cNvSpPr>
          <p:nvPr userDrawn="1"/>
        </p:nvSpPr>
        <p:spPr>
          <a:xfrm>
            <a:off x="1177110" y="0"/>
            <a:ext cx="2872114" cy="5148072"/>
          </a:xfrm>
          <a:prstGeom prst="homePlate">
            <a:avLst>
              <a:gd name="adj" fmla="val 36290"/>
            </a:avLst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>
            <a:spLocks noChangeAspect="1"/>
          </p:cNvSpPr>
          <p:nvPr userDrawn="1"/>
        </p:nvSpPr>
        <p:spPr>
          <a:xfrm>
            <a:off x="10624" y="0"/>
            <a:ext cx="2872114" cy="5148072"/>
          </a:xfrm>
          <a:prstGeom prst="homePlate">
            <a:avLst>
              <a:gd name="adj" fmla="val 36290"/>
            </a:avLst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1371600"/>
            <a:ext cx="3017520" cy="1371600"/>
          </a:xfrm>
        </p:spPr>
        <p:txBody>
          <a:bodyPr lIns="0" tIns="0" rIns="0" bIns="0" anchor="b">
            <a:noAutofit/>
          </a:bodyPr>
          <a:lstStyle>
            <a:lvl1pPr algn="r">
              <a:lnSpc>
                <a:spcPct val="90000"/>
              </a:lnSpc>
              <a:defRPr sz="240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8647113" y="4864608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9" name="Picture 8" descr="NCI-Logo-Gray-Knock-NE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864608"/>
            <a:ext cx="1916888" cy="182880"/>
          </a:xfrm>
          <a:prstGeom prst="rect">
            <a:avLst/>
          </a:prstGeom>
        </p:spPr>
      </p:pic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334256" y="0"/>
            <a:ext cx="4297680" cy="5148072"/>
          </a:xfrm>
        </p:spPr>
        <p:txBody>
          <a:bodyPr anchor="ctr">
            <a:noAutofit/>
          </a:bodyPr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i="1">
                <a:solidFill>
                  <a:srgbClr val="000000"/>
                </a:solidFill>
              </a:defRPr>
            </a:lvl1pPr>
            <a:lvl2pPr marL="6858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 lang="en-US" sz="1900" i="1" kern="1200" baseline="0" dirty="0" smtClean="0">
                <a:solidFill>
                  <a:srgbClr val="000000"/>
                </a:solidFill>
                <a:latin typeface="+mn-lt"/>
                <a:ea typeface="ＭＳ Ｐゴシック" charset="0"/>
                <a:cs typeface="SapientCentroSlab-Light"/>
              </a:defRPr>
            </a:lvl2pPr>
          </a:lstStyle>
          <a:p>
            <a:r>
              <a:rPr lang="en-US" dirty="0"/>
              <a:t>Agenda Item 1</a:t>
            </a:r>
          </a:p>
          <a:p>
            <a:pPr lvl="1"/>
            <a:r>
              <a:rPr lang="en-US" dirty="0"/>
              <a:t>Agenda Item 1a</a:t>
            </a:r>
          </a:p>
          <a:p>
            <a:pPr lvl="1"/>
            <a:r>
              <a:rPr lang="en-US" dirty="0"/>
              <a:t>Agenda Item 1b</a:t>
            </a:r>
          </a:p>
          <a:p>
            <a:r>
              <a:rPr lang="en-US" dirty="0"/>
              <a:t>Agenda Item 2</a:t>
            </a:r>
          </a:p>
          <a:p>
            <a:pPr lvl="1"/>
            <a:r>
              <a:rPr lang="en-US" dirty="0"/>
              <a:t>Agenda Item 2a</a:t>
            </a:r>
          </a:p>
          <a:p>
            <a:pPr lvl="1"/>
            <a:r>
              <a:rPr lang="en-US" dirty="0"/>
              <a:t>Agenda Item 2b</a:t>
            </a:r>
          </a:p>
          <a:p>
            <a:r>
              <a:rPr lang="en-US" dirty="0"/>
              <a:t>Agenda Item 3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/>
              <a:t>Agenda Item 3a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/>
              <a:t>Agenda Item 3b</a:t>
            </a:r>
          </a:p>
        </p:txBody>
      </p:sp>
    </p:spTree>
    <p:extLst>
      <p:ext uri="{BB962C8B-B14F-4D97-AF65-F5344CB8AC3E}">
        <p14:creationId xmlns:p14="http://schemas.microsoft.com/office/powerpoint/2010/main" val="9852846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52075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429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00150"/>
            <a:ext cx="4381500" cy="35433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00150"/>
            <a:ext cx="4381500" cy="35433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60109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84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84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69992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61900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917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5067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95695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220200" cy="5186363"/>
          </a:xfrm>
        </p:spPr>
        <p:txBody>
          <a:bodyPr/>
          <a:lstStyle>
            <a:lvl1pPr marL="0" indent="0">
              <a:buNone/>
              <a:defRPr sz="240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6446"/>
            <a:ext cx="9144000" cy="425054"/>
          </a:xfrm>
        </p:spPr>
        <p:txBody>
          <a:bodyPr anchor="b"/>
          <a:lstStyle>
            <a:lvl1pPr algn="l">
              <a:defRPr sz="24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571500"/>
            <a:ext cx="5486400" cy="432197"/>
          </a:xfrm>
        </p:spPr>
        <p:txBody>
          <a:bodyPr/>
          <a:lstStyle>
            <a:lvl1pPr marL="0" indent="0">
              <a:buNone/>
              <a:defRPr sz="135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30131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26204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185737"/>
            <a:ext cx="2228850" cy="45577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1" y="185737"/>
            <a:ext cx="6534150" cy="45577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268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entagon 7"/>
          <p:cNvSpPr/>
          <p:nvPr userDrawn="1"/>
        </p:nvSpPr>
        <p:spPr>
          <a:xfrm>
            <a:off x="1" y="0"/>
            <a:ext cx="8458198" cy="5143500"/>
          </a:xfrm>
          <a:prstGeom prst="homePlate">
            <a:avLst>
              <a:gd name="adj" fmla="val 20935"/>
            </a:avLst>
          </a:prstGeom>
          <a:solidFill>
            <a:srgbClr val="5656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/>
          <p:cNvSpPr/>
          <p:nvPr userDrawn="1"/>
        </p:nvSpPr>
        <p:spPr>
          <a:xfrm>
            <a:off x="1" y="0"/>
            <a:ext cx="7289798" cy="5143500"/>
          </a:xfrm>
          <a:prstGeom prst="homePlate">
            <a:avLst>
              <a:gd name="adj" fmla="val 20935"/>
            </a:avLst>
          </a:prstGeom>
          <a:solidFill>
            <a:srgbClr val="4C4C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29000" y="1817370"/>
            <a:ext cx="5029199" cy="1371600"/>
          </a:xfrm>
        </p:spPr>
        <p:txBody>
          <a:bodyPr lIns="0" tIns="0" rIns="0" bIns="0" anchor="b">
            <a:noAutofit/>
          </a:bodyPr>
          <a:lstStyle>
            <a:lvl1pPr algn="r">
              <a:defRPr sz="2800" spc="-80">
                <a:solidFill>
                  <a:schemeClr val="bg1"/>
                </a:solidFill>
                <a:latin typeface="+mj-lt"/>
                <a:cs typeface="SapientSansBold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8999" y="3257550"/>
            <a:ext cx="5022892" cy="51435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400" b="0" i="1" spc="100">
                <a:solidFill>
                  <a:srgbClr val="FFFFFF"/>
                </a:solidFill>
                <a:latin typeface="+mn-lt"/>
                <a:cs typeface="SapientCentroSlab-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8647113" y="4864608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FFFFF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FFFFF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rgbClr val="FFFFFF"/>
              </a:solidFill>
              <a:latin typeface="+mn-lt"/>
              <a:cs typeface="SapientSansRegular"/>
            </a:endParaRPr>
          </a:p>
        </p:txBody>
      </p:sp>
      <p:pic>
        <p:nvPicPr>
          <p:cNvPr id="12" name="Picture 11" descr="NCI-Logo-White-Knoc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4864608"/>
            <a:ext cx="191688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173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jor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04800" y="2754627"/>
            <a:ext cx="3124200" cy="351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800100"/>
            <a:ext cx="9144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914650"/>
            <a:ext cx="8686800" cy="2114550"/>
          </a:xfrm>
        </p:spPr>
        <p:txBody>
          <a:bodyPr/>
          <a:lstStyle>
            <a:lvl1pPr marL="0" indent="0" algn="l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85751"/>
            <a:ext cx="3200400" cy="2447925"/>
          </a:xfrm>
        </p:spPr>
        <p:txBody>
          <a:bodyPr anchor="b"/>
          <a:lstStyle>
            <a:lvl1pPr algn="l">
              <a:defRPr>
                <a:solidFill>
                  <a:srgbClr val="CC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72809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4130392-58FE-1442-B935-1151BBF937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A67CBD8-0B3B-5F47-A9BC-D99053307B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10B17B-81C0-BE4C-954B-F18DD3934A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E146F5-2B9A-F348-8D66-A90EC5E885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48919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04E899-4D90-BC43-9A6F-B884B68DB6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D6AEB2-22E5-BA46-A219-C2AA952252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586310-AC9F-3F44-AFFD-3D98A2FD77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E5EBB-3487-5D4C-8D87-53F2EDE44A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0015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211EC6-E125-F54E-B352-E6DC7B19E0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576E5C1-A736-564C-B5A0-0717207BA1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18F2DC-8B72-894D-810E-085C8D8E22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BE4889-937B-CF48-AC32-A63FEC58AE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13379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742950"/>
            <a:ext cx="40005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742950"/>
            <a:ext cx="40005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65B60D-35EC-4447-8090-1EB73CEA1A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ACD8B2-C6DD-B048-B83F-237C4666DB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B222A5-639D-3848-969D-6EF6948438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BBB7A-E0F6-D847-A0C5-69C665202D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57422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AA919A2-87EB-754C-94DA-74E3A9FDB2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89B622E-0115-724E-9AE5-66F18D3677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A91664F-4240-3145-BD34-2A96F1DCAC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C01FF6-52FA-5E4E-B9A9-9C6C1EE8C4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733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E3DC54-0604-9640-8F6A-6EAC571DA2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63DC29C-9A7C-0B41-AFED-996096A087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A6ECE14-0874-AD4E-B346-6FD6B3EFC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962159-88A0-1246-84F5-4E8FD28564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55118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BB5E8F0-C662-CA42-A09F-7F1A3755E6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A082314-0D4C-7142-96C9-7CB26745C8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48C977-0667-1247-B1F7-C854332F74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EF8305-BB6C-8E45-80D8-66A46B3B18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46090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C28401-D35E-6345-A09B-7D0B493F17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D183A0-B1E9-8144-B9F5-A3620313B3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0DE75C-7FEE-0746-9AE5-6536CE69C2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B609CE-DE1A-6049-86CE-723CB9D448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9288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71E253-DF69-7B47-88ED-4A90BAA585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C8833B-98CB-EF42-8296-CFDBEFB8A0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317E0D-7D98-8A42-AECB-762436BFE3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3DCEA6-B9AC-7E49-9766-C0206162B7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052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Section Break 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>
            <a:spLocks noChangeAspect="1"/>
          </p:cNvSpPr>
          <p:nvPr userDrawn="1"/>
        </p:nvSpPr>
        <p:spPr>
          <a:xfrm>
            <a:off x="1523357" y="0"/>
            <a:ext cx="2872114" cy="5148072"/>
          </a:xfrm>
          <a:prstGeom prst="homePlate">
            <a:avLst>
              <a:gd name="adj" fmla="val 36290"/>
            </a:avLst>
          </a:prstGeom>
          <a:solidFill>
            <a:srgbClr val="5656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entagon 9"/>
          <p:cNvSpPr>
            <a:spLocks noChangeAspect="1"/>
          </p:cNvSpPr>
          <p:nvPr userDrawn="1"/>
        </p:nvSpPr>
        <p:spPr>
          <a:xfrm>
            <a:off x="0" y="0"/>
            <a:ext cx="3228985" cy="5148072"/>
          </a:xfrm>
          <a:prstGeom prst="homePlate">
            <a:avLst>
              <a:gd name="adj" fmla="val 32357"/>
            </a:avLst>
          </a:prstGeom>
          <a:solidFill>
            <a:srgbClr val="4C4C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395471" y="1817370"/>
            <a:ext cx="4062728" cy="1371600"/>
          </a:xfrm>
        </p:spPr>
        <p:txBody>
          <a:bodyPr lIns="0" tIns="0" rIns="0" bIns="0" anchor="b">
            <a:noAutofit/>
          </a:bodyPr>
          <a:lstStyle>
            <a:lvl1pPr algn="r">
              <a:defRPr sz="2800" spc="-80">
                <a:solidFill>
                  <a:srgbClr val="BB0E3D"/>
                </a:solidFill>
                <a:latin typeface="+mj-lt"/>
                <a:cs typeface="SapientSansBold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5471" y="3257550"/>
            <a:ext cx="4056420" cy="51435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400" b="0" i="1" spc="100">
                <a:solidFill>
                  <a:schemeClr val="accent3"/>
                </a:solidFill>
                <a:latin typeface="+mn-lt"/>
                <a:cs typeface="SapientCentroSlab-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goes here</a:t>
            </a:r>
          </a:p>
        </p:txBody>
      </p:sp>
      <p:pic>
        <p:nvPicPr>
          <p:cNvPr id="11" name="Picture 10" descr="NCI-Logo-White-Knoc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4864608"/>
            <a:ext cx="1916887" cy="182880"/>
          </a:xfrm>
          <a:prstGeom prst="rect">
            <a:avLst/>
          </a:prstGeom>
        </p:spPr>
      </p:pic>
      <p:sp>
        <p:nvSpPr>
          <p:cNvPr id="13" name="Text Box 14"/>
          <p:cNvSpPr txBox="1">
            <a:spLocks noChangeArrowheads="1"/>
          </p:cNvSpPr>
          <p:nvPr userDrawn="1"/>
        </p:nvSpPr>
        <p:spPr bwMode="auto">
          <a:xfrm>
            <a:off x="8647113" y="4864608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059168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50FB8B-3802-DB45-8655-5FA491E048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54FCC19-EBF6-7F4D-AA59-B340A395BF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0BF35ED-DA97-054E-AA4B-B7E43FEF60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1206C3-774D-644B-A661-3683517E12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09634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42862"/>
            <a:ext cx="2038350" cy="4814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42862"/>
            <a:ext cx="5962650" cy="4814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7ED352A-8207-B245-A5CB-5D1657F4E6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23A260-C16C-BE4C-BBA2-D18703BABA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A74069-7B2E-674E-A69A-F298D44216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DFD1FC-CCB3-464A-85EE-1451892A5C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781037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2863"/>
            <a:ext cx="8153400" cy="542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62000" y="742950"/>
            <a:ext cx="8153400" cy="4114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8EC5C62-009F-3943-972F-06F7EECD53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7ED11B-814A-FD40-9237-2328CA07B7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D7E52B2-8EDD-924F-A5E8-A004F595D3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D9A4E7-8364-CB4E-8B1E-F05AD3828B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782522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2863"/>
            <a:ext cx="8153400" cy="542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742950"/>
            <a:ext cx="40005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742950"/>
            <a:ext cx="40005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736898-C06A-9842-8D65-1947CB09B4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70355D-773B-FA4B-B8F6-841E6DA39A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568CAF-1FEE-8A4E-8D5D-E8BF83663E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EF9A41-13C0-2745-8D30-B152185DE8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55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Gra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 userDrawn="1"/>
        </p:nvSpPr>
        <p:spPr>
          <a:xfrm>
            <a:off x="0" y="0"/>
            <a:ext cx="8458198" cy="5143500"/>
          </a:xfrm>
          <a:prstGeom prst="homePlate">
            <a:avLst>
              <a:gd name="adj" fmla="val 20935"/>
            </a:avLst>
          </a:prstGeom>
          <a:solidFill>
            <a:srgbClr val="5656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/>
          <p:cNvSpPr/>
          <p:nvPr userDrawn="1"/>
        </p:nvSpPr>
        <p:spPr>
          <a:xfrm>
            <a:off x="0" y="0"/>
            <a:ext cx="7289798" cy="5143500"/>
          </a:xfrm>
          <a:prstGeom prst="homePlate">
            <a:avLst>
              <a:gd name="adj" fmla="val 20935"/>
            </a:avLst>
          </a:prstGeom>
          <a:solidFill>
            <a:srgbClr val="4C4C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371600"/>
            <a:ext cx="7772400" cy="2400300"/>
          </a:xfrm>
        </p:spPr>
        <p:txBody>
          <a:bodyPr anchor="ctr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 i="1" baseline="0">
                <a:solidFill>
                  <a:srgbClr val="FFFFFF"/>
                </a:solidFill>
                <a:latin typeface="+mn-lt"/>
                <a:cs typeface="SapientCentroSlab-Light"/>
              </a:defRPr>
            </a:lvl1pPr>
          </a:lstStyle>
          <a:p>
            <a:pPr lvl="0"/>
            <a:r>
              <a:rPr lang="en-US" dirty="0"/>
              <a:t>Vision Quote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fugit </a:t>
            </a:r>
            <a:r>
              <a:rPr lang="en-US" dirty="0" err="1"/>
              <a:t>liberavisse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nec</a:t>
            </a:r>
            <a:r>
              <a:rPr lang="en-US" dirty="0"/>
              <a:t> at. </a:t>
            </a:r>
            <a:r>
              <a:rPr lang="en-US" dirty="0" err="1"/>
              <a:t>Essent</a:t>
            </a:r>
            <a:r>
              <a:rPr lang="en-US" dirty="0"/>
              <a:t> </a:t>
            </a:r>
            <a:r>
              <a:rPr lang="en-US" dirty="0" err="1"/>
              <a:t>elaboraret</a:t>
            </a:r>
            <a:r>
              <a:rPr lang="en-US" dirty="0"/>
              <a:t> </a:t>
            </a:r>
            <a:r>
              <a:rPr lang="en-US" dirty="0" err="1"/>
              <a:t>conclusionemque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eam</a:t>
            </a:r>
            <a:r>
              <a:rPr lang="en-US" dirty="0"/>
              <a:t> id. Quo ex </a:t>
            </a:r>
            <a:r>
              <a:rPr lang="en-US" dirty="0" err="1"/>
              <a:t>laboramus</a:t>
            </a:r>
            <a:r>
              <a:rPr lang="en-US" dirty="0"/>
              <a:t> </a:t>
            </a:r>
            <a:r>
              <a:rPr lang="en-US" dirty="0" err="1"/>
              <a:t>accommodare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his </a:t>
            </a:r>
            <a:r>
              <a:rPr lang="en-US" dirty="0" err="1"/>
              <a:t>falli</a:t>
            </a:r>
            <a:r>
              <a:rPr lang="en-US" dirty="0"/>
              <a:t> </a:t>
            </a:r>
            <a:r>
              <a:rPr lang="en-US" dirty="0" err="1"/>
              <a:t>deleniti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. </a:t>
            </a:r>
            <a:r>
              <a:rPr lang="en-US" dirty="0" err="1"/>
              <a:t>Illud</a:t>
            </a:r>
            <a:r>
              <a:rPr lang="en-US" dirty="0"/>
              <a:t> postulant </a:t>
            </a:r>
            <a:br>
              <a:rPr lang="en-US" dirty="0"/>
            </a:br>
            <a:r>
              <a:rPr lang="en-US" dirty="0" err="1"/>
              <a:t>adversarium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his.”</a:t>
            </a:r>
          </a:p>
        </p:txBody>
      </p:sp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8647113" y="4864608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FFFFF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FFFFF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rgbClr val="FFFFFF"/>
              </a:solidFill>
              <a:latin typeface="+mn-lt"/>
              <a:cs typeface="SapientSansRegular"/>
            </a:endParaRPr>
          </a:p>
        </p:txBody>
      </p:sp>
      <p:pic>
        <p:nvPicPr>
          <p:cNvPr id="10" name="Picture 9" descr="NCI-Logo-White-Knoc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4864608"/>
            <a:ext cx="191688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95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—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311658"/>
            <a:ext cx="8165592" cy="31739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2" name="Text Box 14"/>
          <p:cNvSpPr txBox="1">
            <a:spLocks noChangeArrowheads="1"/>
          </p:cNvSpPr>
          <p:nvPr userDrawn="1"/>
        </p:nvSpPr>
        <p:spPr bwMode="auto">
          <a:xfrm>
            <a:off x="8647113" y="4864608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5" name="Picture 14" descr="NCI-Logo-Gray-Knock-NE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864608"/>
            <a:ext cx="1916888" cy="1828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93776" y="1069975"/>
            <a:ext cx="8165592" cy="3600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6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—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311658"/>
            <a:ext cx="8165592" cy="31739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2" name="Text Box 14"/>
          <p:cNvSpPr txBox="1">
            <a:spLocks noChangeArrowheads="1"/>
          </p:cNvSpPr>
          <p:nvPr userDrawn="1"/>
        </p:nvSpPr>
        <p:spPr bwMode="auto">
          <a:xfrm>
            <a:off x="8647113" y="4864608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93776" y="1069975"/>
            <a:ext cx="8165592" cy="3600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448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Left —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311658"/>
            <a:ext cx="8165592" cy="31739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4864608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5" name="Picture 14" descr="NCI-Logo-Gray-Knock-NE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864608"/>
            <a:ext cx="1916888" cy="18288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493776" y="1069975"/>
            <a:ext cx="4108387" cy="360045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4762055" y="1069975"/>
            <a:ext cx="3897313" cy="360045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39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Left —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311658"/>
            <a:ext cx="8165592" cy="31739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4864608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762055" y="1069975"/>
            <a:ext cx="3897313" cy="360045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493776" y="1069975"/>
            <a:ext cx="4108387" cy="360045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46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2654"/>
            <a:ext cx="822960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378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rgbClr val="6C6C6C"/>
                </a:solidFill>
                <a:latin typeface="+mn-lt"/>
                <a:ea typeface="+mn-ea"/>
                <a:cs typeface="SapientSansRegular"/>
              </a:defRPr>
            </a:lvl1pPr>
          </a:lstStyle>
          <a:p>
            <a:pPr>
              <a:defRPr/>
            </a:pPr>
            <a:r>
              <a:rPr lang="en-US" dirty="0"/>
              <a:t>INSERT DATE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6C6C6C"/>
                </a:solidFill>
                <a:latin typeface="+mn-lt"/>
                <a:ea typeface="+mn-ea"/>
                <a:cs typeface="SapientSansRegular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b="0" i="0" smtClean="0">
                <a:solidFill>
                  <a:srgbClr val="6C6C6C"/>
                </a:solidFill>
                <a:latin typeface="+mn-lt"/>
                <a:ea typeface="+mn-ea"/>
                <a:cs typeface="Sapient Centro Slab"/>
              </a:defRPr>
            </a:lvl1pPr>
          </a:lstStyle>
          <a:p>
            <a:pPr>
              <a:defRPr/>
            </a:pPr>
            <a:fld id="{4F8F9822-CE00-0B4F-ADB5-DBA954363B0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755" r:id="rId2"/>
    <p:sldLayoutId id="2147483816" r:id="rId3"/>
    <p:sldLayoutId id="2147483817" r:id="rId4"/>
    <p:sldLayoutId id="2147483818" r:id="rId5"/>
    <p:sldLayoutId id="2147483770" r:id="rId6"/>
    <p:sldLayoutId id="2147483810" r:id="rId7"/>
    <p:sldLayoutId id="2147483771" r:id="rId8"/>
    <p:sldLayoutId id="2147483812" r:id="rId9"/>
    <p:sldLayoutId id="2147483772" r:id="rId10"/>
    <p:sldLayoutId id="2147483813" r:id="rId11"/>
    <p:sldLayoutId id="2147483773" r:id="rId12"/>
    <p:sldLayoutId id="2147483814" r:id="rId13"/>
    <p:sldLayoutId id="2147483763" r:id="rId14"/>
    <p:sldLayoutId id="2147483807" r:id="rId15"/>
    <p:sldLayoutId id="2147483819" r:id="rId16"/>
    <p:sldLayoutId id="2147483821" r:id="rId17"/>
    <p:sldLayoutId id="2147483822" r:id="rId18"/>
  </p:sldLayoutIdLst>
  <p:hf sldNum="0"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0" kern="1200">
          <a:solidFill>
            <a:srgbClr val="123E57"/>
          </a:solidFill>
          <a:latin typeface="+mj-lt"/>
          <a:ea typeface="ＭＳ Ｐゴシック" charset="0"/>
          <a:cs typeface="SapientSans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9pPr>
    </p:titleStyle>
    <p:bodyStyle>
      <a:lvl1pPr marL="2286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20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1pPr>
      <a:lvl2pPr marL="4572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9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2pPr>
      <a:lvl3pPr marL="6858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8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3pPr>
      <a:lvl4pPr marL="9144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7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4pPr>
      <a:lvl5pPr marL="11430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6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85738"/>
            <a:ext cx="87630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00150"/>
            <a:ext cx="891540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       </a:t>
            </a:r>
          </a:p>
        </p:txBody>
      </p:sp>
      <p:sp>
        <p:nvSpPr>
          <p:cNvPr id="1028" name="Rectangle 7"/>
          <p:cNvSpPr>
            <a:spLocks noChangeArrowheads="1"/>
          </p:cNvSpPr>
          <p:nvPr/>
        </p:nvSpPr>
        <p:spPr bwMode="auto">
          <a:xfrm>
            <a:off x="0" y="0"/>
            <a:ext cx="9144000" cy="28575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9" name="Text Box 9"/>
          <p:cNvSpPr txBox="1">
            <a:spLocks noChangeArrowheads="1"/>
          </p:cNvSpPr>
          <p:nvPr/>
        </p:nvSpPr>
        <p:spPr bwMode="auto">
          <a:xfrm>
            <a:off x="228600" y="0"/>
            <a:ext cx="7162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Century Gothic" pitchFamily="34" charset="0"/>
              </a:rPr>
              <a:t>Processing the NHANES accelerometer data</a:t>
            </a:r>
          </a:p>
        </p:txBody>
      </p:sp>
      <p:sp>
        <p:nvSpPr>
          <p:cNvPr id="1030" name="Text Box 10"/>
          <p:cNvSpPr txBox="1">
            <a:spLocks noChangeArrowheads="1"/>
          </p:cNvSpPr>
          <p:nvPr/>
        </p:nvSpPr>
        <p:spPr bwMode="auto">
          <a:xfrm>
            <a:off x="4686300" y="0"/>
            <a:ext cx="4318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b="1" dirty="0">
                <a:latin typeface="Century Gothic" pitchFamily="34" charset="0"/>
              </a:rPr>
              <a:t>Intille &amp; John</a:t>
            </a:r>
            <a:r>
              <a:rPr lang="en-US" b="1" baseline="0" dirty="0">
                <a:latin typeface="Century Gothic" pitchFamily="34" charset="0"/>
              </a:rPr>
              <a:t> | Northeastern</a:t>
            </a:r>
            <a:endParaRPr lang="en-US" b="1" dirty="0">
              <a:latin typeface="Century Gothic" pitchFamily="34" charset="0"/>
            </a:endParaRPr>
          </a:p>
        </p:txBody>
      </p:sp>
      <p:sp>
        <p:nvSpPr>
          <p:cNvPr id="1031" name="Line 11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96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Century Gothic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Century Gothic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Century Gothic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Century Gothic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Century Gothic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4FF0ABA-C6BC-8346-AE31-F375089A4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42863"/>
            <a:ext cx="81534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B7E074E-274E-8F4E-9224-641C52C353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742950"/>
            <a:ext cx="8153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C52E9E3-57F2-064C-B3E4-F0A2C8F75F5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4388" y="4857750"/>
            <a:ext cx="1905000" cy="210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5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98C1A74-D71B-8F48-A176-E8A51CED10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4857750"/>
            <a:ext cx="37338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5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ECE300E8-E642-C34C-AF85-9AFC46FA7D0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843463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50">
                <a:latin typeface="Times New Roman" panose="02020603050405020304" pitchFamily="18" charset="0"/>
              </a:defRPr>
            </a:lvl1pPr>
          </a:lstStyle>
          <a:p>
            <a:fld id="{6DDBA012-CDEC-B54C-8A47-6BC9AF8D7B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23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Times New Roman" pitchFamily="18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Times New Roman" pitchFamily="18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Times New Roman" pitchFamily="18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Times New Roman" pitchFamily="18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  <a:cs typeface="+mn-cs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350" y="1685925"/>
            <a:ext cx="8324850" cy="913682"/>
          </a:xfrm>
        </p:spPr>
        <p:txBody>
          <a:bodyPr/>
          <a:lstStyle/>
          <a:p>
            <a:pPr algn="l"/>
            <a:r>
              <a:rPr lang="en-US" dirty="0"/>
              <a:t>Accelerometer Data from NHANES 2011-2014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Rick Troiano</a:t>
            </a:r>
          </a:p>
        </p:txBody>
      </p:sp>
    </p:spTree>
    <p:extLst>
      <p:ext uri="{BB962C8B-B14F-4D97-AF65-F5344CB8AC3E}">
        <p14:creationId xmlns:p14="http://schemas.microsoft.com/office/powerpoint/2010/main" val="659301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3B09-006B-4F57-BC78-9CB90F7F0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2: Quality control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C652E-A940-4E50-8A66-D6BE3BF16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anomalies</a:t>
            </a:r>
            <a:br>
              <a:rPr lang="en-US" dirty="0"/>
            </a:br>
            <a:r>
              <a:rPr lang="en-US" dirty="0"/>
              <a:t>(suspicious/corrupted data)</a:t>
            </a:r>
          </a:p>
          <a:p>
            <a:pPr lvl="1"/>
            <a:r>
              <a:rPr lang="en-US" dirty="0"/>
              <a:t>Some just a few seconds</a:t>
            </a:r>
          </a:p>
          <a:p>
            <a:pPr lvl="1"/>
            <a:r>
              <a:rPr lang="en-US" dirty="0"/>
              <a:t>Some hours</a:t>
            </a:r>
          </a:p>
          <a:p>
            <a:r>
              <a:rPr lang="en-US" dirty="0"/>
              <a:t>Tests incrementally added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 systematic pattern of problems isolated to a particular device or firmware version were observed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8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3B09-006B-4F57-BC78-9CB90F7F0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Anomalies observed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C652E-A940-4E50-8A66-D6BE3BF16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“Stuck” signals</a:t>
            </a:r>
          </a:p>
          <a:p>
            <a:r>
              <a:rPr lang="en-US" dirty="0"/>
              <a:t>Too many spikes</a:t>
            </a:r>
          </a:p>
          <a:p>
            <a:r>
              <a:rPr lang="en-US" dirty="0"/>
              <a:t>Impossible signals based on gravity</a:t>
            </a:r>
          </a:p>
          <a:p>
            <a:r>
              <a:rPr lang="en-US" dirty="0"/>
              <a:t>Non-human oscillation</a:t>
            </a:r>
          </a:p>
          <a:p>
            <a:r>
              <a:rPr lang="en-US" dirty="0"/>
              <a:t>Abnormal signal pattern</a:t>
            </a:r>
          </a:p>
        </p:txBody>
      </p:sp>
    </p:spTree>
    <p:extLst>
      <p:ext uri="{BB962C8B-B14F-4D97-AF65-F5344CB8AC3E}">
        <p14:creationId xmlns:p14="http://schemas.microsoft.com/office/powerpoint/2010/main" val="2563831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B65A-DDB1-497D-B0E7-448680F7E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days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25946-7021-4915-BEC4-172C2EABC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Target: 7 full days (+ 2 partial)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D5884A-0FA8-401E-A498-A11BA9E154DE}"/>
              </a:ext>
            </a:extLst>
          </p:cNvPr>
          <p:cNvGraphicFramePr>
            <a:graphicFrameLocks/>
          </p:cNvGraphicFramePr>
          <p:nvPr/>
        </p:nvGraphicFramePr>
        <p:xfrm>
          <a:off x="1428750" y="1828800"/>
          <a:ext cx="3657600" cy="2503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139163049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66512856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Complete days of data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# participants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3450604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15,965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3796833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91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2437039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418925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8300635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3907725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6245434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088558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62064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328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C27FF-045E-4CF1-B3C5-E2B6918A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3: Motion summary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CB0D7-B24F-4A0A-90B3-CED3FE21C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Non-proprietary, open-source Monitor-Independent Movement Summary unit (MIMS-unit) 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Extrapolation </a:t>
            </a:r>
          </a:p>
          <a:p>
            <a:pPr lvl="1"/>
            <a:r>
              <a:rPr lang="en-US" dirty="0"/>
              <a:t>Filtering </a:t>
            </a:r>
          </a:p>
          <a:p>
            <a:pPr lvl="1"/>
            <a:r>
              <a:rPr lang="en-US" dirty="0"/>
              <a:t>Aggregation </a:t>
            </a:r>
          </a:p>
          <a:p>
            <a:r>
              <a:rPr lang="en-US" dirty="0"/>
              <a:t>Output minute-level summaries</a:t>
            </a:r>
          </a:p>
          <a:p>
            <a:r>
              <a:rPr lang="en-US" dirty="0"/>
              <a:t>Computed across ALL (</a:t>
            </a:r>
            <a:r>
              <a:rPr lang="en-US" dirty="0" err="1"/>
              <a:t>inc.</a:t>
            </a:r>
            <a:r>
              <a:rPr lang="en-US" dirty="0"/>
              <a:t> flagged) data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C62CA6-1378-9245-B863-CE37EAE688AF}"/>
              </a:ext>
            </a:extLst>
          </p:cNvPr>
          <p:cNvSpPr txBox="1"/>
          <p:nvPr/>
        </p:nvSpPr>
        <p:spPr>
          <a:xfrm>
            <a:off x="0" y="4531280"/>
            <a:ext cx="562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dirty="0"/>
              <a:t>John et al., 2019 J </a:t>
            </a:r>
            <a:r>
              <a:rPr lang="en-US" dirty="0" err="1"/>
              <a:t>Meas</a:t>
            </a:r>
            <a:r>
              <a:rPr lang="en-US" dirty="0"/>
              <a:t> Phys </a:t>
            </a:r>
            <a:r>
              <a:rPr lang="en-US" dirty="0" err="1"/>
              <a:t>Behav</a:t>
            </a:r>
            <a:r>
              <a:rPr lang="en-US" dirty="0"/>
              <a:t> 2, 268-281</a:t>
            </a:r>
          </a:p>
        </p:txBody>
      </p:sp>
    </p:spTree>
    <p:extLst>
      <p:ext uri="{BB962C8B-B14F-4D97-AF65-F5344CB8AC3E}">
        <p14:creationId xmlns:p14="http://schemas.microsoft.com/office/powerpoint/2010/main" val="1578672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C0EF9-5957-4297-9F74-B5436C3F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4: Wake/sleep/non-wear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40E2B-5F62-4D7B-A5CE-1D1098341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pass algorithm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Pass 1: </a:t>
            </a:r>
          </a:p>
          <a:p>
            <a:pPr lvl="1"/>
            <a:r>
              <a:rPr lang="en-US" dirty="0"/>
              <a:t>Trained machine learning algorithm to classify 30s windows </a:t>
            </a:r>
          </a:p>
          <a:p>
            <a:pPr lvl="2"/>
            <a:r>
              <a:rPr lang="en-US" dirty="0"/>
              <a:t>Iterative Spectral Method: Use “reversed ISM”</a:t>
            </a:r>
          </a:p>
          <a:p>
            <a:pPr lvl="2"/>
            <a:r>
              <a:rPr lang="en-US" dirty="0"/>
              <a:t>Experimentally improved sleep/non-wear differentiation </a:t>
            </a:r>
          </a:p>
          <a:p>
            <a:pPr lvl="1"/>
            <a:r>
              <a:rPr lang="en-US" dirty="0"/>
              <a:t>Use three adjacent windows  (1.5 min)</a:t>
            </a:r>
          </a:p>
          <a:p>
            <a:pPr lvl="1"/>
            <a:r>
              <a:rPr lang="en-US" dirty="0"/>
              <a:t>Sometimes sleep/non-wear indistinguishable</a:t>
            </a:r>
          </a:p>
          <a:p>
            <a:pPr lvl="2"/>
            <a:endParaRPr lang="en-US" dirty="0"/>
          </a:p>
          <a:p>
            <a:pPr marL="6858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694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DD92A-7298-4549-B366-61AF6A31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4: Wake/sleep/non-wear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B36F3-A030-48D5-A10A-8890700EA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2:</a:t>
            </a:r>
          </a:p>
          <a:p>
            <a:pPr lvl="1"/>
            <a:r>
              <a:rPr lang="en-US" dirty="0"/>
              <a:t>Wear (&lt; 3 min), sleep (&lt; 10 min) and non-wear (&lt; 10 min) are filtered</a:t>
            </a:r>
          </a:p>
          <a:p>
            <a:pPr lvl="1"/>
            <a:r>
              <a:rPr lang="en-US" dirty="0"/>
              <a:t>Uses summation of confidence values across 1.5 min</a:t>
            </a:r>
          </a:p>
          <a:p>
            <a:r>
              <a:rPr lang="en-US" dirty="0"/>
              <a:t>Pass 3: </a:t>
            </a:r>
          </a:p>
          <a:p>
            <a:pPr lvl="1"/>
            <a:r>
              <a:rPr lang="en-US" dirty="0"/>
              <a:t>Orientation changes used to flip labels from non-wear to sleep, or sleep to non-wear</a:t>
            </a:r>
          </a:p>
          <a:p>
            <a:r>
              <a:rPr lang="en-US" dirty="0"/>
              <a:t>Output: class per minute (or uncertain)</a:t>
            </a:r>
          </a:p>
        </p:txBody>
      </p:sp>
    </p:spTree>
    <p:extLst>
      <p:ext uri="{BB962C8B-B14F-4D97-AF65-F5344CB8AC3E}">
        <p14:creationId xmlns:p14="http://schemas.microsoft.com/office/powerpoint/2010/main" val="358516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76EFFF-EFD1-4F0C-B37D-1F4FE7F6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14450" y="1042988"/>
            <a:ext cx="6686550" cy="3543300"/>
          </a:xfrm>
        </p:spPr>
        <p:txBody>
          <a:bodyPr/>
          <a:lstStyle/>
          <a:p>
            <a:r>
              <a:rPr lang="en-US" dirty="0"/>
              <a:t>Algorithm tuned with small labeled training/test set</a:t>
            </a:r>
          </a:p>
          <a:p>
            <a:pPr lvl="2"/>
            <a:r>
              <a:rPr lang="en-US" dirty="0"/>
              <a:t>Established non-wear</a:t>
            </a:r>
          </a:p>
          <a:p>
            <a:pPr lvl="2"/>
            <a:r>
              <a:rPr lang="en-US" dirty="0"/>
              <a:t>Established sleep (PSG)</a:t>
            </a:r>
          </a:p>
          <a:p>
            <a:pPr lvl="2"/>
            <a:r>
              <a:rPr lang="en-US" dirty="0"/>
              <a:t>Active wear</a:t>
            </a:r>
            <a:br>
              <a:rPr lang="en-US" dirty="0"/>
            </a:br>
            <a:endParaRPr lang="en-US" dirty="0"/>
          </a:p>
          <a:p>
            <a:r>
              <a:rPr lang="en-US" dirty="0"/>
              <a:t>Performs as well or better than currently accepted approaches on test set</a:t>
            </a:r>
          </a:p>
          <a:p>
            <a:pPr lvl="1"/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65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1F9A-BBD4-43A3-BBFC-AB4F4086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Wake-wear, sleep-wear, non-wear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7FA3F2-7549-453C-A2FD-E0097FD00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43" y="1485900"/>
            <a:ext cx="2857500" cy="2857500"/>
          </a:xfr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C42FC94-2781-46B1-BB44-535F5D1167B8}"/>
              </a:ext>
            </a:extLst>
          </p:cNvPr>
          <p:cNvSpPr/>
          <p:nvPr/>
        </p:nvSpPr>
        <p:spPr>
          <a:xfrm>
            <a:off x="3943350" y="1428750"/>
            <a:ext cx="3876758" cy="3014663"/>
          </a:xfrm>
          <a:prstGeom prst="wedgeRoundRectCallout">
            <a:avLst>
              <a:gd name="adj1" fmla="val -56941"/>
              <a:gd name="adj2" fmla="val 284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Estimates must be interpreted cautiously, and will require more time to fully understand.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Overall trends seem reasonable, but also many outliers.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We have already identified some possible improvements. </a:t>
            </a:r>
          </a:p>
        </p:txBody>
      </p:sp>
    </p:spTree>
    <p:extLst>
      <p:ext uri="{BB962C8B-B14F-4D97-AF65-F5344CB8AC3E}">
        <p14:creationId xmlns:p14="http://schemas.microsoft.com/office/powerpoint/2010/main" val="4069533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D342F-D700-41B0-A118-2ECD7C48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Non-wear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C7EBE-BA53-4C8B-A059-C7802DAFE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8,902 (54%) participants have seven full days of data recorded with absolutely no non-wear detected</a:t>
            </a:r>
          </a:p>
          <a:p>
            <a:endParaRPr lang="en-US" dirty="0"/>
          </a:p>
          <a:p>
            <a:r>
              <a:rPr lang="en-US" dirty="0"/>
              <a:t>For rest, when </a:t>
            </a:r>
            <a:r>
              <a:rPr lang="en-US"/>
              <a:t>non-wear detected, some </a:t>
            </a:r>
            <a:r>
              <a:rPr lang="en-US" dirty="0"/>
              <a:t>could </a:t>
            </a:r>
            <a:r>
              <a:rPr lang="en-US"/>
              <a:t>be sleep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78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056D-255B-4B7F-B427-1BA600FB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Sleep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84D9F-4357-49E5-9480-6CE0EA013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FE4039-9612-4FF7-9C81-4949BD902C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67" t="18750" r="8333" b="27865"/>
          <a:stretch/>
        </p:blipFill>
        <p:spPr>
          <a:xfrm>
            <a:off x="1342776" y="1211083"/>
            <a:ext cx="6512992" cy="261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5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93776" y="774700"/>
            <a:ext cx="8165592" cy="3600450"/>
          </a:xfrm>
        </p:spPr>
        <p:txBody>
          <a:bodyPr/>
          <a:lstStyle/>
          <a:p>
            <a:pPr lvl="1"/>
            <a:r>
              <a:rPr lang="en-US" dirty="0"/>
              <a:t>NHANES 2011-2014 protocol vs 2003-2006</a:t>
            </a:r>
          </a:p>
          <a:p>
            <a:pPr lvl="1"/>
            <a:r>
              <a:rPr lang="en-US" dirty="0"/>
              <a:t>Preliminary results (meta data)</a:t>
            </a:r>
          </a:p>
          <a:p>
            <a:pPr lvl="1"/>
            <a:r>
              <a:rPr lang="en-US" dirty="0"/>
              <a:t>Data QC and processing</a:t>
            </a:r>
          </a:p>
          <a:p>
            <a:pPr lvl="1"/>
            <a:r>
              <a:rPr lang="en-US" dirty="0"/>
              <a:t>Release plans</a:t>
            </a:r>
          </a:p>
          <a:p>
            <a:pPr lvl="1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8716987-59E7-4FFD-802E-F2C540AB9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311658"/>
            <a:ext cx="8165592" cy="317395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815457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Data Release Plans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0FC16-D9C9-2843-B507-970019E14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33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700" dirty="0">
                <a:solidFill>
                  <a:srgbClr val="000000"/>
                </a:solidFill>
                <a:latin typeface="Arial"/>
                <a:cs typeface="Arial"/>
              </a:rPr>
              <a:t>Data Release Plans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103688-15AD-8644-9585-15A0B496DA6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1143001" y="364438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Times" pitchFamily="18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082347473"/>
              </p:ext>
            </p:extLst>
          </p:nvPr>
        </p:nvGraphicFramePr>
        <p:xfrm>
          <a:off x="2477124" y="1771650"/>
          <a:ext cx="1694826" cy="308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39897" y="886747"/>
            <a:ext cx="150651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500" b="1" u="sng" dirty="0">
                <a:solidFill>
                  <a:srgbClr val="000000"/>
                </a:solidFill>
                <a:latin typeface="Arial"/>
                <a:cs typeface="Arial"/>
              </a:rPr>
              <a:t>High Frequency Data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171951" y="1338057"/>
            <a:ext cx="1828800" cy="3519693"/>
            <a:chOff x="4045744" y="1326876"/>
            <a:chExt cx="2324099" cy="4692924"/>
          </a:xfrm>
        </p:grpSpPr>
        <p:graphicFrame>
          <p:nvGraphicFramePr>
            <p:cNvPr id="11" name="Diagram 10"/>
            <p:cNvGraphicFramePr/>
            <p:nvPr>
              <p:extLst>
                <p:ext uri="{D42A27DB-BD31-4B8C-83A1-F6EECF244321}">
                  <p14:modId xmlns:p14="http://schemas.microsoft.com/office/powerpoint/2010/main" val="1381584278"/>
                </p:ext>
              </p:extLst>
            </p:nvPr>
          </p:nvGraphicFramePr>
          <p:xfrm>
            <a:off x="4191000" y="1905000"/>
            <a:ext cx="2057400" cy="41148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4045744" y="1326876"/>
              <a:ext cx="23240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500" b="1" u="sng" dirty="0">
                  <a:solidFill>
                    <a:srgbClr val="000000"/>
                  </a:solidFill>
                  <a:latin typeface="Arial"/>
                  <a:cs typeface="Arial"/>
                </a:rPr>
                <a:t>Intermediate Data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00750" y="1338057"/>
            <a:ext cx="1751976" cy="3519693"/>
            <a:chOff x="1371600" y="1326876"/>
            <a:chExt cx="2057400" cy="4692924"/>
          </a:xfrm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1400930537"/>
                </p:ext>
              </p:extLst>
            </p:nvPr>
          </p:nvGraphicFramePr>
          <p:xfrm>
            <a:off x="1371600" y="1905000"/>
            <a:ext cx="2057400" cy="41148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  <p:sp>
          <p:nvSpPr>
            <p:cNvPr id="18" name="TextBox 17"/>
            <p:cNvSpPr txBox="1"/>
            <p:nvPr/>
          </p:nvSpPr>
          <p:spPr>
            <a:xfrm>
              <a:off x="1461567" y="1326876"/>
              <a:ext cx="1905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500" b="1" u="sng" dirty="0">
                  <a:solidFill>
                    <a:srgbClr val="000000"/>
                  </a:solidFill>
                  <a:latin typeface="Arial"/>
                  <a:cs typeface="Arial"/>
                </a:rPr>
                <a:t>Daily Summary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24424" y="3148480"/>
            <a:ext cx="1798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Release Product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63930" y="1999597"/>
            <a:ext cx="1106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Audience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36672" y="4286250"/>
            <a:ext cx="1386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Data Access</a:t>
            </a:r>
          </a:p>
        </p:txBody>
      </p:sp>
    </p:spTree>
    <p:extLst>
      <p:ext uri="{BB962C8B-B14F-4D97-AF65-F5344CB8AC3E}">
        <p14:creationId xmlns:p14="http://schemas.microsoft.com/office/powerpoint/2010/main" val="2980761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539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7"/>
          <p:cNvSpPr>
            <a:spLocks noChangeAspect="1" noChangeArrowheads="1" noTextEdit="1"/>
          </p:cNvSpPr>
          <p:nvPr/>
        </p:nvSpPr>
        <p:spPr bwMode="auto">
          <a:xfrm>
            <a:off x="2300288" y="1307308"/>
            <a:ext cx="4734521" cy="2678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7F982E4-3A31-FE4E-9529-5605130538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522" y="1166029"/>
            <a:ext cx="5091708" cy="3394472"/>
          </a:xfrm>
          <a:prstGeom prst="rect">
            <a:avLst/>
          </a:prstGeom>
        </p:spPr>
      </p:pic>
      <p:sp>
        <p:nvSpPr>
          <p:cNvPr id="2" name="Rounded Rectangular Callout 1"/>
          <p:cNvSpPr/>
          <p:nvPr/>
        </p:nvSpPr>
        <p:spPr bwMode="auto">
          <a:xfrm>
            <a:off x="4629150" y="1314450"/>
            <a:ext cx="1200150" cy="285750"/>
          </a:xfrm>
          <a:prstGeom prst="wedgeRoundRectCallout">
            <a:avLst>
              <a:gd name="adj1" fmla="val -20833"/>
              <a:gd name="adj2" fmla="val 69524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anose="020B0604020202020204" pitchFamily="34" charset="0"/>
              </a:rPr>
              <a:t>Continuous max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286500" y="1604590"/>
            <a:ext cx="1485900" cy="281360"/>
          </a:xfrm>
          <a:prstGeom prst="wedgeRoundRectCallout">
            <a:avLst>
              <a:gd name="adj1" fmla="val -38225"/>
              <a:gd name="adj2" fmla="val 79146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anose="020B0604020202020204" pitchFamily="34" charset="0"/>
              </a:rPr>
              <a:t>Instantaneous spikes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300287" y="3086100"/>
            <a:ext cx="1471613" cy="285750"/>
          </a:xfrm>
          <a:prstGeom prst="wedgeRoundRectCallout">
            <a:avLst>
              <a:gd name="adj1" fmla="val 44954"/>
              <a:gd name="adj2" fmla="val -86768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anose="020B0604020202020204" pitchFamily="34" charset="0"/>
              </a:rPr>
              <a:t>Interval fluctuations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4057650" y="4229101"/>
            <a:ext cx="10438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anose="020B0604020202020204" pitchFamily="34" charset="0"/>
              </a:rPr>
              <a:t>Samples (80 Hz)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98069" y="2759390"/>
            <a:ext cx="24878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anose="020B0604020202020204" pitchFamily="34" charset="0"/>
              </a:rPr>
              <a:t>g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59DEDE-42AC-4718-9BBF-36E472A1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anomalous data</a:t>
            </a:r>
          </a:p>
        </p:txBody>
      </p:sp>
    </p:spTree>
    <p:extLst>
      <p:ext uri="{BB962C8B-B14F-4D97-AF65-F5344CB8AC3E}">
        <p14:creationId xmlns:p14="http://schemas.microsoft.com/office/powerpoint/2010/main" val="179193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7"/>
          <p:cNvSpPr>
            <a:spLocks noChangeAspect="1" noChangeArrowheads="1" noTextEdit="1"/>
          </p:cNvSpPr>
          <p:nvPr/>
        </p:nvSpPr>
        <p:spPr bwMode="auto">
          <a:xfrm>
            <a:off x="2300288" y="1307308"/>
            <a:ext cx="4734521" cy="2678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39089F81-9B83-844F-9DBA-C60133E13B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146" y="1143001"/>
            <a:ext cx="5091708" cy="33944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67079" y="3543301"/>
            <a:ext cx="8483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anose="020B0604020202020204" pitchFamily="34" charset="0"/>
              </a:rPr>
              <a:t>~ 20 minutes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+mn-cs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5086350" y="3647174"/>
            <a:ext cx="13144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2857501" y="3647174"/>
            <a:ext cx="140957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D338ED0C-D2FE-4A7D-8ABA-F2791E53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Anomalous data </a:t>
            </a:r>
            <a:r>
              <a:rPr lang="en-US" sz="1800" dirty="0"/>
              <a:t>(continuous max (1 axis))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896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7"/>
          <p:cNvSpPr>
            <a:spLocks noChangeAspect="1" noChangeArrowheads="1" noTextEdit="1"/>
          </p:cNvSpPr>
          <p:nvPr/>
        </p:nvSpPr>
        <p:spPr bwMode="auto">
          <a:xfrm>
            <a:off x="2300288" y="1307308"/>
            <a:ext cx="4734521" cy="2678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6" t="21523" r="15641" b="35770"/>
          <a:stretch/>
        </p:blipFill>
        <p:spPr bwMode="auto">
          <a:xfrm>
            <a:off x="1771650" y="1200151"/>
            <a:ext cx="4914900" cy="30893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 bwMode="auto">
          <a:xfrm>
            <a:off x="6115050" y="1771650"/>
            <a:ext cx="1471613" cy="1143000"/>
          </a:xfrm>
          <a:prstGeom prst="wedgeRoundRectCallout">
            <a:avLst>
              <a:gd name="adj1" fmla="val -58192"/>
              <a:gd name="adj2" fmla="val -15875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anose="020B0604020202020204" pitchFamily="34" charset="0"/>
              </a:rPr>
              <a:t>For anyone accustomed to looking at raw accelerometer data, portions of this look normal.... 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086350" y="3257550"/>
            <a:ext cx="1714500" cy="285750"/>
          </a:xfrm>
          <a:prstGeom prst="wedgeRoundRectCallout">
            <a:avLst>
              <a:gd name="adj1" fmla="val -49679"/>
              <a:gd name="adj2" fmla="val -88826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anose="020B0604020202020204" pitchFamily="34" charset="0"/>
              </a:rPr>
              <a:t>… and other parts do not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135A4F-A580-42BD-BE9B-AD1DBF338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Anomalous data </a:t>
            </a:r>
            <a:r>
              <a:rPr lang="en-US" sz="2400" dirty="0"/>
              <a:t>(multiple issues)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5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62DC-7452-42A8-AE01-C428F11A5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outputs (un)certainty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1360DE-6D11-45A5-89A8-6391DF56EB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" t="29892" r="4167" b="31744"/>
          <a:stretch/>
        </p:blipFill>
        <p:spPr>
          <a:xfrm>
            <a:off x="1211926" y="1314450"/>
            <a:ext cx="6720149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47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31EAADD-6A9C-6E43-B5DA-103F2E6F2E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7418" y="1787"/>
            <a:ext cx="6057900" cy="594122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NHANES Accelerometer Protocols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CC09BD63-2D05-0D4F-9807-5922D9856A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1348978"/>
            <a:ext cx="2915841" cy="479822"/>
          </a:xfrm>
        </p:spPr>
        <p:txBody>
          <a:bodyPr wrap="none"/>
          <a:lstStyle/>
          <a:p>
            <a:pPr algn="ctr"/>
            <a:r>
              <a:rPr lang="en-US" altLang="en-US"/>
              <a:t>2003-2006 Protocol</a:t>
            </a:r>
          </a:p>
        </p:txBody>
      </p:sp>
      <p:sp>
        <p:nvSpPr>
          <p:cNvPr id="21508" name="Content Placeholder 10">
            <a:extLst>
              <a:ext uri="{FF2B5EF4-FFF2-40B4-BE49-F238E27FC236}">
                <a16:creationId xmlns:a16="http://schemas.microsoft.com/office/drawing/2014/main" id="{2B6FF441-A95F-2544-873F-088F865EF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57350" y="1779985"/>
            <a:ext cx="2800350" cy="2963465"/>
          </a:xfrm>
        </p:spPr>
        <p:txBody>
          <a:bodyPr/>
          <a:lstStyle/>
          <a:p>
            <a:r>
              <a:rPr lang="en-US" altLang="en-US" sz="1500" dirty="0"/>
              <a:t>Ages 6 years +</a:t>
            </a:r>
          </a:p>
          <a:p>
            <a:r>
              <a:rPr lang="en-US" altLang="en-US" sz="1500" dirty="0"/>
              <a:t>Waist worn monitor</a:t>
            </a:r>
          </a:p>
          <a:p>
            <a:r>
              <a:rPr lang="en-US" altLang="en-US" sz="1500" dirty="0"/>
              <a:t>Splash proof</a:t>
            </a:r>
          </a:p>
          <a:p>
            <a:pPr lvl="1"/>
            <a:r>
              <a:rPr lang="en-US" altLang="en-US" dirty="0"/>
              <a:t>No swimming or showering</a:t>
            </a:r>
          </a:p>
          <a:p>
            <a:r>
              <a:rPr lang="en-US" altLang="en-US" sz="1500" dirty="0"/>
              <a:t>Waking hours only</a:t>
            </a:r>
          </a:p>
          <a:p>
            <a:pPr lvl="1"/>
            <a:r>
              <a:rPr lang="en-US" altLang="en-US" dirty="0"/>
              <a:t>No objective sleep data</a:t>
            </a:r>
          </a:p>
          <a:p>
            <a:pPr lvl="1"/>
            <a:endParaRPr lang="en-US" altLang="en-US" dirty="0"/>
          </a:p>
          <a:p>
            <a:r>
              <a:rPr lang="en-US" altLang="en-US" sz="1500" dirty="0"/>
              <a:t>Uniaxial (vertical axis)</a:t>
            </a:r>
          </a:p>
          <a:p>
            <a:r>
              <a:rPr lang="en-US" altLang="en-US" sz="1500" dirty="0"/>
              <a:t>1-minute epoch</a:t>
            </a:r>
          </a:p>
        </p:txBody>
      </p:sp>
      <p:sp>
        <p:nvSpPr>
          <p:cNvPr id="21509" name="Text Placeholder 8">
            <a:extLst>
              <a:ext uri="{FF2B5EF4-FFF2-40B4-BE49-F238E27FC236}">
                <a16:creationId xmlns:a16="http://schemas.microsoft.com/office/drawing/2014/main" id="{766D82C3-ED2A-0446-BD39-04BFF6AC6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348978"/>
            <a:ext cx="3031331" cy="479822"/>
          </a:xfrm>
        </p:spPr>
        <p:txBody>
          <a:bodyPr/>
          <a:lstStyle/>
          <a:p>
            <a:pPr algn="ctr"/>
            <a:r>
              <a:rPr lang="en-US" altLang="en-US"/>
              <a:t>2011-2014 Protocol</a:t>
            </a:r>
          </a:p>
        </p:txBody>
      </p:sp>
      <p:sp>
        <p:nvSpPr>
          <p:cNvPr id="21510" name="Content Placeholder 11">
            <a:extLst>
              <a:ext uri="{FF2B5EF4-FFF2-40B4-BE49-F238E27FC236}">
                <a16:creationId xmlns:a16="http://schemas.microsoft.com/office/drawing/2014/main" id="{515635C8-0BA2-154A-BDFE-FBA9E9D63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86300" y="1771650"/>
            <a:ext cx="3143250" cy="2963466"/>
          </a:xfrm>
        </p:spPr>
        <p:txBody>
          <a:bodyPr/>
          <a:lstStyle/>
          <a:p>
            <a:r>
              <a:rPr lang="en-US" altLang="en-US" sz="1500" dirty="0"/>
              <a:t>Ages 3 years + (6+ for 2011)</a:t>
            </a:r>
          </a:p>
          <a:p>
            <a:r>
              <a:rPr lang="en-US" altLang="en-US" sz="1500" dirty="0"/>
              <a:t>Wrist worn monitor</a:t>
            </a:r>
          </a:p>
          <a:p>
            <a:r>
              <a:rPr lang="en-US" altLang="en-US" sz="1500" dirty="0"/>
              <a:t>Waterproof device</a:t>
            </a:r>
          </a:p>
          <a:p>
            <a:endParaRPr lang="en-US" altLang="en-US" sz="1500" dirty="0"/>
          </a:p>
          <a:p>
            <a:endParaRPr lang="en-US" altLang="en-US" sz="1500" dirty="0"/>
          </a:p>
          <a:p>
            <a:r>
              <a:rPr lang="en-US" altLang="en-US" sz="1500" dirty="0"/>
              <a:t>24-hour wear</a:t>
            </a:r>
          </a:p>
          <a:p>
            <a:pPr lvl="1"/>
            <a:r>
              <a:rPr lang="en-US" altLang="en-US" dirty="0"/>
              <a:t>Allows measures of sleep</a:t>
            </a:r>
          </a:p>
          <a:p>
            <a:pPr lvl="1"/>
            <a:endParaRPr lang="en-US" altLang="en-US" dirty="0"/>
          </a:p>
          <a:p>
            <a:r>
              <a:rPr lang="en-US" altLang="en-US" sz="1500" dirty="0"/>
              <a:t>Triaxial (X, Y, &amp; Z planes)</a:t>
            </a:r>
          </a:p>
          <a:p>
            <a:r>
              <a:rPr lang="en-US" altLang="en-US" sz="1500" dirty="0"/>
              <a:t>80Hz raw data + lux</a:t>
            </a:r>
          </a:p>
        </p:txBody>
      </p:sp>
      <p:pic>
        <p:nvPicPr>
          <p:cNvPr id="21511" name="Picture 3" descr="NHANES ON ACTIGRAPH">
            <a:extLst>
              <a:ext uri="{FF2B5EF4-FFF2-40B4-BE49-F238E27FC236}">
                <a16:creationId xmlns:a16="http://schemas.microsoft.com/office/drawing/2014/main" id="{0493F624-01E3-634E-8633-96734EBAB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722" y="685801"/>
            <a:ext cx="742950" cy="707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8F0B18-AEFC-5E4C-8830-AE125F879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650" y="616131"/>
            <a:ext cx="1102427" cy="1212669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086110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2011-14 Preliminary Data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0FC16-D9C9-2843-B507-970019E14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52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700" dirty="0">
                <a:solidFill>
                  <a:srgbClr val="000000"/>
                </a:solidFill>
              </a:rPr>
              <a:t>NHANES Component Compliance</a:t>
            </a:r>
          </a:p>
        </p:txBody>
      </p:sp>
      <p:sp>
        <p:nvSpPr>
          <p:cNvPr id="40963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en-US" sz="2400" dirty="0"/>
              <a:t>Over 4 years:</a:t>
            </a:r>
          </a:p>
          <a:p>
            <a:pPr lvl="1"/>
            <a:r>
              <a:rPr lang="en-US" altLang="en-US" dirty="0"/>
              <a:t>&gt;16,000 participants agreed to wear (including Youth Fitness Survey)</a:t>
            </a:r>
          </a:p>
          <a:p>
            <a:pPr lvl="2"/>
            <a:r>
              <a:rPr lang="en-US" altLang="en-US" dirty="0"/>
              <a:t>~92% of examinees ages 3 years and older</a:t>
            </a:r>
          </a:p>
          <a:p>
            <a:pPr lvl="2"/>
            <a:r>
              <a:rPr lang="en-US" altLang="en-US" dirty="0"/>
              <a:t>Acceptance by age group was ~90% or greater</a:t>
            </a:r>
          </a:p>
          <a:p>
            <a:pPr lvl="1"/>
            <a:r>
              <a:rPr lang="en-US" altLang="en-US" dirty="0"/>
              <a:t>&gt;95% of devices were returned by participants</a:t>
            </a:r>
          </a:p>
          <a:p>
            <a:pPr marL="342900" lvl="1" indent="0"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5259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Data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0FC16-D9C9-2843-B507-970019E14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1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06327-A6AB-43BB-A95B-41D9187D6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point: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703D1-CFF8-4B6F-A608-108E70955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Provided data for 16,460 participants</a:t>
            </a:r>
          </a:p>
          <a:p>
            <a:pPr lvl="1"/>
            <a:r>
              <a:rPr lang="en-US" dirty="0"/>
              <a:t>Device ID, age, gender, day of week</a:t>
            </a:r>
          </a:p>
          <a:p>
            <a:pPr lvl="1"/>
            <a:r>
              <a:rPr lang="en-US" dirty="0"/>
              <a:t>80 Hz accelerometer sampling rate</a:t>
            </a:r>
          </a:p>
          <a:p>
            <a:pPr lvl="1"/>
            <a:r>
              <a:rPr lang="en-US" dirty="0"/>
              <a:t>1 Hz light sensor (lux) sampling rate</a:t>
            </a:r>
          </a:p>
          <a:p>
            <a:r>
              <a:rPr lang="en-US" dirty="0"/>
              <a:t>Up to 7 full + two partial days</a:t>
            </a:r>
          </a:p>
          <a:p>
            <a:r>
              <a:rPr lang="en-US" dirty="0"/>
              <a:t>1.66 TB</a:t>
            </a:r>
          </a:p>
          <a:p>
            <a:r>
              <a:rPr lang="en-US" dirty="0"/>
              <a:t>gt3x </a:t>
            </a:r>
            <a:r>
              <a:rPr lang="en-US" dirty="0" err="1"/>
              <a:t>Actigraph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39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7B90-EE35-4941-AAE3-3649CF748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B7779-6DC9-43C4-8F99-DA22D7FEF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Convert data to non-proprietary format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Flag data with potential quality issues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Compute a non-proprietary motion summary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Estimate wake-wear, wake-sleep, non-wear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Merge data from separate files into manageable summary files </a:t>
            </a:r>
          </a:p>
        </p:txBody>
      </p:sp>
    </p:spTree>
    <p:extLst>
      <p:ext uri="{BB962C8B-B14F-4D97-AF65-F5344CB8AC3E}">
        <p14:creationId xmlns:p14="http://schemas.microsoft.com/office/powerpoint/2010/main" val="3568667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2EC1C-BE64-4679-8554-934A0E56B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1: Convert raw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0A9C9-689D-4722-A7F3-AAC7F2F3D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Convert to non-proprietary raw format</a:t>
            </a:r>
            <a:br>
              <a:rPr lang="en-US" dirty="0"/>
            </a:br>
            <a:r>
              <a:rPr lang="en-US" dirty="0"/>
              <a:t>(“mHealth format”)  </a:t>
            </a:r>
          </a:p>
          <a:p>
            <a:pPr lvl="1"/>
            <a:r>
              <a:rPr lang="en-US" dirty="0"/>
              <a:t>Raw data (csv), split by hour</a:t>
            </a:r>
          </a:p>
          <a:p>
            <a:pPr lvl="1"/>
            <a:r>
              <a:rPr lang="en-US" dirty="0"/>
              <a:t>Accelerometer: timestamp, x, y, z</a:t>
            </a:r>
            <a:br>
              <a:rPr lang="en-US" dirty="0"/>
            </a:br>
            <a:r>
              <a:rPr lang="en-US" dirty="0"/>
              <a:t>+/- 6 g (actually +/- 6.006 g)</a:t>
            </a:r>
          </a:p>
          <a:p>
            <a:pPr lvl="1"/>
            <a:r>
              <a:rPr lang="en-US" dirty="0"/>
              <a:t>Lux: timestamp, lux </a:t>
            </a:r>
            <a:br>
              <a:rPr lang="en-US" dirty="0"/>
            </a:br>
            <a:r>
              <a:rPr lang="en-US" dirty="0"/>
              <a:t>0.00 – 2500.00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Expands size to 4+ TB, but simplifies use  </a:t>
            </a:r>
          </a:p>
        </p:txBody>
      </p:sp>
    </p:spTree>
    <p:extLst>
      <p:ext uri="{BB962C8B-B14F-4D97-AF65-F5344CB8AC3E}">
        <p14:creationId xmlns:p14="http://schemas.microsoft.com/office/powerpoint/2010/main" val="852253433"/>
      </p:ext>
    </p:extLst>
  </p:cSld>
  <p:clrMapOvr>
    <a:masterClrMapping/>
  </p:clrMapOvr>
</p:sld>
</file>

<file path=ppt/theme/theme1.xml><?xml version="1.0" encoding="utf-8"?>
<a:theme xmlns:a="http://schemas.openxmlformats.org/drawingml/2006/main" name="NCI PPT Template 16x9 GRAY">
  <a:themeElements>
    <a:clrScheme name="NCI Colors Theme">
      <a:dk1>
        <a:srgbClr val="606060"/>
      </a:dk1>
      <a:lt1>
        <a:srgbClr val="FFFFFF"/>
      </a:lt1>
      <a:dk2>
        <a:srgbClr val="BB0E3D"/>
      </a:dk2>
      <a:lt2>
        <a:srgbClr val="FFFFFF"/>
      </a:lt2>
      <a:accent1>
        <a:srgbClr val="BB0E3D"/>
      </a:accent1>
      <a:accent2>
        <a:srgbClr val="606060"/>
      </a:accent2>
      <a:accent3>
        <a:srgbClr val="123E57"/>
      </a:accent3>
      <a:accent4>
        <a:srgbClr val="2A71A5"/>
      </a:accent4>
      <a:accent5>
        <a:srgbClr val="178DA9"/>
      </a:accent5>
      <a:accent6>
        <a:srgbClr val="009999"/>
      </a:accent6>
      <a:hlink>
        <a:srgbClr val="3F54C9"/>
      </a:hlink>
      <a:folHlink>
        <a:srgbClr val="60606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roianoICPAPH3">
  <a:themeElements>
    <a:clrScheme name="NCITemplatered-2006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CITemplatered-2006">
      <a:majorFont>
        <a:latin typeface="Arial"/>
        <a:ea typeface=""/>
        <a:cs typeface="Times New Roman"/>
      </a:majorFont>
      <a:minorFont>
        <a:latin typeface="Arial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NCITemplatered-20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ITemplatered-20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ITemplatered-20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ITemplatered-20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ITemplatered-20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ITemplatered-20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ITemplatered-20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ITemplatered-20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ITemplatered-20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ITemplatered-20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ITemplatered-20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ITemplatered-20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NCI PPT Template 16x9 GRAY</Template>
  <TotalTime>5703</TotalTime>
  <Words>768</Words>
  <Application>Microsoft Macintosh PowerPoint</Application>
  <PresentationFormat>On-screen Show (16:9)</PresentationFormat>
  <Paragraphs>166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Century Gothic</vt:lpstr>
      <vt:lpstr>SapientCentroSlab-Light</vt:lpstr>
      <vt:lpstr>Times</vt:lpstr>
      <vt:lpstr>Times New Roman</vt:lpstr>
      <vt:lpstr>Verdana</vt:lpstr>
      <vt:lpstr>Wingdings</vt:lpstr>
      <vt:lpstr>NCI PPT Template 16x9 GRAY</vt:lpstr>
      <vt:lpstr>Default Design</vt:lpstr>
      <vt:lpstr>TroianoICPAPH3</vt:lpstr>
      <vt:lpstr>Accelerometer Data from NHANES 2011-2014</vt:lpstr>
      <vt:lpstr>Objectives</vt:lpstr>
      <vt:lpstr>NHANES Accelerometer Protocols</vt:lpstr>
      <vt:lpstr>2011-14 Preliminary Data </vt:lpstr>
      <vt:lpstr>NHANES Component Compliance</vt:lpstr>
      <vt:lpstr>Data Processing</vt:lpstr>
      <vt:lpstr>Starting point: The data</vt:lpstr>
      <vt:lpstr>Five stages</vt:lpstr>
      <vt:lpstr>Stage 1: Convert raw format</vt:lpstr>
      <vt:lpstr>Stage 2: Quality control check</vt:lpstr>
      <vt:lpstr>Anomalies observed</vt:lpstr>
      <vt:lpstr>Complete days of data</vt:lpstr>
      <vt:lpstr>Stage 3: Motion summary value</vt:lpstr>
      <vt:lpstr>Stage 4: Wake/sleep/non-wear</vt:lpstr>
      <vt:lpstr>Stage 4: Wake/sleep/non-wear</vt:lpstr>
      <vt:lpstr>Classification</vt:lpstr>
      <vt:lpstr>Wake-wear, sleep-wear, non-wear</vt:lpstr>
      <vt:lpstr>Non-wear detection</vt:lpstr>
      <vt:lpstr>Sleep summary </vt:lpstr>
      <vt:lpstr>Data Release Plans </vt:lpstr>
      <vt:lpstr>Data Release Plans</vt:lpstr>
      <vt:lpstr>PowerPoint Presentation</vt:lpstr>
      <vt:lpstr>Examples of anomalous data</vt:lpstr>
      <vt:lpstr>Anomalous data (continuous max (1 axis))</vt:lpstr>
      <vt:lpstr>Anomalous data (multiple issues)</vt:lpstr>
      <vt:lpstr>Algorithm outputs (un)certainty</vt:lpstr>
    </vt:vector>
  </TitlesOfParts>
  <Company>NCI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Glim</dc:creator>
  <cp:lastModifiedBy>Troiano, Richard (NIH/NCI) [E]</cp:lastModifiedBy>
  <cp:revision>76</cp:revision>
  <dcterms:created xsi:type="dcterms:W3CDTF">2015-06-09T18:40:41Z</dcterms:created>
  <dcterms:modified xsi:type="dcterms:W3CDTF">2020-09-02T20:43:37Z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ive_LatestUserAccountName">
    <vt:lpwstr>ctompk</vt:lpwstr>
  </property>
  <property fmtid="{D5CDD505-2E9C-101B-9397-08002B2CF9AE}" pid="3" name="Offisync_UpdateToken">
    <vt:lpwstr>6</vt:lpwstr>
  </property>
  <property fmtid="{D5CDD505-2E9C-101B-9397-08002B2CF9AE}" pid="4" name="Jive_VersionGuid">
    <vt:lpwstr>52528687-c425-4c02-aa36-9dee618be8dc</vt:lpwstr>
  </property>
  <property fmtid="{D5CDD505-2E9C-101B-9397-08002B2CF9AE}" pid="5" name="Offisync_ProviderInitializationData">
    <vt:lpwstr>https://vox.sapient.com</vt:lpwstr>
  </property>
  <property fmtid="{D5CDD505-2E9C-101B-9397-08002B2CF9AE}" pid="6" name="Offisync_ServerID">
    <vt:lpwstr>2a760b3e-54a5-418b-9dd9-555cd32dea45</vt:lpwstr>
  </property>
  <property fmtid="{D5CDD505-2E9C-101B-9397-08002B2CF9AE}" pid="7" name="Offisync_UniqueId">
    <vt:lpwstr>79519</vt:lpwstr>
  </property>
</Properties>
</file>