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7" r:id="rId3"/>
    <p:sldId id="258" r:id="rId4"/>
    <p:sldId id="259" r:id="rId5"/>
    <p:sldId id="268" r:id="rId6"/>
    <p:sldId id="260" r:id="rId7"/>
    <p:sldId id="269" r:id="rId8"/>
    <p:sldId id="270" r:id="rId9"/>
    <p:sldId id="262" r:id="rId10"/>
    <p:sldId id="263" r:id="rId11"/>
    <p:sldId id="264"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5" d="100"/>
          <a:sy n="95" d="100"/>
        </p:scale>
        <p:origin x="2064" y="3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11/17/2024</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6420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6021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9748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137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74521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921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699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330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4255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478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504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4572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2170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467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9420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779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117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11/17/2024</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890930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sz="4000" dirty="0">
                <a:latin typeface="Calibri" panose="020F0502020204030204" pitchFamily="34" charset="0"/>
                <a:cs typeface="Calibri" panose="020F0502020204030204" pitchFamily="34" charset="0"/>
              </a:rPr>
              <a:t>Loan Default Analysis</a:t>
            </a:r>
          </a:p>
        </p:txBody>
      </p:sp>
      <p:sp>
        <p:nvSpPr>
          <p:cNvPr id="3" name="Subtitle 2"/>
          <p:cNvSpPr>
            <a:spLocks noGrp="1"/>
          </p:cNvSpPr>
          <p:nvPr>
            <p:ph type="subTitle" idx="1"/>
          </p:nvPr>
        </p:nvSpPr>
        <p:spPr/>
        <p:txBody>
          <a:bodyPr>
            <a:normAutofit/>
          </a:bodyPr>
          <a:lstStyle/>
          <a:p>
            <a:r>
              <a:rPr dirty="0">
                <a:latin typeface="Calibri" panose="020F0502020204030204" pitchFamily="34" charset="0"/>
                <a:cs typeface="Calibri" panose="020F0502020204030204" pitchFamily="34" charset="0"/>
              </a:rPr>
              <a:t>A Comprehensive Analysis of Factors Influencing Loan Defaults</a:t>
            </a:r>
          </a:p>
          <a:p>
            <a:r>
              <a:rPr lang="en-US" dirty="0">
                <a:latin typeface="Calibri" panose="020F0502020204030204" pitchFamily="34" charset="0"/>
                <a:cs typeface="Calibri" panose="020F0502020204030204" pitchFamily="34" charset="0"/>
              </a:rPr>
              <a:t>				-</a:t>
            </a:r>
            <a:r>
              <a:rPr lang="en-US" sz="1500" i="1" dirty="0">
                <a:latin typeface="Calibri" panose="020F0502020204030204" pitchFamily="34" charset="0"/>
                <a:cs typeface="Calibri" panose="020F0502020204030204" pitchFamily="34" charset="0"/>
              </a:rPr>
              <a:t>Prepared by  </a:t>
            </a:r>
            <a:r>
              <a:rPr lang="en-US" sz="1500" i="1" dirty="0" err="1">
                <a:latin typeface="Calibri" panose="020F0502020204030204" pitchFamily="34" charset="0"/>
                <a:cs typeface="Calibri" panose="020F0502020204030204" pitchFamily="34" charset="0"/>
              </a:rPr>
              <a:t>Anche</a:t>
            </a:r>
            <a:r>
              <a:rPr lang="en-US" sz="1500" i="1" dirty="0">
                <a:latin typeface="Calibri" panose="020F0502020204030204" pitchFamily="34" charset="0"/>
                <a:cs typeface="Calibri" panose="020F0502020204030204" pitchFamily="34" charset="0"/>
              </a:rPr>
              <a:t> </a:t>
            </a:r>
            <a:r>
              <a:rPr lang="en-US" sz="1500" i="1" dirty="0" err="1">
                <a:latin typeface="Calibri" panose="020F0502020204030204" pitchFamily="34" charset="0"/>
                <a:cs typeface="Calibri" panose="020F0502020204030204" pitchFamily="34" charset="0"/>
              </a:rPr>
              <a:t>Sujana</a:t>
            </a:r>
            <a:r>
              <a:rPr lang="en-US" sz="1500" i="1" dirty="0">
                <a:latin typeface="Calibri" panose="020F0502020204030204" pitchFamily="34" charset="0"/>
                <a:cs typeface="Calibri" panose="020F0502020204030204" pitchFamily="34" charset="0"/>
              </a:rPr>
              <a:t> &amp; Sai Krishna </a:t>
            </a:r>
            <a:endParaRPr sz="1500" i="1"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Segmentation Analysis</a:t>
            </a:r>
          </a:p>
        </p:txBody>
      </p:sp>
      <p:pic>
        <p:nvPicPr>
          <p:cNvPr id="5" name="Picture 4">
            <a:extLst>
              <a:ext uri="{FF2B5EF4-FFF2-40B4-BE49-F238E27FC236}">
                <a16:creationId xmlns:a16="http://schemas.microsoft.com/office/drawing/2014/main" id="{F2F5FA08-6D22-BA2E-83F4-8A917AC4A7EF}"/>
              </a:ext>
            </a:extLst>
          </p:cNvPr>
          <p:cNvPicPr>
            <a:picLocks noChangeAspect="1"/>
          </p:cNvPicPr>
          <p:nvPr/>
        </p:nvPicPr>
        <p:blipFill>
          <a:blip r:embed="rId2"/>
          <a:stretch>
            <a:fillRect/>
          </a:stretch>
        </p:blipFill>
        <p:spPr>
          <a:xfrm>
            <a:off x="3717890" y="2301073"/>
            <a:ext cx="4803112" cy="3709202"/>
          </a:xfrm>
          <a:prstGeom prst="rect">
            <a:avLst/>
          </a:prstGeom>
        </p:spPr>
      </p:pic>
      <p:sp>
        <p:nvSpPr>
          <p:cNvPr id="8" name="Rectangle 3">
            <a:extLst>
              <a:ext uri="{FF2B5EF4-FFF2-40B4-BE49-F238E27FC236}">
                <a16:creationId xmlns:a16="http://schemas.microsoft.com/office/drawing/2014/main" id="{D84DAA76-C06C-758D-83E8-747FB7A5A5F8}"/>
              </a:ext>
            </a:extLst>
          </p:cNvPr>
          <p:cNvSpPr>
            <a:spLocks noGrp="1" noChangeArrowheads="1"/>
          </p:cNvSpPr>
          <p:nvPr>
            <p:ph idx="1"/>
          </p:nvPr>
        </p:nvSpPr>
        <p:spPr bwMode="auto">
          <a:xfrm>
            <a:off x="1176339" y="2551232"/>
            <a:ext cx="247121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Loan Performance by State</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Analyzed loan performance across different states (</a:t>
            </a:r>
            <a:r>
              <a:rPr kumimoji="0" lang="en-US" altLang="en-US" sz="1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addr_state</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identify regional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Higher Default Rates in New York</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Bar plots revealed that New York has higher default rates compared to other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State-Specific Economic Trends</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Identified correlations between default rates and regional economic conditions, providing insights into state-level risk factors.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Driver </a:t>
            </a:r>
            <a:r>
              <a:rPr dirty="0">
                <a:latin typeface="Calibri" panose="020F0502020204030204" pitchFamily="34" charset="0"/>
                <a:cs typeface="Calibri" panose="020F0502020204030204" pitchFamily="34" charset="0"/>
              </a:rPr>
              <a:t>Analysis</a:t>
            </a:r>
          </a:p>
        </p:txBody>
      </p:sp>
      <p:pic>
        <p:nvPicPr>
          <p:cNvPr id="5" name="Picture 4">
            <a:extLst>
              <a:ext uri="{FF2B5EF4-FFF2-40B4-BE49-F238E27FC236}">
                <a16:creationId xmlns:a16="http://schemas.microsoft.com/office/drawing/2014/main" id="{B2755803-87CF-FB42-5169-74B54853C064}"/>
              </a:ext>
            </a:extLst>
          </p:cNvPr>
          <p:cNvPicPr>
            <a:picLocks noChangeAspect="1"/>
          </p:cNvPicPr>
          <p:nvPr/>
        </p:nvPicPr>
        <p:blipFill>
          <a:blip r:embed="rId2"/>
          <a:stretch>
            <a:fillRect/>
          </a:stretch>
        </p:blipFill>
        <p:spPr>
          <a:xfrm>
            <a:off x="5199898" y="2745475"/>
            <a:ext cx="2916378" cy="2313420"/>
          </a:xfrm>
          <a:prstGeom prst="rect">
            <a:avLst/>
          </a:prstGeom>
        </p:spPr>
      </p:pic>
      <p:pic>
        <p:nvPicPr>
          <p:cNvPr id="7" name="Picture 6">
            <a:extLst>
              <a:ext uri="{FF2B5EF4-FFF2-40B4-BE49-F238E27FC236}">
                <a16:creationId xmlns:a16="http://schemas.microsoft.com/office/drawing/2014/main" id="{05CE9AF2-71D7-5CC7-BE30-7B5E8C6D39F5}"/>
              </a:ext>
            </a:extLst>
          </p:cNvPr>
          <p:cNvPicPr>
            <a:picLocks noChangeAspect="1"/>
          </p:cNvPicPr>
          <p:nvPr/>
        </p:nvPicPr>
        <p:blipFill>
          <a:blip r:embed="rId3"/>
          <a:stretch>
            <a:fillRect/>
          </a:stretch>
        </p:blipFill>
        <p:spPr>
          <a:xfrm>
            <a:off x="1306286" y="2753011"/>
            <a:ext cx="3024555" cy="2331705"/>
          </a:xfrm>
          <a:prstGeom prst="rect">
            <a:avLst/>
          </a:prstGeom>
        </p:spPr>
      </p:pic>
      <p:sp>
        <p:nvSpPr>
          <p:cNvPr id="15" name="TextBox 14">
            <a:extLst>
              <a:ext uri="{FF2B5EF4-FFF2-40B4-BE49-F238E27FC236}">
                <a16:creationId xmlns:a16="http://schemas.microsoft.com/office/drawing/2014/main" id="{ADEB44BD-1E94-1BC0-95D5-EC90E0538BE8}"/>
              </a:ext>
            </a:extLst>
          </p:cNvPr>
          <p:cNvSpPr txBox="1"/>
          <p:nvPr/>
        </p:nvSpPr>
        <p:spPr>
          <a:xfrm>
            <a:off x="1176866" y="2448550"/>
            <a:ext cx="6660848" cy="453907"/>
          </a:xfrm>
          <a:prstGeom prst="rect">
            <a:avLst/>
          </a:prstGeom>
          <a:noFill/>
        </p:spPr>
        <p:txBody>
          <a:bodyPr wrap="square">
            <a:spAutoFit/>
          </a:bodyPr>
          <a:lstStyle/>
          <a:p>
            <a:pPr>
              <a:lnSpc>
                <a:spcPts val="1425"/>
              </a:lnSpc>
            </a:pPr>
            <a:r>
              <a:rPr lang="en-US" sz="1400" b="0" dirty="0">
                <a:solidFill>
                  <a:schemeClr val="tx1">
                    <a:lumMod val="95000"/>
                    <a:lumOff val="5000"/>
                  </a:schemeClr>
                </a:solidFill>
                <a:effectLst/>
                <a:latin typeface="Calibri" panose="020F0502020204030204" pitchFamily="34" charset="0"/>
                <a:cs typeface="Calibri" panose="020F0502020204030204" pitchFamily="34" charset="0"/>
              </a:rPr>
              <a:t>Key driver analysis done across 'grade', '</a:t>
            </a:r>
            <a:r>
              <a:rPr lang="en-US" sz="1400" b="0" dirty="0" err="1">
                <a:solidFill>
                  <a:schemeClr val="tx1">
                    <a:lumMod val="95000"/>
                    <a:lumOff val="5000"/>
                  </a:schemeClr>
                </a:solidFill>
                <a:effectLst/>
                <a:latin typeface="Calibri" panose="020F0502020204030204" pitchFamily="34" charset="0"/>
                <a:cs typeface="Calibri" panose="020F0502020204030204" pitchFamily="34" charset="0"/>
              </a:rPr>
              <a:t>dti</a:t>
            </a:r>
            <a:r>
              <a:rPr lang="en-US" sz="1400" b="0" dirty="0">
                <a:solidFill>
                  <a:schemeClr val="tx1">
                    <a:lumMod val="95000"/>
                    <a:lumOff val="5000"/>
                  </a:schemeClr>
                </a:solidFill>
                <a:effectLst/>
                <a:latin typeface="Calibri" panose="020F0502020204030204" pitchFamily="34" charset="0"/>
                <a:cs typeface="Calibri" panose="020F0502020204030204" pitchFamily="34" charset="0"/>
              </a:rPr>
              <a:t>', 'employment length', and '</a:t>
            </a:r>
            <a:r>
              <a:rPr lang="en-US" sz="1400" b="0" dirty="0" err="1">
                <a:solidFill>
                  <a:schemeClr val="tx1">
                    <a:lumMod val="95000"/>
                    <a:lumOff val="5000"/>
                  </a:schemeClr>
                </a:solidFill>
                <a:effectLst/>
                <a:latin typeface="Calibri" panose="020F0502020204030204" pitchFamily="34" charset="0"/>
                <a:cs typeface="Calibri" panose="020F0502020204030204" pitchFamily="34" charset="0"/>
              </a:rPr>
              <a:t>annual_inc</a:t>
            </a:r>
            <a:r>
              <a:rPr lang="en-US" sz="1400" b="0" dirty="0">
                <a:solidFill>
                  <a:schemeClr val="tx1">
                    <a:lumMod val="95000"/>
                    <a:lumOff val="5000"/>
                  </a:schemeClr>
                </a:solidFill>
                <a:effectLst/>
                <a:latin typeface="Calibri" panose="020F0502020204030204" pitchFamily="34" charset="0"/>
                <a:cs typeface="Calibri" panose="020F0502020204030204" pitchFamily="34" charset="0"/>
              </a:rPr>
              <a:t>’</a:t>
            </a:r>
          </a:p>
          <a:p>
            <a:pPr>
              <a:lnSpc>
                <a:spcPts val="1425"/>
              </a:lnSpc>
            </a:pPr>
            <a:endParaRPr lang="en-US" sz="1400" b="0" dirty="0">
              <a:solidFill>
                <a:schemeClr val="tx1">
                  <a:lumMod val="95000"/>
                  <a:lumOff val="5000"/>
                </a:schemeClr>
              </a:solidFill>
              <a:effectLst/>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E1D85723-B5E1-478C-D3DF-5A0B6CBB8AFA}"/>
              </a:ext>
            </a:extLst>
          </p:cNvPr>
          <p:cNvSpPr txBox="1"/>
          <p:nvPr/>
        </p:nvSpPr>
        <p:spPr>
          <a:xfrm>
            <a:off x="1176865" y="5124659"/>
            <a:ext cx="3555909" cy="523220"/>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DTI: Higher DTI ratios increase the risk of default.</a:t>
            </a:r>
          </a:p>
        </p:txBody>
      </p:sp>
      <p:sp>
        <p:nvSpPr>
          <p:cNvPr id="18" name="TextBox 17">
            <a:extLst>
              <a:ext uri="{FF2B5EF4-FFF2-40B4-BE49-F238E27FC236}">
                <a16:creationId xmlns:a16="http://schemas.microsoft.com/office/drawing/2014/main" id="{7F2798EE-0C45-D36B-9D24-C11CA71C61CF}"/>
              </a:ext>
            </a:extLst>
          </p:cNvPr>
          <p:cNvSpPr txBox="1"/>
          <p:nvPr/>
        </p:nvSpPr>
        <p:spPr>
          <a:xfrm>
            <a:off x="4913645" y="5144769"/>
            <a:ext cx="3652576" cy="523220"/>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Loan Grade: Grades F and G show higher default rates.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latin typeface="Calibri" panose="020F0502020204030204" pitchFamily="34" charset="0"/>
                <a:cs typeface="Calibri" panose="020F0502020204030204" pitchFamily="34" charset="0"/>
              </a:rPr>
              <a:t>Recommendations</a:t>
            </a:r>
          </a:p>
        </p:txBody>
      </p:sp>
      <p:sp>
        <p:nvSpPr>
          <p:cNvPr id="3" name="Content Placeholder 2"/>
          <p:cNvSpPr>
            <a:spLocks noGrp="1"/>
          </p:cNvSpPr>
          <p:nvPr>
            <p:ph idx="1"/>
          </p:nvPr>
        </p:nvSpPr>
        <p:spPr/>
        <p:txBody>
          <a:bodyPr>
            <a:normAutofit/>
          </a:bodyPr>
          <a:lstStyle/>
          <a:p>
            <a:r>
              <a:rPr lang="en-US" sz="1400" dirty="0">
                <a:latin typeface="Calibri" panose="020F0502020204030204" pitchFamily="34" charset="0"/>
                <a:cs typeface="Calibri" panose="020F0502020204030204" pitchFamily="34" charset="0"/>
              </a:rPr>
              <a:t>Can adjust approval criteria based on specific attributes (e.g., grades, DTI thresholds).Can periodically monitor loan portfolio performance by tracking key metrics like loan status, interest rates, and default rates. </a:t>
            </a:r>
          </a:p>
          <a:p>
            <a:r>
              <a:rPr lang="en-US" sz="1400" dirty="0">
                <a:latin typeface="Calibri" panose="020F0502020204030204" pitchFamily="34" charset="0"/>
                <a:cs typeface="Calibri" panose="020F0502020204030204" pitchFamily="34" charset="0"/>
              </a:rPr>
              <a:t>Adjust approval criteria or pricing models based on above insights to minimize risk and to gain profits. </a:t>
            </a:r>
          </a:p>
          <a:p>
            <a:r>
              <a:rPr lang="en-US" sz="1400" dirty="0">
                <a:latin typeface="Calibri" panose="020F0502020204030204" pitchFamily="34" charset="0"/>
                <a:cs typeface="Calibri" panose="020F0502020204030204" pitchFamily="34" charset="0"/>
              </a:rPr>
              <a:t>Further segment your borrowers to identify subgroups with unique risk profiles and can customize  lending strategies accordingly.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latin typeface="Calibri" panose="020F0502020204030204" pitchFamily="34" charset="0"/>
                <a:cs typeface="Calibri" panose="020F0502020204030204" pitchFamily="34" charset="0"/>
              </a:rPr>
              <a:t>Conclusion</a:t>
            </a:r>
          </a:p>
        </p:txBody>
      </p:sp>
      <p:sp>
        <p:nvSpPr>
          <p:cNvPr id="3" name="Content Placeholder 2"/>
          <p:cNvSpPr>
            <a:spLocks noGrp="1"/>
          </p:cNvSpPr>
          <p:nvPr>
            <p:ph idx="1"/>
          </p:nvPr>
        </p:nvSpPr>
        <p:spPr/>
        <p:txBody>
          <a:bodyPr>
            <a:normAutofit/>
          </a:bodyPr>
          <a:lstStyle/>
          <a:p>
            <a:r>
              <a:rPr lang="en-US" sz="1400" b="0" i="0" dirty="0">
                <a:solidFill>
                  <a:srgbClr val="1F1F1F"/>
                </a:solidFill>
                <a:effectLst/>
                <a:latin typeface="Calibri" panose="020F0502020204030204" pitchFamily="34" charset="0"/>
                <a:cs typeface="Calibri" panose="020F0502020204030204" pitchFamily="34" charset="0"/>
              </a:rPr>
              <a:t>We observed a strong correlation between loan grade, interest rate, and loan status, highlighting that higher-risk borrowers are typically assigned higher interest rates and potentially larger loan amounts. </a:t>
            </a:r>
            <a:r>
              <a:rPr lang="en-US" sz="1400" dirty="0">
                <a:solidFill>
                  <a:srgbClr val="1F1F1F"/>
                </a:solidFill>
                <a:latin typeface="Calibri" panose="020F0502020204030204" pitchFamily="34" charset="0"/>
                <a:cs typeface="Calibri" panose="020F0502020204030204" pitchFamily="34" charset="0"/>
              </a:rPr>
              <a:t>B</a:t>
            </a:r>
            <a:r>
              <a:rPr lang="en-US" sz="1400" b="0" i="0" dirty="0">
                <a:solidFill>
                  <a:srgbClr val="1F1F1F"/>
                </a:solidFill>
                <a:effectLst/>
                <a:latin typeface="Calibri" panose="020F0502020204030204" pitchFamily="34" charset="0"/>
                <a:cs typeface="Calibri" panose="020F0502020204030204" pitchFamily="34" charset="0"/>
              </a:rPr>
              <a:t>orrower profile is also essential for minimizing financial losses.</a:t>
            </a:r>
          </a:p>
          <a:p>
            <a:r>
              <a:rPr lang="en-US" sz="1400" b="0" i="0" dirty="0">
                <a:solidFill>
                  <a:srgbClr val="1F1F1F"/>
                </a:solidFill>
                <a:effectLst/>
                <a:latin typeface="Calibri" panose="020F0502020204030204" pitchFamily="34" charset="0"/>
                <a:cs typeface="Calibri" panose="020F0502020204030204" pitchFamily="34" charset="0"/>
              </a:rPr>
              <a:t>By understanding these relationships, businesses can refine their lending practices, improve risk assessment models</a:t>
            </a:r>
            <a:endParaRPr sz="1400"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Calibri" panose="020F0502020204030204" pitchFamily="34" charset="0"/>
                <a:cs typeface="Calibri" panose="020F0502020204030204" pitchFamily="34" charset="0"/>
              </a:rPr>
              <a:t>Introduction</a:t>
            </a:r>
          </a:p>
        </p:txBody>
      </p:sp>
      <p:sp>
        <p:nvSpPr>
          <p:cNvPr id="3" name="Content Placeholder 2"/>
          <p:cNvSpPr>
            <a:spLocks noGrp="1"/>
          </p:cNvSpPr>
          <p:nvPr>
            <p:ph idx="1"/>
          </p:nvPr>
        </p:nvSpPr>
        <p:spPr/>
        <p:txBody>
          <a:bodyPr>
            <a:normAutofit/>
          </a:bodyPr>
          <a:lstStyle/>
          <a:p>
            <a:r>
              <a:rPr sz="1600" b="1" dirty="0">
                <a:latin typeface="Calibri" panose="020F0502020204030204" pitchFamily="34" charset="0"/>
                <a:cs typeface="Calibri" panose="020F0502020204030204" pitchFamily="34" charset="0"/>
              </a:rPr>
              <a:t>Objective: </a:t>
            </a:r>
            <a:r>
              <a:rPr lang="en-US" sz="1600" dirty="0">
                <a:latin typeface="Calibri" panose="020F0502020204030204" pitchFamily="34" charset="0"/>
                <a:cs typeface="Calibri" panose="020F0502020204030204" pitchFamily="34" charset="0"/>
              </a:rPr>
              <a:t>To conduct a comprehensive analysis and gain insights into the key factors influencing loan defaults. This analysis will examine various loan attributes in order to identify patterns and predictors that contribute to the likelihood of default.</a:t>
            </a:r>
            <a:r>
              <a:rPr lang="en-US" sz="1200" dirty="0"/>
              <a:t> </a:t>
            </a:r>
            <a:r>
              <a:rPr lang="en-US" sz="1600" dirty="0">
                <a:latin typeface="Calibri" panose="020F0502020204030204" pitchFamily="34" charset="0"/>
                <a:cs typeface="Calibri" panose="020F0502020204030204" pitchFamily="34" charset="0"/>
              </a:rPr>
              <a:t>goal is to explore how data-driven insights can be used to minimize the risk of financial loss when lending to customers</a:t>
            </a:r>
          </a:p>
          <a:p>
            <a:r>
              <a:rPr lang="en-US" sz="1600" b="1" dirty="0">
                <a:latin typeface="Calibri" panose="020F0502020204030204" pitchFamily="34" charset="0"/>
                <a:cs typeface="Calibri" panose="020F0502020204030204" pitchFamily="34" charset="0"/>
              </a:rPr>
              <a:t>Dataset Overview:</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The dataset comprises 39,717 loan records with 111 variables, capturing a wide range of factors related to each loan. Key attributes include financial details such as loan amount and interest rate, as well as categorical data on loan status, which will serve as a focal point for understanding default behavior.</a:t>
            </a: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Calibri" panose="020F0502020204030204" pitchFamily="34" charset="0"/>
                <a:cs typeface="Calibri" panose="020F0502020204030204" pitchFamily="34" charset="0"/>
              </a:rPr>
              <a:t>Data Understanding</a:t>
            </a:r>
          </a:p>
        </p:txBody>
      </p:sp>
      <p:sp>
        <p:nvSpPr>
          <p:cNvPr id="3" name="Content Placeholder 2"/>
          <p:cNvSpPr>
            <a:spLocks noGrp="1"/>
          </p:cNvSpPr>
          <p:nvPr>
            <p:ph idx="1"/>
          </p:nvPr>
        </p:nvSpPr>
        <p:spPr/>
        <p:txBody>
          <a:bodyPr>
            <a:normAutofit/>
          </a:bodyPr>
          <a:lstStyle/>
          <a:p>
            <a:r>
              <a:rPr lang="en-US" sz="1600" dirty="0">
                <a:latin typeface="Calibri" panose="020F0502020204030204" pitchFamily="34" charset="0"/>
                <a:cs typeface="Calibri" panose="020F0502020204030204" pitchFamily="34" charset="0"/>
              </a:rPr>
              <a:t>Identified missing values, outliers, and inconsistent formats: Detected gaps in data, extreme values, and inconsistencies in formatting across key variables.</a:t>
            </a:r>
          </a:p>
          <a:p>
            <a:r>
              <a:rPr lang="en-US" sz="1600" dirty="0">
                <a:latin typeface="Calibri" panose="020F0502020204030204" pitchFamily="34" charset="0"/>
                <a:cs typeface="Calibri" panose="020F0502020204030204" pitchFamily="34" charset="0"/>
              </a:rPr>
              <a:t>Key variables analyzed: Focused on loan amount, interest rate, loan status, grade, and Debt-to-Income (DTI) ratio to assess risk factors.</a:t>
            </a:r>
          </a:p>
          <a:p>
            <a:r>
              <a:rPr lang="en-US" sz="1600" dirty="0">
                <a:latin typeface="Calibri" panose="020F0502020204030204" pitchFamily="34" charset="0"/>
                <a:cs typeface="Calibri" panose="020F0502020204030204" pitchFamily="34" charset="0"/>
              </a:rPr>
              <a:t>Initial assessment methods: Utilized ‘</a:t>
            </a:r>
            <a:r>
              <a:rPr lang="en-US" sz="1600" dirty="0" err="1">
                <a:latin typeface="Calibri" panose="020F0502020204030204" pitchFamily="34" charset="0"/>
                <a:cs typeface="Calibri" panose="020F0502020204030204" pitchFamily="34" charset="0"/>
              </a:rPr>
              <a:t>data.describe</a:t>
            </a:r>
            <a:r>
              <a:rPr lang="en-US" sz="1600" dirty="0">
                <a:latin typeface="Calibri" panose="020F0502020204030204" pitchFamily="34" charset="0"/>
                <a:cs typeface="Calibri" panose="020F0502020204030204" pitchFamily="34" charset="0"/>
              </a:rPr>
              <a:t>()’, ‘data.info()’, ‘</a:t>
            </a:r>
            <a:r>
              <a:rPr lang="en-US" sz="1600" dirty="0" err="1">
                <a:latin typeface="Calibri" panose="020F0502020204030204" pitchFamily="34" charset="0"/>
                <a:cs typeface="Calibri" panose="020F0502020204030204" pitchFamily="34" charset="0"/>
              </a:rPr>
              <a:t>data.isnull.sum</a:t>
            </a:r>
            <a:r>
              <a:rPr lang="en-US" sz="1600" dirty="0">
                <a:latin typeface="Calibri" panose="020F0502020204030204" pitchFamily="34" charset="0"/>
                <a:cs typeface="Calibri" panose="020F0502020204030204" pitchFamily="34" charset="0"/>
              </a:rPr>
              <a:t>()’ to gain an overview of data distribution and detect potential issues.</a:t>
            </a:r>
            <a:endParaRPr lang="en-IN" sz="1600"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186" y="915337"/>
            <a:ext cx="7097414" cy="1303867"/>
          </a:xfrm>
        </p:spPr>
        <p:txBody>
          <a:bodyPr>
            <a:noAutofit/>
          </a:bodyPr>
          <a:lstStyle/>
          <a:p>
            <a:r>
              <a:rPr dirty="0">
                <a:latin typeface="Calibri" panose="020F0502020204030204" pitchFamily="34" charset="0"/>
                <a:cs typeface="Calibri" panose="020F0502020204030204" pitchFamily="34" charset="0"/>
              </a:rPr>
              <a:t>Data Cleaning and Manipulation</a:t>
            </a:r>
          </a:p>
        </p:txBody>
      </p:sp>
      <p:sp>
        <p:nvSpPr>
          <p:cNvPr id="3" name="Content Placeholder 2"/>
          <p:cNvSpPr>
            <a:spLocks noGrp="1"/>
          </p:cNvSpPr>
          <p:nvPr>
            <p:ph idx="1"/>
          </p:nvPr>
        </p:nvSpPr>
        <p:spPr>
          <a:xfrm>
            <a:off x="1176865" y="2490135"/>
            <a:ext cx="6798736" cy="3802023"/>
          </a:xfrm>
        </p:spPr>
        <p:txBody>
          <a:bodyPr>
            <a:normAutofit fontScale="92500"/>
          </a:bodyPr>
          <a:lstStyle/>
          <a:p>
            <a:r>
              <a:rPr lang="en-US" sz="2100" b="1" dirty="0">
                <a:latin typeface="Calibri" panose="020F0502020204030204" pitchFamily="34" charset="0"/>
                <a:cs typeface="Calibri" panose="020F0502020204030204" pitchFamily="34" charset="0"/>
              </a:rPr>
              <a:t>Dropped columns with &gt;30% missing values: </a:t>
            </a:r>
            <a:r>
              <a:rPr lang="en-US" sz="2100" dirty="0">
                <a:latin typeface="Calibri" panose="020F0502020204030204" pitchFamily="34" charset="0"/>
                <a:cs typeface="Calibri" panose="020F0502020204030204" pitchFamily="34" charset="0"/>
              </a:rPr>
              <a:t>Removed columns with excessive missing data (&gt;30%) to improve dataset quality.</a:t>
            </a:r>
          </a:p>
          <a:p>
            <a:r>
              <a:rPr lang="en-US" sz="2100" b="1" dirty="0">
                <a:latin typeface="Calibri" panose="020F0502020204030204" pitchFamily="34" charset="0"/>
                <a:cs typeface="Calibri" panose="020F0502020204030204" pitchFamily="34" charset="0"/>
              </a:rPr>
              <a:t>Imputed missing numeric values with medians</a:t>
            </a:r>
            <a:r>
              <a:rPr lang="en-US" sz="2100" dirty="0">
                <a:latin typeface="Calibri" panose="020F0502020204030204" pitchFamily="34" charset="0"/>
                <a:cs typeface="Calibri" panose="020F0502020204030204" pitchFamily="34" charset="0"/>
              </a:rPr>
              <a:t>: Filled missing numeric values using median imputation to preserve data integrity.</a:t>
            </a:r>
          </a:p>
          <a:p>
            <a:r>
              <a:rPr lang="en-US" sz="2100" b="1" dirty="0">
                <a:latin typeface="Calibri" panose="020F0502020204030204" pitchFamily="34" charset="0"/>
                <a:cs typeface="Calibri" panose="020F0502020204030204" pitchFamily="34" charset="0"/>
              </a:rPr>
              <a:t>Standardized/formatted columns like </a:t>
            </a:r>
            <a:r>
              <a:rPr lang="en-US" sz="2100" dirty="0" err="1">
                <a:latin typeface="Calibri" panose="020F0502020204030204" pitchFamily="34" charset="0"/>
                <a:cs typeface="Calibri" panose="020F0502020204030204" pitchFamily="34" charset="0"/>
              </a:rPr>
              <a:t>emp_length</a:t>
            </a:r>
            <a:r>
              <a:rPr lang="en-US" sz="2100" dirty="0">
                <a:latin typeface="Calibri" panose="020F0502020204030204" pitchFamily="34" charset="0"/>
                <a:cs typeface="Calibri" panose="020F0502020204030204" pitchFamily="34" charset="0"/>
              </a:rPr>
              <a:t> and </a:t>
            </a:r>
            <a:r>
              <a:rPr lang="en-US" sz="2100" dirty="0" err="1">
                <a:latin typeface="Calibri" panose="020F0502020204030204" pitchFamily="34" charset="0"/>
                <a:cs typeface="Calibri" panose="020F0502020204030204" pitchFamily="34" charset="0"/>
              </a:rPr>
              <a:t>int_rate</a:t>
            </a:r>
            <a:r>
              <a:rPr lang="en-US" sz="2100" dirty="0">
                <a:latin typeface="Calibri" panose="020F0502020204030204" pitchFamily="34" charset="0"/>
                <a:cs typeface="Calibri" panose="020F0502020204030204" pitchFamily="34" charset="0"/>
              </a:rPr>
              <a:t>: Standardized and formatted columns such as employment work experience and interest rate for consistency.</a:t>
            </a:r>
          </a:p>
          <a:p>
            <a:r>
              <a:rPr lang="en-US" sz="2100" b="1" dirty="0">
                <a:latin typeface="Calibri" panose="020F0502020204030204" pitchFamily="34" charset="0"/>
                <a:cs typeface="Calibri" panose="020F0502020204030204" pitchFamily="34" charset="0"/>
              </a:rPr>
              <a:t>Created derived metrics, e.g., Loan-to-Income Ratio</a:t>
            </a:r>
            <a:r>
              <a:rPr lang="en-US" sz="2100" dirty="0">
                <a:latin typeface="Calibri" panose="020F0502020204030204" pitchFamily="34" charset="0"/>
                <a:cs typeface="Calibri" panose="020F0502020204030204" pitchFamily="34" charset="0"/>
              </a:rPr>
              <a:t>: Generated new metrics like Loan-to-Income (LTI) ratio to capture additional insights for risk assessment.</a:t>
            </a:r>
            <a:endParaRPr sz="210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F63067-88F8-4E8D-F902-4D811B63F921}"/>
              </a:ext>
            </a:extLst>
          </p:cNvPr>
          <p:cNvSpPr>
            <a:spLocks noGrp="1"/>
          </p:cNvSpPr>
          <p:nvPr>
            <p:ph type="title"/>
          </p:nvPr>
        </p:nvSpPr>
        <p:spPr>
          <a:xfrm>
            <a:off x="1176866" y="915337"/>
            <a:ext cx="6798734" cy="933341"/>
          </a:xfrm>
        </p:spPr>
        <p:txBody>
          <a:bodyPr>
            <a:normAutofit fontScale="90000"/>
          </a:bodyPr>
          <a:lstStyle/>
          <a:p>
            <a:r>
              <a:rPr lang="en-IN" dirty="0">
                <a:latin typeface="Calibri" panose="020F0502020204030204" pitchFamily="34" charset="0"/>
                <a:cs typeface="Calibri" panose="020F0502020204030204" pitchFamily="34" charset="0"/>
              </a:rPr>
              <a:t>Exploratory Data Analysis: Univariate</a:t>
            </a:r>
            <a:endParaRPr lang="en-IN" dirty="0"/>
          </a:p>
        </p:txBody>
      </p:sp>
      <p:sp>
        <p:nvSpPr>
          <p:cNvPr id="5" name="Text Placeholder 4">
            <a:extLst>
              <a:ext uri="{FF2B5EF4-FFF2-40B4-BE49-F238E27FC236}">
                <a16:creationId xmlns:a16="http://schemas.microsoft.com/office/drawing/2014/main" id="{455E9F14-F4D6-2E69-0BAD-B44BDE5221C4}"/>
              </a:ext>
            </a:extLst>
          </p:cNvPr>
          <p:cNvSpPr>
            <a:spLocks noGrp="1"/>
          </p:cNvSpPr>
          <p:nvPr>
            <p:ph type="body" idx="1"/>
          </p:nvPr>
        </p:nvSpPr>
        <p:spPr>
          <a:xfrm>
            <a:off x="1176868" y="2425148"/>
            <a:ext cx="3337560" cy="809647"/>
          </a:xfrm>
        </p:spPr>
        <p:txBody>
          <a:bodyPr/>
          <a:lstStyle/>
          <a:p>
            <a:r>
              <a:rPr lang="en-US" sz="1400" b="1" dirty="0">
                <a:solidFill>
                  <a:schemeClr val="tx1">
                    <a:lumMod val="95000"/>
                    <a:lumOff val="5000"/>
                  </a:schemeClr>
                </a:solidFill>
                <a:latin typeface="Calibri" panose="020F0502020204030204" pitchFamily="34" charset="0"/>
                <a:cs typeface="Calibri" panose="020F0502020204030204" pitchFamily="34" charset="0"/>
              </a:rPr>
              <a:t>Loan Status: </a:t>
            </a:r>
            <a:r>
              <a:rPr lang="en-US" sz="1400" dirty="0">
                <a:solidFill>
                  <a:schemeClr val="tx1">
                    <a:lumMod val="95000"/>
                    <a:lumOff val="5000"/>
                  </a:schemeClr>
                </a:solidFill>
                <a:latin typeface="Calibri" panose="020F0502020204030204" pitchFamily="34" charset="0"/>
                <a:cs typeface="Calibri" panose="020F0502020204030204" pitchFamily="34" charset="0"/>
              </a:rPr>
              <a:t>Around 34,000 loans were accepted, while approximately 5,000 defaulted.</a:t>
            </a:r>
            <a:endParaRPr lang="en-IN" sz="14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38306EBD-0BB3-5DA1-1D8A-0AAB9FDE4B7D}"/>
              </a:ext>
            </a:extLst>
          </p:cNvPr>
          <p:cNvSpPr>
            <a:spLocks noGrp="1"/>
          </p:cNvSpPr>
          <p:nvPr>
            <p:ph type="body" sz="quarter" idx="3"/>
          </p:nvPr>
        </p:nvSpPr>
        <p:spPr>
          <a:xfrm>
            <a:off x="4641850" y="2452597"/>
            <a:ext cx="3325282" cy="809647"/>
          </a:xfrm>
        </p:spPr>
        <p:txBody>
          <a:bodyPr/>
          <a:lstStyle/>
          <a:p>
            <a:endParaRPr lang="en-US" sz="1400" b="1" dirty="0">
              <a:solidFill>
                <a:schemeClr val="tx1">
                  <a:lumMod val="95000"/>
                  <a:lumOff val="5000"/>
                </a:schemeClr>
              </a:solidFill>
              <a:latin typeface="Calibri" panose="020F0502020204030204" pitchFamily="34" charset="0"/>
              <a:cs typeface="Calibri" panose="020F0502020204030204" pitchFamily="34" charset="0"/>
            </a:endParaRPr>
          </a:p>
          <a:p>
            <a:endParaRPr lang="en-US" sz="1400" b="1" dirty="0">
              <a:solidFill>
                <a:schemeClr val="tx1">
                  <a:lumMod val="95000"/>
                  <a:lumOff val="5000"/>
                </a:schemeClr>
              </a:solidFill>
              <a:latin typeface="Calibri" panose="020F0502020204030204" pitchFamily="34" charset="0"/>
              <a:cs typeface="Calibri" panose="020F0502020204030204" pitchFamily="34" charset="0"/>
            </a:endParaRPr>
          </a:p>
          <a:p>
            <a:endParaRPr lang="en-US" sz="1400" b="1" dirty="0">
              <a:solidFill>
                <a:schemeClr val="tx1">
                  <a:lumMod val="95000"/>
                  <a:lumOff val="5000"/>
                </a:schemeClr>
              </a:solidFill>
              <a:latin typeface="Calibri" panose="020F0502020204030204" pitchFamily="34" charset="0"/>
              <a:cs typeface="Calibri" panose="020F0502020204030204" pitchFamily="34" charset="0"/>
            </a:endParaRPr>
          </a:p>
          <a:p>
            <a:r>
              <a:rPr lang="en-US" sz="1400" b="1" dirty="0">
                <a:solidFill>
                  <a:schemeClr val="tx1">
                    <a:lumMod val="95000"/>
                    <a:lumOff val="5000"/>
                  </a:schemeClr>
                </a:solidFill>
                <a:latin typeface="Calibri" panose="020F0502020204030204" pitchFamily="34" charset="0"/>
                <a:cs typeface="Calibri" panose="020F0502020204030204" pitchFamily="34" charset="0"/>
              </a:rPr>
              <a:t>Loan Amount Distribution</a:t>
            </a:r>
            <a:r>
              <a:rPr lang="en-US" sz="1400" dirty="0">
                <a:solidFill>
                  <a:schemeClr val="tx1">
                    <a:lumMod val="95000"/>
                    <a:lumOff val="5000"/>
                  </a:schemeClr>
                </a:solidFill>
                <a:latin typeface="Calibri" panose="020F0502020204030204" pitchFamily="34" charset="0"/>
                <a:cs typeface="Calibri" panose="020F0502020204030204" pitchFamily="34" charset="0"/>
              </a:rPr>
              <a:t>: The majority of loans fall between $5,500 and $15,000.</a:t>
            </a:r>
            <a:endParaRPr lang="en-IN" sz="1400" dirty="0">
              <a:solidFill>
                <a:schemeClr val="tx1">
                  <a:lumMod val="95000"/>
                  <a:lumOff val="5000"/>
                </a:schemeClr>
              </a:solidFill>
              <a:latin typeface="Calibri" panose="020F0502020204030204" pitchFamily="34" charset="0"/>
              <a:cs typeface="Calibri" panose="020F0502020204030204" pitchFamily="34" charset="0"/>
            </a:endParaRPr>
          </a:p>
          <a:p>
            <a:endParaRPr lang="en-IN" sz="1400" dirty="0"/>
          </a:p>
        </p:txBody>
      </p:sp>
      <p:pic>
        <p:nvPicPr>
          <p:cNvPr id="10" name="Content Placeholder 9">
            <a:extLst>
              <a:ext uri="{FF2B5EF4-FFF2-40B4-BE49-F238E27FC236}">
                <a16:creationId xmlns:a16="http://schemas.microsoft.com/office/drawing/2014/main" id="{3ED74408-4058-4505-2E08-B9BB9130670B}"/>
              </a:ext>
            </a:extLst>
          </p:cNvPr>
          <p:cNvPicPr>
            <a:picLocks noGrp="1" noChangeAspect="1"/>
          </p:cNvPicPr>
          <p:nvPr>
            <p:ph sz="quarter" idx="4"/>
          </p:nvPr>
        </p:nvPicPr>
        <p:blipFill>
          <a:blip r:embed="rId2"/>
          <a:stretch>
            <a:fillRect/>
          </a:stretch>
        </p:blipFill>
        <p:spPr>
          <a:xfrm>
            <a:off x="4641850" y="3467186"/>
            <a:ext cx="3336925" cy="2258841"/>
          </a:xfrm>
          <a:prstGeom prst="rect">
            <a:avLst/>
          </a:prstGeom>
        </p:spPr>
      </p:pic>
      <p:pic>
        <p:nvPicPr>
          <p:cNvPr id="9" name="Content Placeholder 8">
            <a:extLst>
              <a:ext uri="{FF2B5EF4-FFF2-40B4-BE49-F238E27FC236}">
                <a16:creationId xmlns:a16="http://schemas.microsoft.com/office/drawing/2014/main" id="{81E794CB-9264-7F83-365D-EAFD641658FE}"/>
              </a:ext>
            </a:extLst>
          </p:cNvPr>
          <p:cNvPicPr>
            <a:picLocks noGrp="1" noChangeAspect="1"/>
          </p:cNvPicPr>
          <p:nvPr>
            <p:ph sz="half" idx="2"/>
          </p:nvPr>
        </p:nvPicPr>
        <p:blipFill>
          <a:blip r:embed="rId3"/>
          <a:stretch>
            <a:fillRect/>
          </a:stretch>
        </p:blipFill>
        <p:spPr>
          <a:xfrm>
            <a:off x="1176338" y="3330470"/>
            <a:ext cx="3338512" cy="2532272"/>
          </a:xfrm>
          <a:prstGeom prst="rect">
            <a:avLst/>
          </a:prstGeom>
        </p:spPr>
      </p:pic>
    </p:spTree>
    <p:extLst>
      <p:ext uri="{BB962C8B-B14F-4D97-AF65-F5344CB8AC3E}">
        <p14:creationId xmlns:p14="http://schemas.microsoft.com/office/powerpoint/2010/main" val="292734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dirty="0">
                <a:latin typeface="Calibri" panose="020F0502020204030204" pitchFamily="34" charset="0"/>
                <a:cs typeface="Calibri" panose="020F0502020204030204" pitchFamily="34" charset="0"/>
              </a:rPr>
              <a:t>Exploratory Data Analysis: Univariate</a:t>
            </a:r>
          </a:p>
        </p:txBody>
      </p:sp>
      <p:pic>
        <p:nvPicPr>
          <p:cNvPr id="10" name="Picture 9">
            <a:extLst>
              <a:ext uri="{FF2B5EF4-FFF2-40B4-BE49-F238E27FC236}">
                <a16:creationId xmlns:a16="http://schemas.microsoft.com/office/drawing/2014/main" id="{A5B13557-C789-7D33-DB3A-10801AA856B9}"/>
              </a:ext>
            </a:extLst>
          </p:cNvPr>
          <p:cNvPicPr>
            <a:picLocks noChangeAspect="1"/>
          </p:cNvPicPr>
          <p:nvPr/>
        </p:nvPicPr>
        <p:blipFill>
          <a:blip r:embed="rId2"/>
          <a:stretch>
            <a:fillRect/>
          </a:stretch>
        </p:blipFill>
        <p:spPr>
          <a:xfrm>
            <a:off x="3991087" y="2409713"/>
            <a:ext cx="4582758" cy="3532950"/>
          </a:xfrm>
          <a:prstGeom prst="rect">
            <a:avLst/>
          </a:prstGeom>
        </p:spPr>
      </p:pic>
      <p:sp>
        <p:nvSpPr>
          <p:cNvPr id="11" name="Rectangle 1">
            <a:extLst>
              <a:ext uri="{FF2B5EF4-FFF2-40B4-BE49-F238E27FC236}">
                <a16:creationId xmlns:a16="http://schemas.microsoft.com/office/drawing/2014/main" id="{8C42B696-3237-CFF3-412C-DFCED89FA2E8}"/>
              </a:ext>
            </a:extLst>
          </p:cNvPr>
          <p:cNvSpPr>
            <a:spLocks noGrp="1" noChangeArrowheads="1"/>
          </p:cNvSpPr>
          <p:nvPr>
            <p:ph idx="1"/>
          </p:nvPr>
        </p:nvSpPr>
        <p:spPr bwMode="auto">
          <a:xfrm>
            <a:off x="1176338" y="2935954"/>
            <a:ext cx="273967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Interest Rate Distribution</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average interest rate across loans is approximately 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Employment Experience</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Applicants typically having an average of 5 years of work experience are applying for loans.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046D9-061C-1F2C-74E8-F85D3FC3793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C923E71-6620-486D-0D23-BCEFC7185C67}"/>
              </a:ext>
            </a:extLst>
          </p:cNvPr>
          <p:cNvSpPr>
            <a:spLocks noGrp="1"/>
          </p:cNvSpPr>
          <p:nvPr>
            <p:ph type="title"/>
          </p:nvPr>
        </p:nvSpPr>
        <p:spPr>
          <a:xfrm>
            <a:off x="1176866" y="915337"/>
            <a:ext cx="6798734" cy="933341"/>
          </a:xfrm>
        </p:spPr>
        <p:txBody>
          <a:bodyPr>
            <a:normAutofit fontScale="90000"/>
          </a:bodyPr>
          <a:lstStyle/>
          <a:p>
            <a:r>
              <a:rPr lang="en-IN" dirty="0">
                <a:latin typeface="Calibri" panose="020F0502020204030204" pitchFamily="34" charset="0"/>
                <a:cs typeface="Calibri" panose="020F0502020204030204" pitchFamily="34" charset="0"/>
              </a:rPr>
              <a:t>Exploratory Data Analysis: Bivariate</a:t>
            </a:r>
          </a:p>
        </p:txBody>
      </p:sp>
      <p:sp>
        <p:nvSpPr>
          <p:cNvPr id="18" name="Content Placeholder 17">
            <a:extLst>
              <a:ext uri="{FF2B5EF4-FFF2-40B4-BE49-F238E27FC236}">
                <a16:creationId xmlns:a16="http://schemas.microsoft.com/office/drawing/2014/main" id="{79F5C250-FAA3-A40F-C79A-883F12FA5928}"/>
              </a:ext>
            </a:extLst>
          </p:cNvPr>
          <p:cNvSpPr>
            <a:spLocks noGrp="1"/>
          </p:cNvSpPr>
          <p:nvPr>
            <p:ph sz="half" idx="2"/>
          </p:nvPr>
        </p:nvSpPr>
        <p:spPr>
          <a:xfrm>
            <a:off x="1176868" y="2441749"/>
            <a:ext cx="3337560" cy="3508138"/>
          </a:xfrm>
        </p:spPr>
        <p:txBody>
          <a:bodyPr>
            <a:normAutofit/>
          </a:bodyPr>
          <a:lstStyle/>
          <a:p>
            <a:pPr marL="0" indent="0">
              <a:lnSpc>
                <a:spcPts val="1425"/>
              </a:lnSpc>
              <a:buNone/>
            </a:pPr>
            <a:r>
              <a:rPr lang="en-US" sz="1400" b="1" dirty="0">
                <a:solidFill>
                  <a:schemeClr val="tx1">
                    <a:lumMod val="95000"/>
                    <a:lumOff val="5000"/>
                  </a:schemeClr>
                </a:solidFill>
                <a:effectLst/>
                <a:latin typeface="Calibri" panose="020F0502020204030204" pitchFamily="34" charset="0"/>
                <a:cs typeface="Calibri" panose="020F0502020204030204" pitchFamily="34" charset="0"/>
              </a:rPr>
              <a:t>Interest Rate by Loan status: </a:t>
            </a:r>
          </a:p>
          <a:p>
            <a:pPr>
              <a:lnSpc>
                <a:spcPts val="1425"/>
              </a:lnSpc>
            </a:pPr>
            <a:r>
              <a:rPr lang="en-US" sz="1400" dirty="0">
                <a:solidFill>
                  <a:schemeClr val="tx1">
                    <a:lumMod val="95000"/>
                    <a:lumOff val="5000"/>
                  </a:schemeClr>
                </a:solidFill>
                <a:effectLst/>
                <a:latin typeface="Calibri" panose="020F0502020204030204" pitchFamily="34" charset="0"/>
                <a:cs typeface="Calibri" panose="020F0502020204030204" pitchFamily="34" charset="0"/>
              </a:rPr>
              <a:t>I</a:t>
            </a:r>
            <a:r>
              <a:rPr lang="en-US" sz="1400" dirty="0">
                <a:solidFill>
                  <a:schemeClr val="tx1">
                    <a:lumMod val="95000"/>
                    <a:lumOff val="5000"/>
                  </a:schemeClr>
                </a:solidFill>
                <a:latin typeface="Calibri" panose="020F0502020204030204" pitchFamily="34" charset="0"/>
                <a:cs typeface="Calibri" panose="020F0502020204030204" pitchFamily="34" charset="0"/>
              </a:rPr>
              <a:t>ndicating that higher interest rates are typically associated with defaulted customers</a:t>
            </a:r>
          </a:p>
          <a:p>
            <a:pPr>
              <a:lnSpc>
                <a:spcPts val="1425"/>
              </a:lnSpc>
            </a:pPr>
            <a:r>
              <a:rPr lang="en-US" sz="1400" dirty="0">
                <a:solidFill>
                  <a:schemeClr val="tx1">
                    <a:lumMod val="95000"/>
                    <a:lumOff val="5000"/>
                  </a:schemeClr>
                </a:solidFill>
                <a:latin typeface="Calibri" panose="020F0502020204030204" pitchFamily="34" charset="0"/>
                <a:cs typeface="Calibri" panose="020F0502020204030204" pitchFamily="34" charset="0"/>
              </a:rPr>
              <a:t>By observing the horizontal line within each box (the median), we can compare the typical interest rates for each loan status. The median interest rate for defaulted loans is noticeably higher than the median for loans in good standing.</a:t>
            </a:r>
          </a:p>
        </p:txBody>
      </p:sp>
      <p:pic>
        <p:nvPicPr>
          <p:cNvPr id="20" name="Picture 19">
            <a:extLst>
              <a:ext uri="{FF2B5EF4-FFF2-40B4-BE49-F238E27FC236}">
                <a16:creationId xmlns:a16="http://schemas.microsoft.com/office/drawing/2014/main" id="{EB7B5F01-8B08-6718-1A14-42D9FBC6EF8C}"/>
              </a:ext>
            </a:extLst>
          </p:cNvPr>
          <p:cNvPicPr>
            <a:picLocks noChangeAspect="1"/>
          </p:cNvPicPr>
          <p:nvPr/>
        </p:nvPicPr>
        <p:blipFill>
          <a:blip r:embed="rId2"/>
          <a:stretch>
            <a:fillRect/>
          </a:stretch>
        </p:blipFill>
        <p:spPr>
          <a:xfrm>
            <a:off x="4514428" y="2441749"/>
            <a:ext cx="4006574" cy="3659013"/>
          </a:xfrm>
          <a:prstGeom prst="rect">
            <a:avLst/>
          </a:prstGeom>
        </p:spPr>
      </p:pic>
    </p:spTree>
    <p:extLst>
      <p:ext uri="{BB962C8B-B14F-4D97-AF65-F5344CB8AC3E}">
        <p14:creationId xmlns:p14="http://schemas.microsoft.com/office/powerpoint/2010/main" val="303289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9EE0C-7170-0BC8-4660-F3BEEAE6C1A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89806DB-F5E3-F43A-B8B2-424FF791277E}"/>
              </a:ext>
            </a:extLst>
          </p:cNvPr>
          <p:cNvSpPr>
            <a:spLocks noGrp="1"/>
          </p:cNvSpPr>
          <p:nvPr>
            <p:ph type="title"/>
          </p:nvPr>
        </p:nvSpPr>
        <p:spPr>
          <a:xfrm>
            <a:off x="1127318" y="662972"/>
            <a:ext cx="6798734" cy="933341"/>
          </a:xfrm>
        </p:spPr>
        <p:txBody>
          <a:bodyPr>
            <a:normAutofit/>
          </a:bodyPr>
          <a:lstStyle/>
          <a:p>
            <a:r>
              <a:rPr lang="en-IN" sz="3600" dirty="0">
                <a:latin typeface="Calibri" panose="020F0502020204030204" pitchFamily="34" charset="0"/>
                <a:cs typeface="Calibri" panose="020F0502020204030204" pitchFamily="34" charset="0"/>
              </a:rPr>
              <a:t>Exploratory Data Analysis: Bivariate</a:t>
            </a:r>
          </a:p>
        </p:txBody>
      </p:sp>
      <p:pic>
        <p:nvPicPr>
          <p:cNvPr id="16" name="Picture 15">
            <a:extLst>
              <a:ext uri="{FF2B5EF4-FFF2-40B4-BE49-F238E27FC236}">
                <a16:creationId xmlns:a16="http://schemas.microsoft.com/office/drawing/2014/main" id="{A0A36022-9D58-3B24-9ABE-9A55D7F5A476}"/>
              </a:ext>
            </a:extLst>
          </p:cNvPr>
          <p:cNvPicPr>
            <a:picLocks noChangeAspect="1"/>
          </p:cNvPicPr>
          <p:nvPr/>
        </p:nvPicPr>
        <p:blipFill>
          <a:blip r:embed="rId2"/>
          <a:stretch>
            <a:fillRect/>
          </a:stretch>
        </p:blipFill>
        <p:spPr>
          <a:xfrm>
            <a:off x="4629574" y="1768511"/>
            <a:ext cx="3751647" cy="2823918"/>
          </a:xfrm>
          <a:prstGeom prst="rect">
            <a:avLst/>
          </a:prstGeom>
        </p:spPr>
      </p:pic>
      <p:sp>
        <p:nvSpPr>
          <p:cNvPr id="3" name="Content Placeholder 2">
            <a:extLst>
              <a:ext uri="{FF2B5EF4-FFF2-40B4-BE49-F238E27FC236}">
                <a16:creationId xmlns:a16="http://schemas.microsoft.com/office/drawing/2014/main" id="{32780253-7E3B-2A58-7F9D-C94FE439EE53}"/>
              </a:ext>
            </a:extLst>
          </p:cNvPr>
          <p:cNvSpPr>
            <a:spLocks noGrp="1"/>
          </p:cNvSpPr>
          <p:nvPr>
            <p:ph sz="half" idx="2"/>
          </p:nvPr>
        </p:nvSpPr>
        <p:spPr>
          <a:xfrm>
            <a:off x="1175915" y="4441371"/>
            <a:ext cx="3338513" cy="1828800"/>
          </a:xfrm>
        </p:spPr>
        <p:txBody>
          <a:bodyPr>
            <a:normAutofit fontScale="25000" lnSpcReduction="20000"/>
          </a:bodyPr>
          <a:lstStyle/>
          <a:p>
            <a:pPr marL="0" indent="0">
              <a:lnSpc>
                <a:spcPts val="1425"/>
              </a:lnSpc>
              <a:buNone/>
            </a:pPr>
            <a:endParaRPr lang="en-US" sz="2400" b="1" dirty="0">
              <a:solidFill>
                <a:schemeClr val="tx1">
                  <a:lumMod val="95000"/>
                  <a:lumOff val="5000"/>
                </a:schemeClr>
              </a:solidFill>
              <a:effectLst/>
              <a:latin typeface="Calibri" panose="020F0502020204030204" pitchFamily="34" charset="0"/>
              <a:cs typeface="Calibri" panose="020F0502020204030204" pitchFamily="34" charset="0"/>
            </a:endParaRPr>
          </a:p>
          <a:p>
            <a:pPr marL="0" indent="0">
              <a:lnSpc>
                <a:spcPts val="1425"/>
              </a:lnSpc>
              <a:buNone/>
            </a:pPr>
            <a:r>
              <a:rPr lang="en-US" sz="4300" b="1" dirty="0">
                <a:solidFill>
                  <a:schemeClr val="tx1">
                    <a:lumMod val="95000"/>
                    <a:lumOff val="5000"/>
                  </a:schemeClr>
                </a:solidFill>
                <a:effectLst/>
                <a:latin typeface="Calibri" panose="020F0502020204030204" pitchFamily="34" charset="0"/>
                <a:cs typeface="Calibri" panose="020F0502020204030204" pitchFamily="34" charset="0"/>
              </a:rPr>
              <a:t>Grade vs Interest rate: </a:t>
            </a:r>
          </a:p>
          <a:p>
            <a:pPr>
              <a:lnSpc>
                <a:spcPts val="1425"/>
              </a:lnSpc>
            </a:pPr>
            <a:r>
              <a:rPr lang="en-US" sz="4300" dirty="0">
                <a:solidFill>
                  <a:srgbClr val="1F1F1F"/>
                </a:solidFill>
                <a:latin typeface="Calibri" panose="020F0502020204030204" pitchFamily="34" charset="0"/>
                <a:cs typeface="Calibri" panose="020F0502020204030204" pitchFamily="34" charset="0"/>
              </a:rPr>
              <a:t>S</a:t>
            </a:r>
            <a:r>
              <a:rPr lang="en-US" sz="4300" b="0" i="0" dirty="0">
                <a:solidFill>
                  <a:srgbClr val="1F1F1F"/>
                </a:solidFill>
                <a:effectLst/>
                <a:latin typeface="Calibri" panose="020F0502020204030204" pitchFamily="34" charset="0"/>
                <a:cs typeface="Calibri" panose="020F0502020204030204" pitchFamily="34" charset="0"/>
              </a:rPr>
              <a:t>trong positive correlation between loan grade and interest rate. As the grade decreases (from A to G), the average interest rate increases.</a:t>
            </a:r>
          </a:p>
          <a:p>
            <a:pPr>
              <a:lnSpc>
                <a:spcPts val="1425"/>
              </a:lnSpc>
            </a:pPr>
            <a:r>
              <a:rPr lang="en-US" sz="4300" b="0" i="0" dirty="0">
                <a:solidFill>
                  <a:srgbClr val="1F1F1F"/>
                </a:solidFill>
                <a:effectLst/>
                <a:latin typeface="Calibri" panose="020F0502020204030204" pitchFamily="34" charset="0"/>
                <a:cs typeface="Calibri" panose="020F0502020204030204" pitchFamily="34" charset="0"/>
              </a:rPr>
              <a:t>This confirms that interest rates are largely determined by the perceived risk associated with a borrower</a:t>
            </a:r>
            <a:endParaRPr lang="en-US" sz="4300" b="0" dirty="0">
              <a:solidFill>
                <a:schemeClr val="tx1">
                  <a:lumMod val="95000"/>
                  <a:lumOff val="5000"/>
                </a:schemeClr>
              </a:solidFill>
              <a:effectLst/>
              <a:latin typeface="Calibri" panose="020F0502020204030204" pitchFamily="34" charset="0"/>
              <a:cs typeface="Calibri" panose="020F0502020204030204" pitchFamily="34" charset="0"/>
            </a:endParaRPr>
          </a:p>
          <a:p>
            <a:endParaRPr lang="en-IN" dirty="0"/>
          </a:p>
        </p:txBody>
      </p:sp>
      <p:pic>
        <p:nvPicPr>
          <p:cNvPr id="7" name="Picture 6">
            <a:extLst>
              <a:ext uri="{FF2B5EF4-FFF2-40B4-BE49-F238E27FC236}">
                <a16:creationId xmlns:a16="http://schemas.microsoft.com/office/drawing/2014/main" id="{1DD7C3F1-AE4F-077C-515F-E8755DD22C42}"/>
              </a:ext>
            </a:extLst>
          </p:cNvPr>
          <p:cNvPicPr>
            <a:picLocks noChangeAspect="1"/>
          </p:cNvPicPr>
          <p:nvPr/>
        </p:nvPicPr>
        <p:blipFill>
          <a:blip r:embed="rId3"/>
          <a:stretch>
            <a:fillRect/>
          </a:stretch>
        </p:blipFill>
        <p:spPr>
          <a:xfrm>
            <a:off x="762780" y="1596313"/>
            <a:ext cx="3763906" cy="2996115"/>
          </a:xfrm>
          <a:prstGeom prst="rect">
            <a:avLst/>
          </a:prstGeom>
        </p:spPr>
      </p:pic>
      <p:sp>
        <p:nvSpPr>
          <p:cNvPr id="11" name="Text Placeholder 11">
            <a:extLst>
              <a:ext uri="{FF2B5EF4-FFF2-40B4-BE49-F238E27FC236}">
                <a16:creationId xmlns:a16="http://schemas.microsoft.com/office/drawing/2014/main" id="{ABA73195-510C-6A48-6E04-31494FB64033}"/>
              </a:ext>
            </a:extLst>
          </p:cNvPr>
          <p:cNvSpPr>
            <a:spLocks noGrp="1"/>
          </p:cNvSpPr>
          <p:nvPr>
            <p:ph sz="quarter" idx="4"/>
          </p:nvPr>
        </p:nvSpPr>
        <p:spPr>
          <a:xfrm>
            <a:off x="4818063" y="4873451"/>
            <a:ext cx="3160712" cy="1076499"/>
          </a:xfrm>
        </p:spPr>
        <p:txBody>
          <a:bodyPr>
            <a:normAutofit fontScale="25000" lnSpcReduction="20000"/>
          </a:bodyPr>
          <a:lstStyle/>
          <a:p>
            <a:pPr marL="0" indent="0">
              <a:buNone/>
            </a:pPr>
            <a:r>
              <a:rPr lang="en-US" sz="4300" b="1" dirty="0">
                <a:solidFill>
                  <a:srgbClr val="1F1F1F"/>
                </a:solidFill>
                <a:latin typeface="Calibri" panose="020F0502020204030204" pitchFamily="34" charset="0"/>
                <a:cs typeface="Calibri" panose="020F0502020204030204" pitchFamily="34" charset="0"/>
              </a:rPr>
              <a:t>Grades Vs Loan amounts: </a:t>
            </a:r>
          </a:p>
          <a:p>
            <a:r>
              <a:rPr lang="en-US" sz="4300" dirty="0">
                <a:solidFill>
                  <a:srgbClr val="1F1F1F"/>
                </a:solidFill>
                <a:latin typeface="Calibri" panose="020F0502020204030204" pitchFamily="34" charset="0"/>
                <a:cs typeface="Calibri" panose="020F0502020204030204" pitchFamily="34" charset="0"/>
              </a:rPr>
              <a:t>Higher grades (like A and B) tend to have lower loan amounts, while lower grades (like F and G) have higher loan amounts.</a:t>
            </a:r>
            <a:endParaRPr lang="en-IN" sz="4300" dirty="0">
              <a:solidFill>
                <a:srgbClr val="1F1F1F"/>
              </a:solidFill>
              <a:latin typeface="Calibri" panose="020F0502020204030204" pitchFamily="34" charset="0"/>
              <a:cs typeface="Calibri" panose="020F0502020204030204" pitchFamily="34" charset="0"/>
            </a:endParaRPr>
          </a:p>
          <a:p>
            <a:pPr marL="0" indent="0">
              <a:buNone/>
            </a:pP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61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600" dirty="0">
                <a:latin typeface="Calibri" panose="020F0502020204030204" pitchFamily="34" charset="0"/>
                <a:cs typeface="Calibri" panose="020F0502020204030204" pitchFamily="34" charset="0"/>
              </a:rPr>
              <a:t>Multivariate Analysis</a:t>
            </a:r>
          </a:p>
        </p:txBody>
      </p:sp>
      <p:sp>
        <p:nvSpPr>
          <p:cNvPr id="6" name="Rectangle 1">
            <a:extLst>
              <a:ext uri="{FF2B5EF4-FFF2-40B4-BE49-F238E27FC236}">
                <a16:creationId xmlns:a16="http://schemas.microsoft.com/office/drawing/2014/main" id="{95CCA345-38E1-8B4D-2D11-782325DBC14B}"/>
              </a:ext>
            </a:extLst>
          </p:cNvPr>
          <p:cNvSpPr>
            <a:spLocks noGrp="1" noChangeArrowheads="1"/>
          </p:cNvSpPr>
          <p:nvPr>
            <p:ph idx="1"/>
          </p:nvPr>
        </p:nvSpPr>
        <p:spPr bwMode="auto">
          <a:xfrm>
            <a:off x="1316674" y="2631265"/>
            <a:ext cx="3104601"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Pair Plots</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Pair plots showcased patterns and interactions between loan amount, interest rate, and loan status.</a:t>
            </a:r>
          </a:p>
          <a:p>
            <a:pPr marL="0" indent="0" defTabSz="914400" eaLnBrk="0" fontAlgn="base" hangingPunct="0">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Correlation Heatmap</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heatmap highlights strong relationships between key numeric(</a:t>
            </a:r>
            <a:r>
              <a:rPr kumimoji="0" lang="en-US" altLang="en-US" sz="1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int,float</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features, revealed potential predictors of loan outcomes.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Focus on Loan Defaults</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Concentrated analysis on the key drivers of loan defaults to gain deeper insights into risk factors.</a:t>
            </a:r>
          </a:p>
        </p:txBody>
      </p:sp>
      <p:pic>
        <p:nvPicPr>
          <p:cNvPr id="8" name="Picture 7">
            <a:extLst>
              <a:ext uri="{FF2B5EF4-FFF2-40B4-BE49-F238E27FC236}">
                <a16:creationId xmlns:a16="http://schemas.microsoft.com/office/drawing/2014/main" id="{F98A4C76-0EC9-ED93-5163-AF8C287945A4}"/>
              </a:ext>
            </a:extLst>
          </p:cNvPr>
          <p:cNvPicPr>
            <a:picLocks noChangeAspect="1"/>
          </p:cNvPicPr>
          <p:nvPr/>
        </p:nvPicPr>
        <p:blipFill>
          <a:blip r:embed="rId2"/>
          <a:stretch>
            <a:fillRect/>
          </a:stretch>
        </p:blipFill>
        <p:spPr>
          <a:xfrm>
            <a:off x="4711393" y="2631265"/>
            <a:ext cx="3115933" cy="235707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Slice</Template>
  <TotalTime>783</TotalTime>
  <Words>872</Words>
  <Application>Microsoft Office PowerPoint</Application>
  <PresentationFormat>On-screen Show (4:3)</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Organic</vt:lpstr>
      <vt:lpstr>Loan Default Analysis</vt:lpstr>
      <vt:lpstr>Introduction</vt:lpstr>
      <vt:lpstr>Data Understanding</vt:lpstr>
      <vt:lpstr>Data Cleaning and Manipulation</vt:lpstr>
      <vt:lpstr>Exploratory Data Analysis: Univariate</vt:lpstr>
      <vt:lpstr>Exploratory Data Analysis: Univariate</vt:lpstr>
      <vt:lpstr>Exploratory Data Analysis: Bivariate</vt:lpstr>
      <vt:lpstr>Exploratory Data Analysis: Bivariate</vt:lpstr>
      <vt:lpstr>Multivariate Analysis</vt:lpstr>
      <vt:lpstr>Segmentation Analysis</vt:lpstr>
      <vt:lpstr>Driver Analysis</vt:lpstr>
      <vt:lpstr>Recommendations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Srinivas</dc:creator>
  <cp:keywords/>
  <dc:description>generated using python-pptx</dc:description>
  <cp:lastModifiedBy>Srinivas</cp:lastModifiedBy>
  <cp:revision>28</cp:revision>
  <dcterms:created xsi:type="dcterms:W3CDTF">2013-01-27T09:14:16Z</dcterms:created>
  <dcterms:modified xsi:type="dcterms:W3CDTF">2024-11-18T05:12:18Z</dcterms:modified>
  <cp:category/>
</cp:coreProperties>
</file>