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A064C10-F423-4A01-95D3-8254AA21DDCF}" type="datetimeFigureOut">
              <a:rPr lang="en-US" smtClean="0"/>
              <a:t>7/6/2020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FE456D7-C3DA-4F0A-8614-ED33F4B4C8DB}"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166797158"/>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64C10-F423-4A01-95D3-8254AA21DDCF}"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456D7-C3DA-4F0A-8614-ED33F4B4C8DB}" type="slidenum">
              <a:rPr lang="en-US" smtClean="0"/>
              <a:t>‹#›</a:t>
            </a:fld>
            <a:endParaRPr lang="en-US"/>
          </a:p>
        </p:txBody>
      </p:sp>
    </p:spTree>
    <p:extLst>
      <p:ext uri="{BB962C8B-B14F-4D97-AF65-F5344CB8AC3E}">
        <p14:creationId xmlns:p14="http://schemas.microsoft.com/office/powerpoint/2010/main" val="346061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A064C10-F423-4A01-95D3-8254AA21DDCF}" type="datetimeFigureOut">
              <a:rPr lang="en-US" smtClean="0"/>
              <a:t>7/6/2020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FE456D7-C3DA-4F0A-8614-ED33F4B4C8DB}"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84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64C10-F423-4A01-95D3-8254AA21DDCF}"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456D7-C3DA-4F0A-8614-ED33F4B4C8DB}" type="slidenum">
              <a:rPr lang="en-US" smtClean="0"/>
              <a:t>‹#›</a:t>
            </a:fld>
            <a:endParaRPr lang="en-US"/>
          </a:p>
        </p:txBody>
      </p:sp>
    </p:spTree>
    <p:extLst>
      <p:ext uri="{BB962C8B-B14F-4D97-AF65-F5344CB8AC3E}">
        <p14:creationId xmlns:p14="http://schemas.microsoft.com/office/powerpoint/2010/main" val="83753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A064C10-F423-4A01-95D3-8254AA21DDCF}" type="datetimeFigureOut">
              <a:rPr lang="en-US" smtClean="0"/>
              <a:t>7/6/2020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FE456D7-C3DA-4F0A-8614-ED33F4B4C8DB}"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7343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064C10-F423-4A01-95D3-8254AA21DDCF}"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456D7-C3DA-4F0A-8614-ED33F4B4C8DB}" type="slidenum">
              <a:rPr lang="en-US" smtClean="0"/>
              <a:t>‹#›</a:t>
            </a:fld>
            <a:endParaRPr lang="en-US"/>
          </a:p>
        </p:txBody>
      </p:sp>
    </p:spTree>
    <p:extLst>
      <p:ext uri="{BB962C8B-B14F-4D97-AF65-F5344CB8AC3E}">
        <p14:creationId xmlns:p14="http://schemas.microsoft.com/office/powerpoint/2010/main" val="56563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064C10-F423-4A01-95D3-8254AA21DDCF}"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456D7-C3DA-4F0A-8614-ED33F4B4C8DB}" type="slidenum">
              <a:rPr lang="en-US" smtClean="0"/>
              <a:t>‹#›</a:t>
            </a:fld>
            <a:endParaRPr lang="en-US"/>
          </a:p>
        </p:txBody>
      </p:sp>
    </p:spTree>
    <p:extLst>
      <p:ext uri="{BB962C8B-B14F-4D97-AF65-F5344CB8AC3E}">
        <p14:creationId xmlns:p14="http://schemas.microsoft.com/office/powerpoint/2010/main" val="150733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064C10-F423-4A01-95D3-8254AA21DDCF}"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456D7-C3DA-4F0A-8614-ED33F4B4C8DB}" type="slidenum">
              <a:rPr lang="en-US" smtClean="0"/>
              <a:t>‹#›</a:t>
            </a:fld>
            <a:endParaRPr lang="en-US"/>
          </a:p>
        </p:txBody>
      </p:sp>
    </p:spTree>
    <p:extLst>
      <p:ext uri="{BB962C8B-B14F-4D97-AF65-F5344CB8AC3E}">
        <p14:creationId xmlns:p14="http://schemas.microsoft.com/office/powerpoint/2010/main" val="298445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A064C10-F423-4A01-95D3-8254AA21DDCF}"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456D7-C3DA-4F0A-8614-ED33F4B4C8DB}" type="slidenum">
              <a:rPr lang="en-US" smtClean="0"/>
              <a:t>‹#›</a:t>
            </a:fld>
            <a:endParaRPr lang="en-US"/>
          </a:p>
        </p:txBody>
      </p:sp>
    </p:spTree>
    <p:extLst>
      <p:ext uri="{BB962C8B-B14F-4D97-AF65-F5344CB8AC3E}">
        <p14:creationId xmlns:p14="http://schemas.microsoft.com/office/powerpoint/2010/main" val="4145319580"/>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A064C10-F423-4A01-95D3-8254AA21DDCF}" type="datetimeFigureOut">
              <a:rPr lang="en-US" smtClean="0"/>
              <a:t>7/6/2020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FE456D7-C3DA-4F0A-8614-ED33F4B4C8DB}" type="slidenum">
              <a:rPr lang="en-US" smtClean="0"/>
              <a:t>‹#›</a:t>
            </a:fld>
            <a:endParaRPr lang="en-US"/>
          </a:p>
        </p:txBody>
      </p:sp>
    </p:spTree>
    <p:extLst>
      <p:ext uri="{BB962C8B-B14F-4D97-AF65-F5344CB8AC3E}">
        <p14:creationId xmlns:p14="http://schemas.microsoft.com/office/powerpoint/2010/main" val="1524236957"/>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A064C10-F423-4A01-95D3-8254AA21DDCF}" type="datetimeFigureOut">
              <a:rPr lang="en-US" smtClean="0"/>
              <a:t>7/6/2020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FE456D7-C3DA-4F0A-8614-ED33F4B4C8DB}" type="slidenum">
              <a:rPr lang="en-US" smtClean="0"/>
              <a:t>‹#›</a:t>
            </a:fld>
            <a:endParaRPr lang="en-US"/>
          </a:p>
        </p:txBody>
      </p:sp>
    </p:spTree>
    <p:extLst>
      <p:ext uri="{BB962C8B-B14F-4D97-AF65-F5344CB8AC3E}">
        <p14:creationId xmlns:p14="http://schemas.microsoft.com/office/powerpoint/2010/main" val="220882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A064C10-F423-4A01-95D3-8254AA21DDCF}" type="datetimeFigureOut">
              <a:rPr lang="en-US" smtClean="0"/>
              <a:t>7/6/2020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FE456D7-C3DA-4F0A-8614-ED33F4B4C8DB}"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007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Venues in Dehradun, India</a:t>
            </a:r>
            <a:br>
              <a:rPr lang="en-US" dirty="0" smtClean="0"/>
            </a:br>
            <a:r>
              <a:rPr lang="en-US" dirty="0"/>
              <a:t/>
            </a:r>
            <a:br>
              <a:rPr lang="en-US" dirty="0"/>
            </a:br>
            <a:r>
              <a:rPr lang="en-US" sz="2200" dirty="0" smtClean="0"/>
              <a:t>- Ashish Dhiman</a:t>
            </a:r>
            <a:endParaRPr lang="en-US" sz="2200" dirty="0"/>
          </a:p>
        </p:txBody>
      </p:sp>
      <p:sp>
        <p:nvSpPr>
          <p:cNvPr id="3" name="Subtitle 2"/>
          <p:cNvSpPr>
            <a:spLocks noGrp="1"/>
          </p:cNvSpPr>
          <p:nvPr>
            <p:ph type="subTitle" idx="1"/>
          </p:nvPr>
        </p:nvSpPr>
        <p:spPr/>
        <p:txBody>
          <a:bodyPr/>
          <a:lstStyle/>
          <a:p>
            <a:r>
              <a:rPr lang="en-US" dirty="0" smtClean="0">
                <a:solidFill>
                  <a:schemeClr val="bg1">
                    <a:lumMod val="65000"/>
                  </a:schemeClr>
                </a:solidFill>
              </a:rPr>
              <a:t>The Battle of Neighborhoods</a:t>
            </a:r>
            <a:endParaRPr lang="en-US" dirty="0">
              <a:solidFill>
                <a:schemeClr val="bg1">
                  <a:lumMod val="65000"/>
                </a:schemeClr>
              </a:solidFill>
            </a:endParaRPr>
          </a:p>
        </p:txBody>
      </p:sp>
    </p:spTree>
    <p:extLst>
      <p:ext uri="{BB962C8B-B14F-4D97-AF65-F5344CB8AC3E}">
        <p14:creationId xmlns:p14="http://schemas.microsoft.com/office/powerpoint/2010/main" val="426543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purpose of this project was to explore the places that a person visiting Dehradun could visit. The venues have been identified using Foursquare and </a:t>
            </a:r>
            <a:r>
              <a:rPr lang="en-US" dirty="0" err="1"/>
              <a:t>Zomato</a:t>
            </a:r>
            <a:r>
              <a:rPr lang="en-US" dirty="0"/>
              <a:t> API and have been plotted on the map. The map reveals that there are three major areas a person can visit: Clock Tower, </a:t>
            </a:r>
            <a:r>
              <a:rPr lang="en-US" dirty="0" err="1"/>
              <a:t>Rajpur</a:t>
            </a:r>
            <a:r>
              <a:rPr lang="en-US" dirty="0"/>
              <a:t> Road and </a:t>
            </a:r>
            <a:r>
              <a:rPr lang="en-US" dirty="0" err="1"/>
              <a:t>Chakrata</a:t>
            </a:r>
            <a:r>
              <a:rPr lang="en-US" dirty="0"/>
              <a:t> Road. Based on the visitor's venue rating and price requirements, he/she can choose amongst the three places.</a:t>
            </a:r>
          </a:p>
          <a:p>
            <a:pPr marL="0" indent="0">
              <a:buNone/>
            </a:pPr>
            <a:endParaRPr lang="en-US" dirty="0"/>
          </a:p>
        </p:txBody>
      </p:sp>
    </p:spTree>
    <p:extLst>
      <p:ext uri="{BB962C8B-B14F-4D97-AF65-F5344CB8AC3E}">
        <p14:creationId xmlns:p14="http://schemas.microsoft.com/office/powerpoint/2010/main" val="112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t>Visit Again.</a:t>
            </a:r>
            <a:endParaRPr lang="en-US" dirty="0"/>
          </a:p>
        </p:txBody>
      </p:sp>
    </p:spTree>
    <p:extLst>
      <p:ext uri="{BB962C8B-B14F-4D97-AF65-F5344CB8AC3E}">
        <p14:creationId xmlns:p14="http://schemas.microsoft.com/office/powerpoint/2010/main" val="413748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Hey Visitor!</a:t>
            </a:r>
            <a:endParaRPr lang="en-US" dirty="0"/>
          </a:p>
        </p:txBody>
      </p:sp>
      <p:sp>
        <p:nvSpPr>
          <p:cNvPr id="3" name="Content Placeholder 2"/>
          <p:cNvSpPr>
            <a:spLocks noGrp="1"/>
          </p:cNvSpPr>
          <p:nvPr>
            <p:ph idx="1"/>
          </p:nvPr>
        </p:nvSpPr>
        <p:spPr/>
        <p:txBody>
          <a:bodyPr/>
          <a:lstStyle/>
          <a:p>
            <a:pPr marL="0" indent="0">
              <a:buNone/>
            </a:pPr>
            <a:r>
              <a:rPr lang="en-US" dirty="0" smtClean="0"/>
              <a:t>This project aims to help you in locating your favorite venue in the city based on your choice of type of eatery, price, ratings etc.</a:t>
            </a:r>
          </a:p>
          <a:p>
            <a:pPr marL="0" indent="0">
              <a:buNone/>
            </a:pPr>
            <a:r>
              <a:rPr lang="en-US" dirty="0" smtClean="0"/>
              <a:t>Forthcoming slides briefs about the overview of the project with some intricacies as well.</a:t>
            </a:r>
            <a:endParaRPr lang="en-US" dirty="0"/>
          </a:p>
        </p:txBody>
      </p:sp>
    </p:spTree>
    <p:extLst>
      <p:ext uri="{BB962C8B-B14F-4D97-AF65-F5344CB8AC3E}">
        <p14:creationId xmlns:p14="http://schemas.microsoft.com/office/powerpoint/2010/main" val="10596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br>
              <a:rPr lang="en-US" dirty="0"/>
            </a:br>
            <a:endParaRPr lang="en-US" dirty="0"/>
          </a:p>
        </p:txBody>
      </p:sp>
      <p:sp>
        <p:nvSpPr>
          <p:cNvPr id="3" name="Content Placeholder 2"/>
          <p:cNvSpPr>
            <a:spLocks noGrp="1"/>
          </p:cNvSpPr>
          <p:nvPr>
            <p:ph idx="1"/>
          </p:nvPr>
        </p:nvSpPr>
        <p:spPr/>
        <p:txBody>
          <a:bodyPr/>
          <a:lstStyle/>
          <a:p>
            <a:pPr lvl="0"/>
            <a:r>
              <a:rPr lang="en-US" dirty="0"/>
              <a:t>Introduction</a:t>
            </a:r>
          </a:p>
          <a:p>
            <a:pPr lvl="0"/>
            <a:r>
              <a:rPr lang="en-US" dirty="0"/>
              <a:t>Data Collection</a:t>
            </a:r>
          </a:p>
          <a:p>
            <a:pPr lvl="0"/>
            <a:r>
              <a:rPr lang="en-US" dirty="0"/>
              <a:t>Data Cleaning</a:t>
            </a:r>
          </a:p>
          <a:p>
            <a:pPr lvl="0"/>
            <a:r>
              <a:rPr lang="en-US" dirty="0"/>
              <a:t>Methodology</a:t>
            </a:r>
          </a:p>
          <a:p>
            <a:pPr lvl="0"/>
            <a:r>
              <a:rPr lang="en-US" dirty="0"/>
              <a:t>Analysis</a:t>
            </a:r>
          </a:p>
          <a:p>
            <a:pPr lvl="0"/>
            <a:r>
              <a:rPr lang="en-US" dirty="0"/>
              <a:t>Results &amp; Discussion</a:t>
            </a:r>
          </a:p>
          <a:p>
            <a:pPr lvl="0"/>
            <a:r>
              <a:rPr lang="en-US" dirty="0"/>
              <a:t>Conclusion</a:t>
            </a:r>
          </a:p>
          <a:p>
            <a:pPr marL="0" indent="0">
              <a:buNone/>
            </a:pPr>
            <a:endParaRPr lang="en-US" dirty="0"/>
          </a:p>
        </p:txBody>
      </p:sp>
    </p:spTree>
    <p:extLst>
      <p:ext uri="{BB962C8B-B14F-4D97-AF65-F5344CB8AC3E}">
        <p14:creationId xmlns:p14="http://schemas.microsoft.com/office/powerpoint/2010/main" val="26172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aim of the project is to identify venues in Dehradun, India based on their rating and average prices. In this notebook, we will identify various venues in the city of Dehradun using </a:t>
            </a:r>
            <a:r>
              <a:rPr lang="en-US" i="1" dirty="0"/>
              <a:t>Foursquare API </a:t>
            </a:r>
            <a:r>
              <a:rPr lang="en-US" dirty="0"/>
              <a:t>and </a:t>
            </a:r>
            <a:r>
              <a:rPr lang="en-US" i="1" dirty="0" err="1"/>
              <a:t>Zomato</a:t>
            </a:r>
            <a:r>
              <a:rPr lang="en-US" i="1" dirty="0"/>
              <a:t> API</a:t>
            </a:r>
            <a:r>
              <a:rPr lang="en-US" dirty="0"/>
              <a:t>, to help visitors select the restaurants that suit them the best.</a:t>
            </a:r>
          </a:p>
          <a:p>
            <a:r>
              <a:rPr lang="en-US" b="1" i="1" dirty="0"/>
              <a:t>Target Audience</a:t>
            </a:r>
            <a:r>
              <a:rPr lang="en-US" dirty="0"/>
              <a:t>: Whenever a user is visiting a city they start searching for places to visit during their stay. They primarily look for places based on the venue ratings across all venues and the average prices such that the locations fits in their budget.</a:t>
            </a:r>
          </a:p>
          <a:p>
            <a:r>
              <a:rPr lang="en-US" dirty="0"/>
              <a:t>Here, we'll identify places that are fit for various individuals based on the information collected from the two APIs topped with Data Science. Once we have the plot with the venues, any firm/individual can launch an application using the same data and suggest users the necessary information</a:t>
            </a:r>
          </a:p>
          <a:p>
            <a:pPr marL="0" indent="0">
              <a:buNone/>
            </a:pPr>
            <a:endParaRPr lang="en-US" dirty="0"/>
          </a:p>
        </p:txBody>
      </p:sp>
    </p:spTree>
    <p:extLst>
      <p:ext uri="{BB962C8B-B14F-4D97-AF65-F5344CB8AC3E}">
        <p14:creationId xmlns:p14="http://schemas.microsoft.com/office/powerpoint/2010/main" val="73900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To begin with, let's look at Dehradun on the Map using the folium library. Latitude &amp; </a:t>
            </a:r>
            <a:r>
              <a:rPr lang="en-US" dirty="0" err="1"/>
              <a:t>Longitutes</a:t>
            </a:r>
            <a:r>
              <a:rPr lang="en-US" dirty="0"/>
              <a:t> where the map is centered are supplied </a:t>
            </a:r>
            <a:r>
              <a:rPr lang="en-US" i="1" dirty="0"/>
              <a:t>manually</a:t>
            </a:r>
            <a:r>
              <a:rPr lang="en-US" dirty="0"/>
              <a:t>.</a:t>
            </a:r>
          </a:p>
          <a:p>
            <a:r>
              <a:rPr lang="en-US" dirty="0"/>
              <a:t>The data is fetched from two different APIs.</a:t>
            </a:r>
          </a:p>
          <a:p>
            <a:pPr lvl="0"/>
            <a:r>
              <a:rPr lang="en-US" b="1" dirty="0"/>
              <a:t>Foursquare API</a:t>
            </a:r>
            <a:r>
              <a:rPr lang="en-US" dirty="0"/>
              <a:t>: The Foursquare API to fetch venues in Dehradun starting from the </a:t>
            </a:r>
            <a:r>
              <a:rPr lang="en-US" dirty="0" err="1"/>
              <a:t>centre</a:t>
            </a:r>
            <a:r>
              <a:rPr lang="en-US" dirty="0"/>
              <a:t> </a:t>
            </a:r>
            <a:r>
              <a:rPr lang="en-US" dirty="0" err="1"/>
              <a:t>upto</a:t>
            </a:r>
            <a:r>
              <a:rPr lang="en-US" dirty="0"/>
              <a:t> 10 Kilometers in each direction.</a:t>
            </a:r>
          </a:p>
          <a:p>
            <a:pPr lvl="0"/>
            <a:r>
              <a:rPr lang="en-US" b="1" dirty="0" err="1"/>
              <a:t>Zomato</a:t>
            </a:r>
            <a:r>
              <a:rPr lang="en-US" b="1" dirty="0"/>
              <a:t> API</a:t>
            </a:r>
            <a:r>
              <a:rPr lang="en-US" dirty="0"/>
              <a:t>: The </a:t>
            </a:r>
            <a:r>
              <a:rPr lang="en-US" dirty="0" err="1"/>
              <a:t>Zomato</a:t>
            </a:r>
            <a:r>
              <a:rPr lang="en-US" dirty="0"/>
              <a:t> API provides information about various venues including the complete address, user ratings, price for two people, price range and a lot </a:t>
            </a:r>
            <a:r>
              <a:rPr lang="en-US" dirty="0" smtClean="0"/>
              <a:t>more.</a:t>
            </a:r>
          </a:p>
          <a:p>
            <a:pPr lvl="0"/>
            <a:r>
              <a:rPr lang="en-US" dirty="0" smtClean="0"/>
              <a:t>The </a:t>
            </a:r>
            <a:r>
              <a:rPr lang="en-US" dirty="0"/>
              <a:t>data from multiple resources might not always align. Thus, it is important to combine the data retrieved from multiple resources properly.</a:t>
            </a:r>
            <a:endParaRPr lang="en-US" dirty="0"/>
          </a:p>
        </p:txBody>
      </p:sp>
    </p:spTree>
    <p:extLst>
      <p:ext uri="{BB962C8B-B14F-4D97-AF65-F5344CB8AC3E}">
        <p14:creationId xmlns:p14="http://schemas.microsoft.com/office/powerpoint/2010/main" val="367808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13769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As a first step, </a:t>
            </a:r>
            <a:r>
              <a:rPr lang="en-US" b="1" dirty="0"/>
              <a:t>the data from two APIs (Foursquare and </a:t>
            </a:r>
            <a:r>
              <a:rPr lang="en-US" b="1" dirty="0" err="1"/>
              <a:t>Zomato</a:t>
            </a:r>
            <a:r>
              <a:rPr lang="en-US" b="1" dirty="0"/>
              <a:t>)is retrieved</a:t>
            </a:r>
            <a:r>
              <a:rPr lang="en-US" dirty="0"/>
              <a:t>. Extract venue information from the center of Dehradun, </a:t>
            </a:r>
            <a:r>
              <a:rPr lang="en-US" dirty="0" err="1"/>
              <a:t>upto</a:t>
            </a:r>
            <a:r>
              <a:rPr lang="en-US" dirty="0"/>
              <a:t> a distance of 10 Km. The latitude and longitude values are then used to fetch venue rating and price from </a:t>
            </a:r>
            <a:r>
              <a:rPr lang="en-US" dirty="0" err="1"/>
              <a:t>Zomato</a:t>
            </a:r>
            <a:r>
              <a:rPr lang="en-US" dirty="0"/>
              <a:t>.</a:t>
            </a:r>
          </a:p>
          <a:p>
            <a:r>
              <a:rPr lang="en-US" dirty="0"/>
              <a:t>Secondly, </a:t>
            </a:r>
            <a:r>
              <a:rPr lang="en-US" b="1" dirty="0"/>
              <a:t>the data retrieved from the two APIs on the map is explored</a:t>
            </a:r>
            <a:r>
              <a:rPr lang="en-US" dirty="0"/>
              <a:t> and the top category types are identified. </a:t>
            </a:r>
            <a:r>
              <a:rPr lang="en-US" b="1" dirty="0"/>
              <a:t>The data from the two sources is carefully combined</a:t>
            </a:r>
            <a:r>
              <a:rPr lang="en-US" dirty="0"/>
              <a:t> based on the name, latitude and longitude values from the two sources. The final dataset would include the rating and price values for each venue.</a:t>
            </a:r>
          </a:p>
          <a:p>
            <a:r>
              <a:rPr lang="en-US" dirty="0"/>
              <a:t>Next, </a:t>
            </a:r>
            <a:r>
              <a:rPr lang="en-US" b="1" dirty="0"/>
              <a:t>Analyze the data</a:t>
            </a:r>
            <a:r>
              <a:rPr lang="en-US" dirty="0"/>
              <a:t> that is created based on the ratings and price of each venue. </a:t>
            </a:r>
            <a:r>
              <a:rPr lang="en-US" b="1" dirty="0"/>
              <a:t>Identify places where cluster of venues are located</a:t>
            </a:r>
            <a:r>
              <a:rPr lang="en-US" dirty="0"/>
              <a:t> so that any visitor can go to one place and enjoy the option to choose amongst many venue options. Also explore </a:t>
            </a:r>
            <a:r>
              <a:rPr lang="en-US" b="1" dirty="0"/>
              <a:t>areas that are high rated and those that are low rated</a:t>
            </a:r>
            <a:r>
              <a:rPr lang="en-US" dirty="0"/>
              <a:t> while also plotting the map of high and low priced venues. Lastly, </a:t>
            </a:r>
            <a:r>
              <a:rPr lang="en-US" b="1" dirty="0"/>
              <a:t>cluster the venues using partitioning i.e. </a:t>
            </a:r>
            <a:r>
              <a:rPr lang="en-US" b="1" i="1" dirty="0"/>
              <a:t>K-means</a:t>
            </a:r>
            <a:r>
              <a:rPr lang="en-US" dirty="0"/>
              <a:t> based on the available information of each venue. This will allow one to clearly identify which venues can be recommended and with what characteristics.</a:t>
            </a:r>
          </a:p>
          <a:p>
            <a:r>
              <a:rPr lang="en-US" dirty="0"/>
              <a:t>Finally, discuss and conclude which venues to be explored based on visitor requirement of rating and cost.</a:t>
            </a:r>
          </a:p>
          <a:p>
            <a:pPr marL="0" indent="0">
              <a:buNone/>
            </a:pPr>
            <a:endParaRPr lang="en-US" dirty="0"/>
          </a:p>
        </p:txBody>
      </p:sp>
    </p:spTree>
    <p:extLst>
      <p:ext uri="{BB962C8B-B14F-4D97-AF65-F5344CB8AC3E}">
        <p14:creationId xmlns:p14="http://schemas.microsoft.com/office/powerpoint/2010/main" val="227014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676255"/>
          </a:xfrm>
        </p:spPr>
        <p:txBody>
          <a:bodyPr>
            <a:normAutofit fontScale="90000"/>
          </a:bodyPr>
          <a:lstStyle/>
          <a:p>
            <a:r>
              <a:rPr lang="en-US" dirty="0" smtClean="0"/>
              <a:t>Analysis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40025" y="2044700"/>
            <a:ext cx="5781675" cy="4394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rot="5400000">
            <a:off x="8157184" y="2663216"/>
            <a:ext cx="4013202" cy="3080971"/>
          </a:xfrm>
          <a:prstGeom prst="rect">
            <a:avLst/>
          </a:prstGeom>
        </p:spPr>
      </p:pic>
    </p:spTree>
    <p:extLst>
      <p:ext uri="{BB962C8B-B14F-4D97-AF65-F5344CB8AC3E}">
        <p14:creationId xmlns:p14="http://schemas.microsoft.com/office/powerpoint/2010/main" val="381625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a:t>
            </a:r>
            <a:r>
              <a:rPr lang="en-US" dirty="0" smtClean="0"/>
              <a:t>Discussions</a:t>
            </a:r>
            <a:endParaRPr lang="en-US" dirty="0"/>
          </a:p>
        </p:txBody>
      </p:sp>
      <p:sp>
        <p:nvSpPr>
          <p:cNvPr id="3" name="Content Placeholder 2"/>
          <p:cNvSpPr>
            <a:spLocks noGrp="1"/>
          </p:cNvSpPr>
          <p:nvPr>
            <p:ph idx="1"/>
          </p:nvPr>
        </p:nvSpPr>
        <p:spPr>
          <a:xfrm>
            <a:off x="2933700" y="2222500"/>
            <a:ext cx="8770571" cy="4546600"/>
          </a:xfrm>
        </p:spPr>
        <p:txBody>
          <a:bodyPr>
            <a:normAutofit fontScale="62500" lnSpcReduction="20000"/>
          </a:bodyPr>
          <a:lstStyle/>
          <a:p>
            <a:r>
              <a:rPr lang="en-US" dirty="0"/>
              <a:t>After collecting data from the Foursquare and </a:t>
            </a:r>
            <a:r>
              <a:rPr lang="en-US" dirty="0" err="1"/>
              <a:t>Zomato</a:t>
            </a:r>
            <a:r>
              <a:rPr lang="en-US" dirty="0"/>
              <a:t> APIs, a list of </a:t>
            </a:r>
            <a:r>
              <a:rPr lang="en-US" b="1" i="1" dirty="0"/>
              <a:t>37</a:t>
            </a:r>
            <a:r>
              <a:rPr lang="en-US" dirty="0"/>
              <a:t> different venues is acquired. However, not all venues from the two APIs were identical. Hence, they were to be inspected, their latitude and longitude values as well as names to combine them and remove all the outliers. This resulted in a total venue count of </a:t>
            </a:r>
            <a:r>
              <a:rPr lang="en-US" b="1" i="1" dirty="0"/>
              <a:t>29</a:t>
            </a:r>
            <a:r>
              <a:rPr lang="en-US" dirty="0"/>
              <a:t>.</a:t>
            </a:r>
          </a:p>
          <a:p>
            <a:r>
              <a:rPr lang="en-US" dirty="0"/>
              <a:t>It was </a:t>
            </a:r>
            <a:r>
              <a:rPr lang="en-US" dirty="0" err="1"/>
              <a:t>infered</a:t>
            </a:r>
            <a:r>
              <a:rPr lang="en-US" dirty="0"/>
              <a:t> that from the total set of venues, majority of them were </a:t>
            </a:r>
            <a:r>
              <a:rPr lang="en-US" b="1" dirty="0"/>
              <a:t>Cafes, Fast Food joints and Indian Restaurants</a:t>
            </a:r>
            <a:r>
              <a:rPr lang="en-US" dirty="0"/>
              <a:t>. </a:t>
            </a:r>
            <a:endParaRPr lang="en-US" dirty="0" smtClean="0"/>
          </a:p>
          <a:p>
            <a:r>
              <a:rPr lang="en-US" dirty="0" smtClean="0"/>
              <a:t>While </a:t>
            </a:r>
            <a:r>
              <a:rPr lang="en-US" dirty="0"/>
              <a:t>the complete range of ratings range from 1 to 5, </a:t>
            </a:r>
            <a:r>
              <a:rPr lang="en-US" b="1" dirty="0"/>
              <a:t>the majority venues have ratings close to 4</a:t>
            </a:r>
            <a:r>
              <a:rPr lang="en-US" dirty="0"/>
              <a:t>. This means that most restaurants provide good quality food which is liked by the people of the city, thus indicating the high rating. </a:t>
            </a:r>
            <a:endParaRPr lang="en-US" dirty="0" smtClean="0"/>
          </a:p>
          <a:p>
            <a:r>
              <a:rPr lang="en-US" dirty="0" smtClean="0"/>
              <a:t>When </a:t>
            </a:r>
            <a:r>
              <a:rPr lang="en-US" dirty="0"/>
              <a:t>the price values of each venue is analyzed, it's implied that many venues have prices which are in the range of</a:t>
            </a:r>
            <a:r>
              <a:rPr lang="en-US" b="1" dirty="0"/>
              <a:t> </a:t>
            </a:r>
            <a:r>
              <a:rPr lang="en-US" b="1" dirty="0" smtClean="0"/>
              <a:t>       </a:t>
            </a:r>
            <a:r>
              <a:rPr lang="en-US" b="1" dirty="0" err="1" smtClean="0"/>
              <a:t>Rs</a:t>
            </a:r>
            <a:r>
              <a:rPr lang="en-US" b="1" dirty="0" smtClean="0"/>
              <a:t> </a:t>
            </a:r>
            <a:r>
              <a:rPr lang="en-US" b="1" dirty="0"/>
              <a:t>250 to </a:t>
            </a:r>
            <a:r>
              <a:rPr lang="en-US" b="1" dirty="0" err="1"/>
              <a:t>Rs</a:t>
            </a:r>
            <a:r>
              <a:rPr lang="en-US" b="1" dirty="0"/>
              <a:t> 500 </a:t>
            </a:r>
            <a:r>
              <a:rPr lang="en-US" dirty="0"/>
              <a:t>for one person. However, the variation in prices is very large, given the complete range starts from </a:t>
            </a:r>
            <a:r>
              <a:rPr lang="en-US" dirty="0" err="1"/>
              <a:t>Rs</a:t>
            </a:r>
            <a:r>
              <a:rPr lang="en-US" dirty="0"/>
              <a:t> 75 and goes </a:t>
            </a:r>
            <a:r>
              <a:rPr lang="en-US" dirty="0" smtClean="0"/>
              <a:t>up to </a:t>
            </a:r>
            <a:r>
              <a:rPr lang="en-US" dirty="0" err="1"/>
              <a:t>Rs</a:t>
            </a:r>
            <a:r>
              <a:rPr lang="en-US" dirty="0"/>
              <a:t> 750. On plotting the venues based on their price range on the map, it was discovered that </a:t>
            </a:r>
            <a:r>
              <a:rPr lang="en-US" i="1" dirty="0"/>
              <a:t>venues located near Clock Tower are relatively priced lower than venues in </a:t>
            </a:r>
            <a:r>
              <a:rPr lang="en-US" i="1" dirty="0" err="1"/>
              <a:t>Rajpur</a:t>
            </a:r>
            <a:r>
              <a:rPr lang="en-US" i="1" dirty="0"/>
              <a:t> Road</a:t>
            </a:r>
            <a:r>
              <a:rPr lang="en-US" dirty="0"/>
              <a:t>.</a:t>
            </a:r>
          </a:p>
          <a:p>
            <a:r>
              <a:rPr lang="en-US" dirty="0"/>
              <a:t>Finally, through clusters it is evident that there are </a:t>
            </a:r>
            <a:r>
              <a:rPr lang="en-US" i="1" dirty="0"/>
              <a:t>many</a:t>
            </a:r>
            <a:r>
              <a:rPr lang="en-US" dirty="0"/>
              <a:t> venues which are relatively </a:t>
            </a:r>
            <a:r>
              <a:rPr lang="en-US" b="1" dirty="0"/>
              <a:t>lower priced but have an average rating of 3.81</a:t>
            </a:r>
            <a:r>
              <a:rPr lang="en-US" dirty="0"/>
              <a:t> i.e. Cluster1. On the other hand, there are </a:t>
            </a:r>
            <a:r>
              <a:rPr lang="en-US" i="1" dirty="0"/>
              <a:t>few</a:t>
            </a:r>
            <a:r>
              <a:rPr lang="en-US" dirty="0"/>
              <a:t> venues which are </a:t>
            </a:r>
            <a:r>
              <a:rPr lang="en-US" b="1" dirty="0"/>
              <a:t>high priced and have average rating of 3.79</a:t>
            </a:r>
            <a:r>
              <a:rPr lang="en-US" dirty="0"/>
              <a:t>.</a:t>
            </a:r>
          </a:p>
          <a:p>
            <a:r>
              <a:rPr lang="en-US" dirty="0"/>
              <a:t>If a visitor is looking for cheap places with relatively high rating, you should check near </a:t>
            </a:r>
            <a:r>
              <a:rPr lang="en-US" b="1" dirty="0"/>
              <a:t>Clock Tower, </a:t>
            </a:r>
            <a:r>
              <a:rPr lang="en-US" b="1" dirty="0" err="1"/>
              <a:t>Chakrata</a:t>
            </a:r>
            <a:r>
              <a:rPr lang="en-US" b="1" dirty="0"/>
              <a:t> Road, ISBT</a:t>
            </a:r>
            <a:r>
              <a:rPr lang="en-US" dirty="0"/>
              <a:t>. If a visitor is looking for the best places, with the highest rating but might also carry a high price tag, you should visit </a:t>
            </a:r>
            <a:r>
              <a:rPr lang="en-US" b="1" dirty="0" err="1"/>
              <a:t>Rajpur</a:t>
            </a:r>
            <a:r>
              <a:rPr lang="en-US" b="1" dirty="0"/>
              <a:t> Road</a:t>
            </a:r>
            <a:r>
              <a:rPr lang="en-US" dirty="0"/>
              <a:t>. </a:t>
            </a:r>
            <a:endParaRPr lang="en-US" dirty="0" smtClean="0"/>
          </a:p>
          <a:p>
            <a:r>
              <a:rPr lang="en-US" dirty="0" smtClean="0"/>
              <a:t>Any </a:t>
            </a:r>
            <a:r>
              <a:rPr lang="en-US" dirty="0"/>
              <a:t>firm/individual can use this information to build up an online website/mobile application, to provide users with up to date information about various venues in the city based on the search criteria (name, rating and price).</a:t>
            </a:r>
          </a:p>
          <a:p>
            <a:pPr marL="0" indent="0">
              <a:buNone/>
            </a:pPr>
            <a:endParaRPr lang="en-US" dirty="0"/>
          </a:p>
        </p:txBody>
      </p:sp>
    </p:spTree>
    <p:extLst>
      <p:ext uri="{BB962C8B-B14F-4D97-AF65-F5344CB8AC3E}">
        <p14:creationId xmlns:p14="http://schemas.microsoft.com/office/powerpoint/2010/main" val="236251286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25</TotalTime>
  <Words>797</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Schoolbook</vt:lpstr>
      <vt:lpstr>Corbel</vt:lpstr>
      <vt:lpstr>Feathered</vt:lpstr>
      <vt:lpstr>Venues in Dehradun, India  - Ashish Dhiman</vt:lpstr>
      <vt:lpstr>Hey Visitor!</vt:lpstr>
      <vt:lpstr>Contents </vt:lpstr>
      <vt:lpstr>Introduction</vt:lpstr>
      <vt:lpstr>Data </vt:lpstr>
      <vt:lpstr>PowerPoint Presentation</vt:lpstr>
      <vt:lpstr>Methodology </vt:lpstr>
      <vt:lpstr>Analysis</vt:lpstr>
      <vt:lpstr>Results &amp; Discussions</vt:lpstr>
      <vt:lpstr>Conclusions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Venues in Dehradun, India  - Ashish Dhiman</dc:title>
  <dc:creator>Reviewer</dc:creator>
  <cp:lastModifiedBy>Reviewer</cp:lastModifiedBy>
  <cp:revision>13</cp:revision>
  <dcterms:created xsi:type="dcterms:W3CDTF">2020-07-06T17:31:05Z</dcterms:created>
  <dcterms:modified xsi:type="dcterms:W3CDTF">2020-07-06T17:56:55Z</dcterms:modified>
</cp:coreProperties>
</file>