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0"/>
  </p:notesMasterIdLst>
  <p:sldIdLst>
    <p:sldId id="256" r:id="rId2"/>
    <p:sldId id="257" r:id="rId3"/>
    <p:sldId id="258" r:id="rId4"/>
    <p:sldId id="259" r:id="rId5"/>
    <p:sldId id="260" r:id="rId6"/>
    <p:sldId id="261" r:id="rId7"/>
    <p:sldId id="263" r:id="rId8"/>
    <p:sldId id="264"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3" autoAdjust="0"/>
    <p:restoredTop sz="94673" autoAdjust="0"/>
  </p:normalViewPr>
  <p:slideViewPr>
    <p:cSldViewPr>
      <p:cViewPr varScale="1">
        <p:scale>
          <a:sx n="83" d="100"/>
          <a:sy n="83" d="100"/>
        </p:scale>
        <p:origin x="-922" y="-77"/>
      </p:cViewPr>
      <p:guideLst>
        <p:guide orient="horz" pos="2160"/>
        <p:guide pos="2880"/>
      </p:guideLst>
    </p:cSldViewPr>
  </p:slideViewPr>
  <p:outlineViewPr>
    <p:cViewPr>
      <p:scale>
        <a:sx n="33" d="100"/>
        <a:sy n="33" d="100"/>
      </p:scale>
      <p:origin x="216"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 Id="rId5" Type="http://schemas.openxmlformats.org/officeDocument/2006/relationships/image" Target="../media/image7.png"/><Relationship Id="rId4" Type="http://schemas.openxmlformats.org/officeDocument/2006/relationships/image" Target="../media/image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8EDFDC-D686-4875-A8DC-DE66A1408ED6}"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0B06519C-DF1C-48F1-88CE-19848BA1086E}">
      <dgm:prSet phldrT="[Text]"/>
      <dgm:spPr>
        <a:blipFill rotWithShape="0">
          <a:blip xmlns:r="http://schemas.openxmlformats.org/officeDocument/2006/relationships" r:embed="rId1"/>
          <a:stretch>
            <a:fillRect/>
          </a:stretch>
        </a:blipFill>
      </dgm:spPr>
      <dgm:t>
        <a:bodyPr/>
        <a:lstStyle/>
        <a:p>
          <a:endParaRPr lang="en-US" dirty="0"/>
        </a:p>
      </dgm:t>
    </dgm:pt>
    <dgm:pt modelId="{5AF16566-1BD0-46A9-A331-CA1137B3B90B}" type="parTrans" cxnId="{B05B6D02-13EF-4DCD-8C92-3A9DF5B066B8}">
      <dgm:prSet/>
      <dgm:spPr/>
      <dgm:t>
        <a:bodyPr/>
        <a:lstStyle/>
        <a:p>
          <a:endParaRPr lang="en-US"/>
        </a:p>
      </dgm:t>
    </dgm:pt>
    <dgm:pt modelId="{38E08860-2F4F-48F2-B1F6-1D9B63B0E0BE}" type="sibTrans" cxnId="{B05B6D02-13EF-4DCD-8C92-3A9DF5B066B8}">
      <dgm:prSet/>
      <dgm:spPr/>
      <dgm:t>
        <a:bodyPr/>
        <a:lstStyle/>
        <a:p>
          <a:endParaRPr lang="en-US"/>
        </a:p>
      </dgm:t>
    </dgm:pt>
    <dgm:pt modelId="{2BEF9EA0-3809-4427-A2DA-1961EE8616E3}">
      <dgm:prSet phldrT="[Text]" phldr="1"/>
      <dgm:spPr>
        <a:blipFill rotWithShape="0">
          <a:blip xmlns:r="http://schemas.openxmlformats.org/officeDocument/2006/relationships" r:embed="rId2"/>
          <a:stretch>
            <a:fillRect/>
          </a:stretch>
        </a:blipFill>
      </dgm:spPr>
      <dgm:t>
        <a:bodyPr/>
        <a:lstStyle/>
        <a:p>
          <a:endParaRPr lang="en-US" dirty="0"/>
        </a:p>
      </dgm:t>
    </dgm:pt>
    <dgm:pt modelId="{DD4EB691-7D3A-4879-A98B-877B8A79470A}" type="sibTrans" cxnId="{7702B4CC-A1A4-4919-9CD0-E6388ECA4361}">
      <dgm:prSet/>
      <dgm:spPr/>
      <dgm:t>
        <a:bodyPr/>
        <a:lstStyle/>
        <a:p>
          <a:endParaRPr lang="en-US"/>
        </a:p>
      </dgm:t>
    </dgm:pt>
    <dgm:pt modelId="{1D428C1F-7E8F-4931-86F1-622B98E4B9D4}" type="parTrans" cxnId="{7702B4CC-A1A4-4919-9CD0-E6388ECA4361}">
      <dgm:prSet/>
      <dgm:spPr/>
      <dgm:t>
        <a:bodyPr/>
        <a:lstStyle/>
        <a:p>
          <a:endParaRPr lang="en-US"/>
        </a:p>
      </dgm:t>
    </dgm:pt>
    <dgm:pt modelId="{FEC398DA-364A-4784-A133-D59747965164}">
      <dgm:prSet phldrT="[Text]"/>
      <dgm:spPr>
        <a:blipFill rotWithShape="0">
          <a:blip xmlns:r="http://schemas.openxmlformats.org/officeDocument/2006/relationships" r:embed="rId3"/>
          <a:stretch>
            <a:fillRect/>
          </a:stretch>
        </a:blipFill>
      </dgm:spPr>
      <dgm: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dgm:t>
    </dgm:pt>
    <dgm:pt modelId="{53FDC55B-9C9D-4DFC-AEFA-C4A000910EEC}" type="sibTrans" cxnId="{929C1073-9835-4035-9A5B-B49022A49492}">
      <dgm:prSet/>
      <dgm:spPr/>
      <dgm:t>
        <a:bodyPr/>
        <a:lstStyle/>
        <a:p>
          <a:endParaRPr lang="en-US"/>
        </a:p>
      </dgm:t>
    </dgm:pt>
    <dgm:pt modelId="{D0B9F1CE-8349-4CE2-95D4-608F9DDDC4B1}" type="parTrans" cxnId="{929C1073-9835-4035-9A5B-B49022A49492}">
      <dgm:prSet/>
      <dgm:spPr/>
      <dgm:t>
        <a:bodyPr/>
        <a:lstStyle/>
        <a:p>
          <a:endParaRPr lang="en-US"/>
        </a:p>
      </dgm:t>
    </dgm:pt>
    <dgm:pt modelId="{84DEDF5A-51A9-4C15-AB4D-E3029E94BDC1}">
      <dgm:prSet phldrT="[Text]"/>
      <dgm:spPr>
        <a:blipFill rotWithShape="0">
          <a:blip xmlns:r="http://schemas.openxmlformats.org/officeDocument/2006/relationships" r:embed="rId4"/>
          <a:stretch>
            <a:fillRect/>
          </a:stretch>
        </a:blipFill>
      </dgm:spPr>
      <dgm:t>
        <a:bodyPr/>
        <a:lstStyle/>
        <a:p>
          <a:endParaRPr lang="en-US" dirty="0"/>
        </a:p>
      </dgm:t>
    </dgm:pt>
    <dgm:pt modelId="{54663354-A8FB-4C86-B6F7-8F1D88850E82}" type="sibTrans" cxnId="{B6B888DA-4763-4527-B4E3-857FC5193887}">
      <dgm:prSet/>
      <dgm:spPr/>
      <dgm:t>
        <a:bodyPr/>
        <a:lstStyle/>
        <a:p>
          <a:endParaRPr lang="en-US"/>
        </a:p>
      </dgm:t>
    </dgm:pt>
    <dgm:pt modelId="{377AD4CD-ED7C-41C5-ABC8-027AB3877799}" type="parTrans" cxnId="{B6B888DA-4763-4527-B4E3-857FC5193887}">
      <dgm:prSet/>
      <dgm:spPr/>
      <dgm:t>
        <a:bodyPr/>
        <a:lstStyle/>
        <a:p>
          <a:endParaRPr lang="en-US"/>
        </a:p>
      </dgm:t>
    </dgm:pt>
    <dgm:pt modelId="{E8DFFC30-C236-41CD-9538-BA4F62E02719}">
      <dgm:prSet phldrT="[Text]"/>
      <dgm:spPr>
        <a:blipFill rotWithShape="0">
          <a:blip xmlns:r="http://schemas.openxmlformats.org/officeDocument/2006/relationships" r:embed="rId5"/>
          <a:stretch>
            <a:fillRect/>
          </a:stretch>
        </a:blipFill>
      </dgm:spPr>
      <dgm:t>
        <a:bodyPr/>
        <a:lstStyle/>
        <a:p>
          <a:endParaRPr lang="en-US" dirty="0"/>
        </a:p>
      </dgm:t>
    </dgm:pt>
    <dgm:pt modelId="{426FB52D-B0DA-4467-BB93-DA2F0D45255E}" type="sibTrans" cxnId="{A61F17FA-C629-4B41-BA2F-D6C040579DC3}">
      <dgm:prSet/>
      <dgm:spPr/>
      <dgm:t>
        <a:bodyPr/>
        <a:lstStyle/>
        <a:p>
          <a:endParaRPr lang="en-US"/>
        </a:p>
      </dgm:t>
    </dgm:pt>
    <dgm:pt modelId="{A1B9E96C-623A-4295-AC7C-4C58C9B87167}" type="parTrans" cxnId="{A61F17FA-C629-4B41-BA2F-D6C040579DC3}">
      <dgm:prSet/>
      <dgm:spPr/>
      <dgm:t>
        <a:bodyPr/>
        <a:lstStyle/>
        <a:p>
          <a:endParaRPr lang="en-US"/>
        </a:p>
      </dgm:t>
    </dgm:pt>
    <dgm:pt modelId="{A29EDEB7-C552-438B-B0A6-096EC38DE450}" type="pres">
      <dgm:prSet presAssocID="{F48EDFDC-D686-4875-A8DC-DE66A1408ED6}" presName="diagram" presStyleCnt="0">
        <dgm:presLayoutVars>
          <dgm:dir/>
          <dgm:resizeHandles val="exact"/>
        </dgm:presLayoutVars>
      </dgm:prSet>
      <dgm:spPr/>
    </dgm:pt>
    <dgm:pt modelId="{57935AB3-4B3E-4B51-AE75-4A45B3C9C0E8}" type="pres">
      <dgm:prSet presAssocID="{E8DFFC30-C236-41CD-9538-BA4F62E02719}" presName="node" presStyleLbl="node1" presStyleIdx="0" presStyleCnt="5" custScaleX="82095">
        <dgm:presLayoutVars>
          <dgm:bulletEnabled val="1"/>
        </dgm:presLayoutVars>
      </dgm:prSet>
      <dgm:spPr/>
      <dgm:t>
        <a:bodyPr/>
        <a:lstStyle/>
        <a:p>
          <a:endParaRPr lang="en-US"/>
        </a:p>
      </dgm:t>
    </dgm:pt>
    <dgm:pt modelId="{28188F3A-58DF-4E70-8028-6DFD3C914A97}" type="pres">
      <dgm:prSet presAssocID="{426FB52D-B0DA-4467-BB93-DA2F0D45255E}" presName="sibTrans" presStyleCnt="0"/>
      <dgm:spPr/>
    </dgm:pt>
    <dgm:pt modelId="{6EDA1998-E08E-4AC1-8D60-59F9618644AA}" type="pres">
      <dgm:prSet presAssocID="{0B06519C-DF1C-48F1-88CE-19848BA1086E}" presName="node" presStyleLbl="node1" presStyleIdx="1" presStyleCnt="5" custScaleX="61834" custLinFactNeighborX="7956" custLinFactNeighborY="-67">
        <dgm:presLayoutVars>
          <dgm:bulletEnabled val="1"/>
        </dgm:presLayoutVars>
      </dgm:prSet>
      <dgm:spPr/>
    </dgm:pt>
    <dgm:pt modelId="{96BAE3E9-DD56-4FA6-A876-8813765D50C3}" type="pres">
      <dgm:prSet presAssocID="{38E08860-2F4F-48F2-B1F6-1D9B63B0E0BE}" presName="sibTrans" presStyleCnt="0"/>
      <dgm:spPr/>
    </dgm:pt>
    <dgm:pt modelId="{C76D9CF1-18CE-4488-AC33-C92F27709E4B}" type="pres">
      <dgm:prSet presAssocID="{84DEDF5A-51A9-4C15-AB4D-E3029E94BDC1}" presName="node" presStyleLbl="node1" presStyleIdx="2" presStyleCnt="5" custScaleX="91243" custLinFactNeighborX="1376" custLinFactNeighborY="8705">
        <dgm:presLayoutVars>
          <dgm:bulletEnabled val="1"/>
        </dgm:presLayoutVars>
      </dgm:prSet>
      <dgm:spPr/>
      <dgm:t>
        <a:bodyPr/>
        <a:lstStyle/>
        <a:p>
          <a:endParaRPr lang="en-US"/>
        </a:p>
      </dgm:t>
    </dgm:pt>
    <dgm:pt modelId="{FB3FB015-2975-4D25-9CE7-A239CA98E73F}" type="pres">
      <dgm:prSet presAssocID="{54663354-A8FB-4C86-B6F7-8F1D88850E82}" presName="sibTrans" presStyleCnt="0"/>
      <dgm:spPr/>
    </dgm:pt>
    <dgm:pt modelId="{F4FFC388-781E-4CFA-A923-AC8912261253}" type="pres">
      <dgm:prSet presAssocID="{FEC398DA-364A-4784-A133-D59747965164}" presName="node" presStyleLbl="node1" presStyleIdx="3" presStyleCnt="5" custScaleX="61222" custScaleY="111062" custLinFactNeighborX="4735" custLinFactNeighborY="-441">
        <dgm:presLayoutVars>
          <dgm:bulletEnabled val="1"/>
        </dgm:presLayoutVars>
      </dgm:prSet>
      <dgm:spPr/>
    </dgm:pt>
    <dgm:pt modelId="{F34DEBF1-E76C-4029-B49A-34FE3724DF66}" type="pres">
      <dgm:prSet presAssocID="{53FDC55B-9C9D-4DFC-AEFA-C4A000910EEC}" presName="sibTrans" presStyleCnt="0"/>
      <dgm:spPr/>
    </dgm:pt>
    <dgm:pt modelId="{91E05FBE-ADC6-4C29-9520-BEE9A4084ABE}" type="pres">
      <dgm:prSet presAssocID="{2BEF9EA0-3809-4427-A2DA-1961EE8616E3}" presName="node" presStyleLbl="node1" presStyleIdx="4" presStyleCnt="5" custScaleX="59715" custScaleY="63042" custLinFactNeighborX="11604" custLinFactNeighborY="-1486">
        <dgm:presLayoutVars>
          <dgm:bulletEnabled val="1"/>
        </dgm:presLayoutVars>
      </dgm:prSet>
      <dgm:spPr/>
    </dgm:pt>
  </dgm:ptLst>
  <dgm:cxnLst>
    <dgm:cxn modelId="{C9280377-1AFC-461E-B771-CCFE42A52C1B}" type="presOf" srcId="{0B06519C-DF1C-48F1-88CE-19848BA1086E}" destId="{6EDA1998-E08E-4AC1-8D60-59F9618644AA}" srcOrd="0" destOrd="0" presId="urn:microsoft.com/office/officeart/2005/8/layout/default"/>
    <dgm:cxn modelId="{8FED8DC2-F156-4D43-BE30-941C3F4A856C}" type="presOf" srcId="{84DEDF5A-51A9-4C15-AB4D-E3029E94BDC1}" destId="{C76D9CF1-18CE-4488-AC33-C92F27709E4B}" srcOrd="0" destOrd="0" presId="urn:microsoft.com/office/officeart/2005/8/layout/default"/>
    <dgm:cxn modelId="{929C1073-9835-4035-9A5B-B49022A49492}" srcId="{F48EDFDC-D686-4875-A8DC-DE66A1408ED6}" destId="{FEC398DA-364A-4784-A133-D59747965164}" srcOrd="3" destOrd="0" parTransId="{D0B9F1CE-8349-4CE2-95D4-608F9DDDC4B1}" sibTransId="{53FDC55B-9C9D-4DFC-AEFA-C4A000910EEC}"/>
    <dgm:cxn modelId="{B05B6D02-13EF-4DCD-8C92-3A9DF5B066B8}" srcId="{F48EDFDC-D686-4875-A8DC-DE66A1408ED6}" destId="{0B06519C-DF1C-48F1-88CE-19848BA1086E}" srcOrd="1" destOrd="0" parTransId="{5AF16566-1BD0-46A9-A331-CA1137B3B90B}" sibTransId="{38E08860-2F4F-48F2-B1F6-1D9B63B0E0BE}"/>
    <dgm:cxn modelId="{9BE81407-3917-4419-89F8-33B58071A824}" type="presOf" srcId="{E8DFFC30-C236-41CD-9538-BA4F62E02719}" destId="{57935AB3-4B3E-4B51-AE75-4A45B3C9C0E8}" srcOrd="0" destOrd="0" presId="urn:microsoft.com/office/officeart/2005/8/layout/default"/>
    <dgm:cxn modelId="{F9070B79-A95E-4B90-8783-2C61D6055183}" type="presOf" srcId="{F48EDFDC-D686-4875-A8DC-DE66A1408ED6}" destId="{A29EDEB7-C552-438B-B0A6-096EC38DE450}" srcOrd="0" destOrd="0" presId="urn:microsoft.com/office/officeart/2005/8/layout/default"/>
    <dgm:cxn modelId="{7702B4CC-A1A4-4919-9CD0-E6388ECA4361}" srcId="{F48EDFDC-D686-4875-A8DC-DE66A1408ED6}" destId="{2BEF9EA0-3809-4427-A2DA-1961EE8616E3}" srcOrd="4" destOrd="0" parTransId="{1D428C1F-7E8F-4931-86F1-622B98E4B9D4}" sibTransId="{DD4EB691-7D3A-4879-A98B-877B8A79470A}"/>
    <dgm:cxn modelId="{A61F17FA-C629-4B41-BA2F-D6C040579DC3}" srcId="{F48EDFDC-D686-4875-A8DC-DE66A1408ED6}" destId="{E8DFFC30-C236-41CD-9538-BA4F62E02719}" srcOrd="0" destOrd="0" parTransId="{A1B9E96C-623A-4295-AC7C-4C58C9B87167}" sibTransId="{426FB52D-B0DA-4467-BB93-DA2F0D45255E}"/>
    <dgm:cxn modelId="{B6B888DA-4763-4527-B4E3-857FC5193887}" srcId="{F48EDFDC-D686-4875-A8DC-DE66A1408ED6}" destId="{84DEDF5A-51A9-4C15-AB4D-E3029E94BDC1}" srcOrd="2" destOrd="0" parTransId="{377AD4CD-ED7C-41C5-ABC8-027AB3877799}" sibTransId="{54663354-A8FB-4C86-B6F7-8F1D88850E82}"/>
    <dgm:cxn modelId="{A313D2E0-87FA-4969-9292-6CE3E9D0F135}" type="presOf" srcId="{2BEF9EA0-3809-4427-A2DA-1961EE8616E3}" destId="{91E05FBE-ADC6-4C29-9520-BEE9A4084ABE}" srcOrd="0" destOrd="0" presId="urn:microsoft.com/office/officeart/2005/8/layout/default"/>
    <dgm:cxn modelId="{A2B3DC17-A6F7-40C1-8345-E9B6036E63A7}" type="presOf" srcId="{FEC398DA-364A-4784-A133-D59747965164}" destId="{F4FFC388-781E-4CFA-A923-AC8912261253}" srcOrd="0" destOrd="0" presId="urn:microsoft.com/office/officeart/2005/8/layout/default"/>
    <dgm:cxn modelId="{0A1A5D1A-210F-4052-86F6-1C4116EE1F4B}" type="presParOf" srcId="{A29EDEB7-C552-438B-B0A6-096EC38DE450}" destId="{57935AB3-4B3E-4B51-AE75-4A45B3C9C0E8}" srcOrd="0" destOrd="0" presId="urn:microsoft.com/office/officeart/2005/8/layout/default"/>
    <dgm:cxn modelId="{F0E024E1-7780-4BD7-91DE-D9F1FC51B1B5}" type="presParOf" srcId="{A29EDEB7-C552-438B-B0A6-096EC38DE450}" destId="{28188F3A-58DF-4E70-8028-6DFD3C914A97}" srcOrd="1" destOrd="0" presId="urn:microsoft.com/office/officeart/2005/8/layout/default"/>
    <dgm:cxn modelId="{370A821A-2B6E-493B-B4F8-3AC9738CC377}" type="presParOf" srcId="{A29EDEB7-C552-438B-B0A6-096EC38DE450}" destId="{6EDA1998-E08E-4AC1-8D60-59F9618644AA}" srcOrd="2" destOrd="0" presId="urn:microsoft.com/office/officeart/2005/8/layout/default"/>
    <dgm:cxn modelId="{DEE0D4D6-12F9-4163-90EC-312584BCE584}" type="presParOf" srcId="{A29EDEB7-C552-438B-B0A6-096EC38DE450}" destId="{96BAE3E9-DD56-4FA6-A876-8813765D50C3}" srcOrd="3" destOrd="0" presId="urn:microsoft.com/office/officeart/2005/8/layout/default"/>
    <dgm:cxn modelId="{5BA00B38-F27D-4F19-BEA2-678CE78B06AE}" type="presParOf" srcId="{A29EDEB7-C552-438B-B0A6-096EC38DE450}" destId="{C76D9CF1-18CE-4488-AC33-C92F27709E4B}" srcOrd="4" destOrd="0" presId="urn:microsoft.com/office/officeart/2005/8/layout/default"/>
    <dgm:cxn modelId="{2F7CD7EA-8694-4680-A25A-11BFC13EF8AB}" type="presParOf" srcId="{A29EDEB7-C552-438B-B0A6-096EC38DE450}" destId="{FB3FB015-2975-4D25-9CE7-A239CA98E73F}" srcOrd="5" destOrd="0" presId="urn:microsoft.com/office/officeart/2005/8/layout/default"/>
    <dgm:cxn modelId="{9864BADF-08C4-45A1-9969-7C44344F127F}" type="presParOf" srcId="{A29EDEB7-C552-438B-B0A6-096EC38DE450}" destId="{F4FFC388-781E-4CFA-A923-AC8912261253}" srcOrd="6" destOrd="0" presId="urn:microsoft.com/office/officeart/2005/8/layout/default"/>
    <dgm:cxn modelId="{1394A961-7AE2-43FB-B7CE-36C56079A421}" type="presParOf" srcId="{A29EDEB7-C552-438B-B0A6-096EC38DE450}" destId="{F34DEBF1-E76C-4029-B49A-34FE3724DF66}" srcOrd="7" destOrd="0" presId="urn:microsoft.com/office/officeart/2005/8/layout/default"/>
    <dgm:cxn modelId="{12DC04AA-D514-45A3-847C-FC46098B7FF5}" type="presParOf" srcId="{A29EDEB7-C552-438B-B0A6-096EC38DE450}" destId="{91E05FBE-ADC6-4C29-9520-BEE9A4084ABE}" srcOrd="8" destOrd="0" presId="urn:microsoft.com/office/officeart/2005/8/layout/default"/>
  </dgm:cxnLst>
  <dgm:bg/>
  <dgm:whole/>
</dgm:dataModel>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F152AA-D9BD-4213-B3D1-39C634B407A5}" type="datetimeFigureOut">
              <a:rPr lang="en-US" smtClean="0"/>
              <a:pPr/>
              <a:t>07-Oct-25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567A23-0631-423A-8540-5B8161B162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07-Oct-25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07-Oct-25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07-Oct-25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07-Oct-25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07-Oct-25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07-Oct-25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07-Oct-25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07-Oct-25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07-Oct-25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07-Oct-25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07-Oct-25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07-Oct-25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OMSATS Yaadein - Memory Map | COMSATS PLUS"/>
          <p:cNvPicPr>
            <a:picLocks noChangeAspect="1" noChangeArrowheads="1"/>
          </p:cNvPicPr>
          <p:nvPr/>
        </p:nvPicPr>
        <p:blipFill>
          <a:blip r:embed="rId2"/>
          <a:srcRect/>
          <a:stretch>
            <a:fillRect/>
          </a:stretch>
        </p:blipFill>
        <p:spPr bwMode="auto">
          <a:xfrm>
            <a:off x="3733800" y="1143000"/>
            <a:ext cx="1755648" cy="1755649"/>
          </a:xfrm>
          <a:prstGeom prst="rect">
            <a:avLst/>
          </a:prstGeom>
          <a:noFill/>
        </p:spPr>
      </p:pic>
      <p:sp>
        <p:nvSpPr>
          <p:cNvPr id="5" name="TextBox 4"/>
          <p:cNvSpPr txBox="1"/>
          <p:nvPr/>
        </p:nvSpPr>
        <p:spPr>
          <a:xfrm>
            <a:off x="1524000" y="685801"/>
            <a:ext cx="6781800" cy="461665"/>
          </a:xfrm>
          <a:prstGeom prst="rect">
            <a:avLst/>
          </a:prstGeom>
          <a:noFill/>
        </p:spPr>
        <p:txBody>
          <a:bodyPr wrap="square" rtlCol="0">
            <a:spAutoFit/>
          </a:bodyPr>
          <a:lstStyle/>
          <a:p>
            <a:r>
              <a:rPr lang="en-US" sz="2400" b="1" dirty="0" err="1" smtClean="0">
                <a:latin typeface="Times New Roman" pitchFamily="18" charset="0"/>
                <a:cs typeface="Times New Roman" pitchFamily="18" charset="0"/>
              </a:rPr>
              <a:t>Comsats</a:t>
            </a:r>
            <a:r>
              <a:rPr lang="en-US" sz="2400" b="1" dirty="0" smtClean="0">
                <a:latin typeface="Times New Roman" pitchFamily="18" charset="0"/>
                <a:cs typeface="Times New Roman" pitchFamily="18" charset="0"/>
              </a:rPr>
              <a:t> University Islamabad, Lahore Campus</a:t>
            </a:r>
            <a:endParaRPr lang="en-US" sz="2400" b="1" dirty="0">
              <a:latin typeface="Times New Roman" pitchFamily="18" charset="0"/>
              <a:cs typeface="Times New Roman" pitchFamily="18" charset="0"/>
            </a:endParaRPr>
          </a:p>
        </p:txBody>
      </p:sp>
      <p:sp>
        <p:nvSpPr>
          <p:cNvPr id="9" name="TextBox 8"/>
          <p:cNvSpPr txBox="1"/>
          <p:nvPr/>
        </p:nvSpPr>
        <p:spPr>
          <a:xfrm>
            <a:off x="1524000" y="2971800"/>
            <a:ext cx="7010400" cy="2585323"/>
          </a:xfrm>
          <a:prstGeom prst="rect">
            <a:avLst/>
          </a:prstGeom>
          <a:noFill/>
        </p:spPr>
        <p:txBody>
          <a:bodyPr wrap="square" rtlCol="0">
            <a:spAutoFit/>
          </a:bodyPr>
          <a:lstStyle/>
          <a:p>
            <a:pPr fontAlgn="auto"/>
            <a:r>
              <a:rPr lang="en-US" b="1" u="sng" dirty="0" smtClean="0">
                <a:latin typeface="Times New Roman" pitchFamily="18" charset="0"/>
                <a:cs typeface="Times New Roman" pitchFamily="18" charset="0"/>
              </a:rPr>
              <a:t>Course Title </a:t>
            </a:r>
            <a:r>
              <a:rPr lang="en-US" b="1" dirty="0" smtClean="0">
                <a:latin typeface="Times New Roman" pitchFamily="18" charset="0"/>
                <a:cs typeface="Times New Roman" pitchFamily="18" charset="0"/>
              </a:rPr>
              <a:t>          : </a:t>
            </a:r>
            <a:r>
              <a:rPr lang="en-US" dirty="0" smtClean="0">
                <a:latin typeface="Times New Roman" pitchFamily="18" charset="0"/>
                <a:cs typeface="Times New Roman" pitchFamily="18" charset="0"/>
              </a:rPr>
              <a:t>Information and Communication Technology</a:t>
            </a:r>
          </a:p>
          <a:p>
            <a:pPr fontAlgn="auto"/>
            <a:r>
              <a:rPr lang="en-US" b="1" u="sng" dirty="0" smtClean="0">
                <a:latin typeface="Times New Roman" pitchFamily="18" charset="0"/>
                <a:cs typeface="Times New Roman" pitchFamily="18" charset="0"/>
              </a:rPr>
              <a:t>Assignment NO. </a:t>
            </a:r>
            <a:r>
              <a:rPr lang="en-US" b="1" dirty="0" smtClean="0">
                <a:latin typeface="Times New Roman" pitchFamily="18" charset="0"/>
                <a:cs typeface="Times New Roman" pitchFamily="18" charset="0"/>
              </a:rPr>
              <a:t>   : </a:t>
            </a:r>
            <a:r>
              <a:rPr lang="en-US" dirty="0" smtClean="0">
                <a:latin typeface="Times New Roman" pitchFamily="18" charset="0"/>
                <a:cs typeface="Times New Roman" pitchFamily="18" charset="0"/>
              </a:rPr>
              <a:t>02</a:t>
            </a:r>
            <a:br>
              <a:rPr lang="en-US" dirty="0" smtClean="0">
                <a:latin typeface="Times New Roman" pitchFamily="18" charset="0"/>
                <a:cs typeface="Times New Roman" pitchFamily="18" charset="0"/>
              </a:rPr>
            </a:br>
            <a:r>
              <a:rPr lang="en-US" b="1" u="sng" dirty="0" smtClean="0">
                <a:latin typeface="Times New Roman" pitchFamily="18" charset="0"/>
                <a:cs typeface="Times New Roman" pitchFamily="18" charset="0"/>
              </a:rPr>
              <a:t>Topic </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Introduction to ICT</a:t>
            </a:r>
          </a:p>
          <a:p>
            <a:pPr fontAlgn="auto"/>
            <a:r>
              <a:rPr lang="en-US" b="1" u="sng" dirty="0" smtClean="0">
                <a:latin typeface="Times New Roman" pitchFamily="18" charset="0"/>
                <a:cs typeface="Times New Roman" pitchFamily="18" charset="0"/>
              </a:rPr>
              <a:t>Submitted By</a:t>
            </a:r>
            <a:r>
              <a:rPr lang="en-US" b="1" dirty="0" smtClean="0">
                <a:latin typeface="Times New Roman" pitchFamily="18" charset="0"/>
                <a:cs typeface="Times New Roman" pitchFamily="18" charset="0"/>
              </a:rPr>
              <a:t>         : </a:t>
            </a:r>
            <a:r>
              <a:rPr lang="en-US" dirty="0" err="1" smtClean="0">
                <a:latin typeface="Times New Roman" pitchFamily="18" charset="0"/>
                <a:cs typeface="Times New Roman" pitchFamily="18" charset="0"/>
              </a:rPr>
              <a:t>Musfira</a:t>
            </a:r>
            <a:r>
              <a:rPr lang="en-US" dirty="0" smtClean="0">
                <a:latin typeface="Times New Roman" pitchFamily="18" charset="0"/>
                <a:cs typeface="Times New Roman" pitchFamily="18" charset="0"/>
              </a:rPr>
              <a:t> Rashid</a:t>
            </a:r>
          </a:p>
          <a:p>
            <a:pPr fontAlgn="auto"/>
            <a:r>
              <a:rPr lang="en-US" b="1" u="sng" dirty="0" smtClean="0">
                <a:latin typeface="Times New Roman" pitchFamily="18" charset="0"/>
                <a:cs typeface="Times New Roman" pitchFamily="18" charset="0"/>
              </a:rPr>
              <a:t>Registration No. </a:t>
            </a:r>
            <a:r>
              <a:rPr lang="en-US" b="1" dirty="0" smtClean="0">
                <a:latin typeface="Times New Roman" pitchFamily="18" charset="0"/>
                <a:cs typeface="Times New Roman" pitchFamily="18" charset="0"/>
              </a:rPr>
              <a:t>   : </a:t>
            </a:r>
            <a:r>
              <a:rPr lang="en-US" dirty="0" smtClean="0">
                <a:latin typeface="Times New Roman" pitchFamily="18" charset="0"/>
                <a:cs typeface="Times New Roman" pitchFamily="18" charset="0"/>
              </a:rPr>
              <a:t>FA25-BBA-143</a:t>
            </a:r>
          </a:p>
          <a:p>
            <a:pPr fontAlgn="auto"/>
            <a:r>
              <a:rPr lang="en-US" b="1" u="sng" dirty="0" smtClean="0">
                <a:latin typeface="Times New Roman" pitchFamily="18" charset="0"/>
                <a:cs typeface="Times New Roman" pitchFamily="18" charset="0"/>
              </a:rPr>
              <a:t>Section</a:t>
            </a:r>
            <a:r>
              <a:rPr lang="en-US" b="1" dirty="0" smtClean="0">
                <a:latin typeface="Times New Roman" pitchFamily="18" charset="0"/>
                <a:cs typeface="Times New Roman" pitchFamily="18" charset="0"/>
              </a:rPr>
              <a:t>                    : </a:t>
            </a:r>
            <a:r>
              <a:rPr lang="en-US" dirty="0" smtClean="0">
                <a:latin typeface="Times New Roman" pitchFamily="18" charset="0"/>
                <a:cs typeface="Times New Roman" pitchFamily="18" charset="0"/>
              </a:rPr>
              <a:t>C</a:t>
            </a:r>
          </a:p>
          <a:p>
            <a:pPr fontAlgn="auto"/>
            <a:r>
              <a:rPr lang="en-US" b="1" u="sng" dirty="0" smtClean="0">
                <a:latin typeface="Times New Roman" pitchFamily="18" charset="0"/>
                <a:cs typeface="Times New Roman" pitchFamily="18" charset="0"/>
              </a:rPr>
              <a:t>Submitted To</a:t>
            </a:r>
            <a:r>
              <a:rPr lang="en-US" b="1" dirty="0" smtClean="0">
                <a:latin typeface="Times New Roman" pitchFamily="18" charset="0"/>
                <a:cs typeface="Times New Roman" pitchFamily="18" charset="0"/>
              </a:rPr>
              <a:t>          : </a:t>
            </a:r>
            <a:r>
              <a:rPr lang="en-US" dirty="0" smtClean="0">
                <a:latin typeface="Times New Roman" pitchFamily="18" charset="0"/>
                <a:cs typeface="Times New Roman" pitchFamily="18" charset="0"/>
              </a:rPr>
              <a:t>Miss </a:t>
            </a:r>
            <a:r>
              <a:rPr lang="en-US" dirty="0" err="1" smtClean="0">
                <a:latin typeface="Times New Roman" pitchFamily="18" charset="0"/>
                <a:cs typeface="Times New Roman" pitchFamily="18" charset="0"/>
              </a:rPr>
              <a:t>Sameet</a:t>
            </a:r>
            <a:r>
              <a:rPr lang="en-US" dirty="0" smtClean="0">
                <a:latin typeface="Times New Roman" pitchFamily="18" charset="0"/>
                <a:cs typeface="Times New Roman" pitchFamily="18" charset="0"/>
              </a:rPr>
              <a:t> Fatima</a:t>
            </a:r>
          </a:p>
          <a:p>
            <a:pPr fontAlgn="auto"/>
            <a:r>
              <a:rPr lang="en-US" b="1" u="sng" dirty="0" smtClean="0">
                <a:latin typeface="Times New Roman" pitchFamily="18" charset="0"/>
                <a:cs typeface="Times New Roman" pitchFamily="18" charset="0"/>
              </a:rPr>
              <a:t>Date of submission</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 Thursday, October 9, 2025</a:t>
            </a:r>
          </a:p>
          <a:p>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2209800"/>
            <a:ext cx="7391400" cy="2954655"/>
          </a:xfrm>
          <a:prstGeom prst="rect">
            <a:avLst/>
          </a:prstGeom>
          <a:noFill/>
        </p:spPr>
        <p:txBody>
          <a:bodyPr wrap="square" rtlCol="0">
            <a:spAutoFit/>
          </a:bodyPr>
          <a:lstStyle/>
          <a:p>
            <a:r>
              <a:rPr lang="en-US" b="1" dirty="0" smtClean="0"/>
              <a:t>                               </a:t>
            </a:r>
            <a:r>
              <a:rPr lang="en-US" sz="2400" b="1" dirty="0" smtClean="0">
                <a:latin typeface="Times New Roman" pitchFamily="18" charset="0"/>
                <a:cs typeface="Times New Roman" pitchFamily="18" charset="0"/>
              </a:rPr>
              <a:t>Table of Contents</a:t>
            </a:r>
            <a:r>
              <a:rPr lang="en-US" b="1" dirty="0" smtClean="0"/>
              <a:t/>
            </a:r>
            <a:br>
              <a:rPr lang="en-US" b="1" dirty="0" smtClean="0"/>
            </a:br>
            <a:endParaRPr lang="en-US" b="1" dirty="0" smtClean="0"/>
          </a:p>
          <a:p>
            <a:pPr marL="342900" indent="-342900">
              <a:buFont typeface="Wingdings" pitchFamily="2" charset="2"/>
              <a:buChar char="Ø"/>
            </a:pPr>
            <a:r>
              <a:rPr lang="en-US" dirty="0" smtClean="0">
                <a:latin typeface="Times New Roman" pitchFamily="18" charset="0"/>
                <a:cs typeface="Times New Roman" pitchFamily="18" charset="0"/>
              </a:rPr>
              <a:t>Introduction </a:t>
            </a:r>
          </a:p>
          <a:p>
            <a:pPr>
              <a:buFont typeface="Wingdings" pitchFamily="2" charset="2"/>
              <a:buChar char="Ø"/>
            </a:pPr>
            <a:r>
              <a:rPr lang="en-US" dirty="0" smtClean="0">
                <a:latin typeface="Times New Roman" pitchFamily="18" charset="0"/>
                <a:cs typeface="Times New Roman" pitchFamily="18" charset="0"/>
              </a:rPr>
              <a:t>  Definition and Meaning of ICT</a:t>
            </a:r>
          </a:p>
          <a:p>
            <a:pPr>
              <a:buFont typeface="Wingdings" pitchFamily="2" charset="2"/>
              <a:buChar char="Ø"/>
            </a:pPr>
            <a:r>
              <a:rPr lang="en-US" dirty="0" smtClean="0">
                <a:latin typeface="Times New Roman" pitchFamily="18" charset="0"/>
                <a:cs typeface="Times New Roman" pitchFamily="18" charset="0"/>
              </a:rPr>
              <a:t>  Components of ICT</a:t>
            </a:r>
          </a:p>
          <a:p>
            <a:pPr>
              <a:buFont typeface="Wingdings" pitchFamily="2" charset="2"/>
              <a:buChar char="Ø"/>
            </a:pPr>
            <a:r>
              <a:rPr lang="en-US" dirty="0" smtClean="0">
                <a:latin typeface="Times New Roman" pitchFamily="18" charset="0"/>
                <a:cs typeface="Times New Roman" pitchFamily="18" charset="0"/>
              </a:rPr>
              <a:t>  Importance and Applications of ICT</a:t>
            </a:r>
          </a:p>
          <a:p>
            <a:pPr>
              <a:buFont typeface="Wingdings" pitchFamily="2" charset="2"/>
              <a:buChar char="Ø"/>
            </a:pPr>
            <a:r>
              <a:rPr lang="en-US" dirty="0" smtClean="0">
                <a:latin typeface="Times New Roman" pitchFamily="18" charset="0"/>
                <a:cs typeface="Times New Roman" pitchFamily="18" charset="0"/>
              </a:rPr>
              <a:t>  Benefits and Challenges of ICT</a:t>
            </a:r>
          </a:p>
          <a:p>
            <a:pPr>
              <a:buFont typeface="Wingdings" pitchFamily="2" charset="2"/>
              <a:buChar char="Ø"/>
            </a:pPr>
            <a:r>
              <a:rPr lang="en-US" dirty="0" smtClean="0">
                <a:latin typeface="Times New Roman" pitchFamily="18" charset="0"/>
                <a:cs typeface="Times New Roman" pitchFamily="18" charset="0"/>
              </a:rPr>
              <a:t>  Conclusion</a:t>
            </a:r>
          </a:p>
          <a:p>
            <a:endParaRPr lang="en-US" dirty="0" smtClean="0">
              <a:latin typeface="Times New Roman" pitchFamily="18" charset="0"/>
              <a:cs typeface="Times New Roman" pitchFamily="18" charset="0"/>
            </a:endParaRPr>
          </a:p>
          <a:p>
            <a:endParaRPr lang="en-US" dirty="0"/>
          </a:p>
        </p:txBody>
      </p:sp>
      <p:sp>
        <p:nvSpPr>
          <p:cNvPr id="3" name="TextBox 2"/>
          <p:cNvSpPr txBox="1"/>
          <p:nvPr/>
        </p:nvSpPr>
        <p:spPr>
          <a:xfrm>
            <a:off x="1905000" y="1447800"/>
            <a:ext cx="6477000" cy="523220"/>
          </a:xfrm>
          <a:prstGeom prst="rect">
            <a:avLst/>
          </a:prstGeom>
          <a:noFill/>
        </p:spPr>
        <p:txBody>
          <a:bodyPr wrap="square" rtlCol="0">
            <a:spAutoFit/>
          </a:bodyPr>
          <a:lstStyle/>
          <a:p>
            <a:r>
              <a:rPr lang="en-US" sz="2800" b="1" dirty="0" smtClean="0">
                <a:latin typeface="Times New Roman" pitchFamily="18" charset="0"/>
                <a:cs typeface="Times New Roman" pitchFamily="18" charset="0"/>
              </a:rPr>
              <a:t>          Introduction to ICT</a:t>
            </a:r>
            <a:endParaRPr lang="en-US" sz="2800" b="1" dirty="0">
              <a:latin typeface="Times New Roman" pitchFamily="18" charset="0"/>
              <a:cs typeface="Times New Roman" pitchFamily="18" charset="0"/>
            </a:endParaRPr>
          </a:p>
        </p:txBody>
      </p:sp>
      <p:pic>
        <p:nvPicPr>
          <p:cNvPr id="5" name="Picture 2" descr="COMSATS Yaadein - Memory Map | COMSATS PLUS"/>
          <p:cNvPicPr>
            <a:picLocks noChangeAspect="1" noChangeArrowheads="1"/>
          </p:cNvPicPr>
          <p:nvPr/>
        </p:nvPicPr>
        <p:blipFill>
          <a:blip r:embed="rId2"/>
          <a:srcRect/>
          <a:stretch>
            <a:fillRect/>
          </a:stretch>
        </p:blipFill>
        <p:spPr bwMode="auto">
          <a:xfrm>
            <a:off x="8382000" y="152400"/>
            <a:ext cx="609600" cy="6096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219200"/>
            <a:ext cx="8686800" cy="3908762"/>
          </a:xfrm>
          <a:prstGeom prst="rect">
            <a:avLst/>
          </a:prstGeom>
          <a:noFill/>
        </p:spPr>
        <p:txBody>
          <a:bodyPr wrap="square" rtlCol="0">
            <a:spAutoFit/>
          </a:bodyPr>
          <a:lstStyle/>
          <a:p>
            <a:r>
              <a:rPr lang="en-US" b="1" dirty="0" smtClean="0">
                <a:latin typeface="Times New Roman" pitchFamily="18" charset="0"/>
                <a:cs typeface="Times New Roman" pitchFamily="18" charset="0"/>
              </a:rPr>
              <a:t>1. Introduction</a:t>
            </a:r>
          </a:p>
          <a:p>
            <a:r>
              <a:rPr lang="en-US" sz="1600" dirty="0" smtClean="0">
                <a:latin typeface="Times New Roman" pitchFamily="18" charset="0"/>
                <a:cs typeface="Times New Roman" pitchFamily="18" charset="0"/>
              </a:rPr>
              <a:t>Information and Communication Technology (ICT) is one of the most influential forces shaping the modern world. It refers to the use of digital technology to communicate, store, create, and manage information. From </a:t>
            </a:r>
            <a:r>
              <a:rPr lang="en-US" sz="1600" dirty="0" err="1" smtClean="0">
                <a:latin typeface="Times New Roman" pitchFamily="18" charset="0"/>
                <a:cs typeface="Times New Roman" pitchFamily="18" charset="0"/>
              </a:rPr>
              <a:t>smartphones</a:t>
            </a:r>
            <a:r>
              <a:rPr lang="en-US" sz="1600" dirty="0" smtClean="0">
                <a:latin typeface="Times New Roman" pitchFamily="18" charset="0"/>
                <a:cs typeface="Times New Roman" pitchFamily="18" charset="0"/>
              </a:rPr>
              <a:t> to the internet and cloud computing, ICT has revolutionized the way individuals, businesses, and governments operate. This assignment explores the meaning, components, applications, benefits, and challenges of ICT in the 21st century.</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2. Definition and Meaning of ICT</a:t>
            </a:r>
          </a:p>
          <a:p>
            <a:r>
              <a:rPr lang="en-US" sz="1600" b="1" dirty="0" smtClean="0">
                <a:latin typeface="Times New Roman" pitchFamily="18" charset="0"/>
                <a:cs typeface="Times New Roman" pitchFamily="18" charset="0"/>
              </a:rPr>
              <a:t>ICT</a:t>
            </a:r>
            <a:r>
              <a:rPr lang="en-US" sz="1600" dirty="0" smtClean="0">
                <a:latin typeface="Times New Roman" pitchFamily="18" charset="0"/>
                <a:cs typeface="Times New Roman" pitchFamily="18" charset="0"/>
              </a:rPr>
              <a:t> is a broad term that encompasses all technologies used to handle telecommunications, broadcast media, intelligent building management systems, audiovisual processing, and transmission systems, and network-based control and monitoring functions.</a:t>
            </a:r>
          </a:p>
          <a:p>
            <a:r>
              <a:rPr lang="en-US" sz="1600" b="1" dirty="0" smtClean="0">
                <a:latin typeface="Times New Roman" pitchFamily="18" charset="0"/>
                <a:cs typeface="Times New Roman" pitchFamily="18" charset="0"/>
              </a:rPr>
              <a:t>UNESCO Definition</a:t>
            </a:r>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ICT refers to a diverse set of technological tools and resources used to transmit, store, create, share or exchange information.</a:t>
            </a:r>
          </a:p>
          <a:p>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5800"/>
            <a:ext cx="6553200" cy="5570756"/>
          </a:xfrm>
          <a:prstGeom prst="rect">
            <a:avLst/>
          </a:prstGeom>
          <a:noFill/>
        </p:spPr>
        <p:txBody>
          <a:bodyPr wrap="square" rtlCol="0">
            <a:spAutoFit/>
          </a:bodyPr>
          <a:lstStyle/>
          <a:p>
            <a:r>
              <a:rPr lang="en-US" b="1" dirty="0" smtClean="0">
                <a:latin typeface="Times New Roman" pitchFamily="18" charset="0"/>
                <a:cs typeface="Times New Roman" pitchFamily="18" charset="0"/>
              </a:rPr>
              <a:t>Examples of ICT tools</a:t>
            </a:r>
            <a:r>
              <a:rPr lang="en-US"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include:</a:t>
            </a:r>
          </a:p>
          <a:p>
            <a:pPr>
              <a:buFont typeface="Arial" pitchFamily="34" charset="0"/>
              <a:buChar char="•"/>
            </a:pPr>
            <a:r>
              <a:rPr lang="en-US"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Computers and laptops</a:t>
            </a:r>
          </a:p>
          <a:p>
            <a:pPr>
              <a:buFont typeface="Arial" pitchFamily="34" charset="0"/>
              <a:buChar char="•"/>
            </a:pPr>
            <a:r>
              <a:rPr lang="en-US" sz="1400" dirty="0" smtClean="0">
                <a:latin typeface="Times New Roman" pitchFamily="18" charset="0"/>
                <a:cs typeface="Times New Roman" pitchFamily="18" charset="0"/>
              </a:rPr>
              <a:t>  Mobile phones</a:t>
            </a:r>
          </a:p>
          <a:p>
            <a:pPr>
              <a:buFont typeface="Arial" pitchFamily="34" charset="0"/>
              <a:buChar char="•"/>
            </a:pPr>
            <a:r>
              <a:rPr lang="en-US" sz="1400" dirty="0" smtClean="0">
                <a:latin typeface="Times New Roman" pitchFamily="18" charset="0"/>
                <a:cs typeface="Times New Roman" pitchFamily="18" charset="0"/>
              </a:rPr>
              <a:t>  Internet and broadband</a:t>
            </a:r>
          </a:p>
          <a:p>
            <a:pPr>
              <a:buFont typeface="Arial" pitchFamily="34" charset="0"/>
              <a:buChar char="•"/>
            </a:pPr>
            <a:r>
              <a:rPr lang="en-US" sz="1400" dirty="0" smtClean="0">
                <a:latin typeface="Times New Roman" pitchFamily="18" charset="0"/>
                <a:cs typeface="Times New Roman" pitchFamily="18" charset="0"/>
              </a:rPr>
              <a:t>  Email and video conferencing tools</a:t>
            </a:r>
          </a:p>
          <a:p>
            <a:pPr>
              <a:buFont typeface="Arial" pitchFamily="34" charset="0"/>
              <a:buChar char="•"/>
            </a:pPr>
            <a:r>
              <a:rPr lang="en-US" sz="1400" dirty="0" smtClean="0">
                <a:latin typeface="Times New Roman" pitchFamily="18" charset="0"/>
                <a:cs typeface="Times New Roman" pitchFamily="18" charset="0"/>
              </a:rPr>
              <a:t>  Cloud computing platforms</a:t>
            </a:r>
          </a:p>
          <a:p>
            <a:pPr>
              <a:buFont typeface="Arial" pitchFamily="34" charset="0"/>
              <a:buChar char="•"/>
            </a:pPr>
            <a:r>
              <a:rPr lang="en-US" sz="1400" dirty="0" smtClean="0">
                <a:latin typeface="Times New Roman" pitchFamily="18" charset="0"/>
                <a:cs typeface="Times New Roman" pitchFamily="18" charset="0"/>
              </a:rPr>
              <a:t>  Telecommunication networks</a:t>
            </a:r>
            <a:br>
              <a:rPr lang="en-US" sz="1400" dirty="0" smtClean="0">
                <a:latin typeface="Times New Roman" pitchFamily="18" charset="0"/>
                <a:cs typeface="Times New Roman" pitchFamily="18" charset="0"/>
              </a:rPr>
            </a:br>
            <a:endParaRPr lang="en-US" sz="1400"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3.  Components of ICT</a:t>
            </a:r>
          </a:p>
          <a:p>
            <a:r>
              <a:rPr lang="en-US" sz="1400" dirty="0" smtClean="0">
                <a:latin typeface="Times New Roman" pitchFamily="18" charset="0"/>
                <a:cs typeface="Times New Roman" pitchFamily="18" charset="0"/>
              </a:rPr>
              <a:t>ICT is composed of several interrelated components, including:</a:t>
            </a:r>
          </a:p>
          <a:p>
            <a:r>
              <a:rPr lang="en-US" sz="1600" b="1" dirty="0" smtClean="0">
                <a:latin typeface="Times New Roman" pitchFamily="18" charset="0"/>
                <a:cs typeface="Times New Roman" pitchFamily="18" charset="0"/>
              </a:rPr>
              <a:t>a. Hardware</a:t>
            </a:r>
          </a:p>
          <a:p>
            <a:r>
              <a:rPr lang="en-US" sz="1400" dirty="0" smtClean="0">
                <a:latin typeface="Times New Roman" pitchFamily="18" charset="0"/>
                <a:cs typeface="Times New Roman" pitchFamily="18" charset="0"/>
              </a:rPr>
              <a:t>The physical devices like computers, servers, mobile phones, routers, and switches.</a:t>
            </a:r>
          </a:p>
          <a:p>
            <a:r>
              <a:rPr lang="en-US" sz="1600" b="1" dirty="0" smtClean="0">
                <a:latin typeface="Times New Roman" pitchFamily="18" charset="0"/>
                <a:cs typeface="Times New Roman" pitchFamily="18" charset="0"/>
              </a:rPr>
              <a:t>b. Software</a:t>
            </a:r>
          </a:p>
          <a:p>
            <a:r>
              <a:rPr lang="en-US" sz="1400" dirty="0" smtClean="0">
                <a:latin typeface="Times New Roman" pitchFamily="18" charset="0"/>
                <a:cs typeface="Times New Roman" pitchFamily="18" charset="0"/>
              </a:rPr>
              <a:t>Programs and operating systems that run the hardware (e.g., Windows, Android, MS Office).</a:t>
            </a:r>
          </a:p>
          <a:p>
            <a:r>
              <a:rPr lang="en-US" sz="1600" b="1" dirty="0" smtClean="0">
                <a:latin typeface="Times New Roman" pitchFamily="18" charset="0"/>
                <a:cs typeface="Times New Roman" pitchFamily="18" charset="0"/>
              </a:rPr>
              <a:t>c. Data</a:t>
            </a:r>
          </a:p>
          <a:p>
            <a:r>
              <a:rPr lang="en-US" sz="1400" dirty="0" smtClean="0">
                <a:latin typeface="Times New Roman" pitchFamily="18" charset="0"/>
                <a:cs typeface="Times New Roman" pitchFamily="18" charset="0"/>
              </a:rPr>
              <a:t>The raw facts and figures that are processed into useful information.</a:t>
            </a:r>
          </a:p>
          <a:p>
            <a:r>
              <a:rPr lang="en-US" sz="1600" b="1" dirty="0" smtClean="0">
                <a:latin typeface="Times New Roman" pitchFamily="18" charset="0"/>
                <a:cs typeface="Times New Roman" pitchFamily="18" charset="0"/>
              </a:rPr>
              <a:t>d. People</a:t>
            </a:r>
          </a:p>
          <a:p>
            <a:r>
              <a:rPr lang="en-US" sz="1400" dirty="0" smtClean="0">
                <a:latin typeface="Times New Roman" pitchFamily="18" charset="0"/>
                <a:cs typeface="Times New Roman" pitchFamily="18" charset="0"/>
              </a:rPr>
              <a:t>Users, developers, IT professionals, and support staff involved in managing and using ICT systems.</a:t>
            </a:r>
          </a:p>
          <a:p>
            <a:r>
              <a:rPr lang="en-US" sz="1600" b="1" dirty="0" smtClean="0">
                <a:latin typeface="Times New Roman" pitchFamily="18" charset="0"/>
                <a:cs typeface="Times New Roman" pitchFamily="18" charset="0"/>
              </a:rPr>
              <a:t>e. Processes</a:t>
            </a:r>
          </a:p>
          <a:p>
            <a:r>
              <a:rPr lang="en-US" sz="1400" dirty="0" smtClean="0">
                <a:latin typeface="Times New Roman" pitchFamily="18" charset="0"/>
                <a:cs typeface="Times New Roman" pitchFamily="18" charset="0"/>
              </a:rPr>
              <a:t>The procedures and instructions that govern how the technology is used.</a:t>
            </a:r>
          </a:p>
          <a:p>
            <a:endParaRPr lang="en-US" sz="1400" dirty="0" smtClean="0">
              <a:latin typeface="Times New Roman" pitchFamily="18" charset="0"/>
              <a:cs typeface="Times New Roman" pitchFamily="18" charset="0"/>
            </a:endParaRPr>
          </a:p>
          <a:p>
            <a:endParaRPr lang="en-US" sz="1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1524000"/>
            <a:ext cx="8534400" cy="3262432"/>
          </a:xfrm>
          <a:prstGeom prst="rect">
            <a:avLst/>
          </a:prstGeom>
          <a:noFill/>
        </p:spPr>
        <p:txBody>
          <a:bodyPr wrap="square" rtlCol="0">
            <a:spAutoFit/>
          </a:bodyPr>
          <a:lstStyle/>
          <a:p>
            <a:r>
              <a:rPr lang="en-US" b="1" dirty="0" smtClean="0">
                <a:latin typeface="Times New Roman" pitchFamily="18" charset="0"/>
                <a:cs typeface="Times New Roman" pitchFamily="18" charset="0"/>
              </a:rPr>
              <a:t>4. </a:t>
            </a:r>
            <a:r>
              <a:rPr lang="en-US" sz="1600" b="1" dirty="0" smtClean="0">
                <a:latin typeface="Times New Roman" pitchFamily="18" charset="0"/>
                <a:cs typeface="Times New Roman" pitchFamily="18" charset="0"/>
              </a:rPr>
              <a:t>Importance and Applications of ICT</a:t>
            </a:r>
            <a:br>
              <a:rPr lang="en-US" sz="1600" b="1" dirty="0" smtClean="0">
                <a:latin typeface="Times New Roman" pitchFamily="18" charset="0"/>
                <a:cs typeface="Times New Roman" pitchFamily="18" charset="0"/>
              </a:rPr>
            </a:br>
            <a:r>
              <a:rPr lang="en-US" sz="1600" b="1"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ICT has become essential in every aspect of life. Some of its major applications include:</a:t>
            </a:r>
          </a:p>
          <a:p>
            <a:r>
              <a:rPr lang="en-US" sz="1600" b="1" dirty="0" smtClean="0">
                <a:latin typeface="Times New Roman" pitchFamily="18" charset="0"/>
                <a:cs typeface="Times New Roman" pitchFamily="18" charset="0"/>
              </a:rPr>
              <a:t>Communication</a:t>
            </a:r>
            <a:r>
              <a:rPr lang="en-US" sz="1400" dirty="0" smtClean="0">
                <a:latin typeface="Times New Roman" pitchFamily="18" charset="0"/>
                <a:cs typeface="Times New Roman" pitchFamily="18" charset="0"/>
              </a:rPr>
              <a:t>:</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Email, instant messaging, and video conferencing enable real-time global interaction.</a:t>
            </a:r>
          </a:p>
          <a:p>
            <a:r>
              <a:rPr lang="en-US" sz="1600" b="1" dirty="0" smtClean="0">
                <a:latin typeface="Times New Roman" pitchFamily="18" charset="0"/>
                <a:cs typeface="Times New Roman" pitchFamily="18" charset="0"/>
              </a:rPr>
              <a:t>Education</a:t>
            </a:r>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Online learning platforms, </a:t>
            </a:r>
            <a:r>
              <a:rPr lang="en-US" sz="1400" dirty="0" err="1" smtClean="0">
                <a:latin typeface="Times New Roman" pitchFamily="18" charset="0"/>
                <a:cs typeface="Times New Roman" pitchFamily="18" charset="0"/>
              </a:rPr>
              <a:t>smartboards</a:t>
            </a:r>
            <a:r>
              <a:rPr lang="en-US" sz="1400" dirty="0" smtClean="0">
                <a:latin typeface="Times New Roman" pitchFamily="18" charset="0"/>
                <a:cs typeface="Times New Roman" pitchFamily="18" charset="0"/>
              </a:rPr>
              <a:t>, and educational apps have transformed teaching and learning.</a:t>
            </a:r>
          </a:p>
          <a:p>
            <a:r>
              <a:rPr lang="en-US" sz="1600" b="1" dirty="0" smtClean="0">
                <a:latin typeface="Times New Roman" pitchFamily="18" charset="0"/>
                <a:cs typeface="Times New Roman" pitchFamily="18" charset="0"/>
              </a:rPr>
              <a:t>Healthcare</a:t>
            </a:r>
            <a:r>
              <a:rPr lang="en-US" sz="1600" dirty="0" smtClean="0">
                <a:latin typeface="Times New Roman" pitchFamily="18" charset="0"/>
                <a:cs typeface="Times New Roman" pitchFamily="18" charset="0"/>
              </a:rPr>
              <a:t>: </a:t>
            </a:r>
            <a:br>
              <a:rPr lang="en-US" sz="1600" dirty="0" smtClean="0">
                <a:latin typeface="Times New Roman" pitchFamily="18" charset="0"/>
                <a:cs typeface="Times New Roman" pitchFamily="18" charset="0"/>
              </a:rPr>
            </a:br>
            <a:r>
              <a:rPr lang="en-US" sz="16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Telemedicine, electronic medical records, and health monitoring devices improve patient care.</a:t>
            </a:r>
          </a:p>
          <a:p>
            <a:r>
              <a:rPr lang="en-US" sz="1600" b="1" dirty="0" smtClean="0">
                <a:latin typeface="Times New Roman" pitchFamily="18" charset="0"/>
                <a:cs typeface="Times New Roman" pitchFamily="18" charset="0"/>
              </a:rPr>
              <a:t>Business</a:t>
            </a:r>
            <a:r>
              <a:rPr lang="en-US" sz="1600"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E-commerce, cloud storage, and enterprise resource planning (ERP) systems streamline operations.</a:t>
            </a:r>
          </a:p>
          <a:p>
            <a:r>
              <a:rPr lang="en-US" sz="1600" b="1" dirty="0" smtClean="0">
                <a:latin typeface="Times New Roman" pitchFamily="18" charset="0"/>
                <a:cs typeface="Times New Roman" pitchFamily="18" charset="0"/>
              </a:rPr>
              <a:t>Government</a:t>
            </a:r>
            <a:r>
              <a:rPr lang="en-US" sz="1600"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E-governance enhances transparency, reduces corruption, and provides services efficiently.</a:t>
            </a:r>
          </a:p>
          <a:p>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09599"/>
            <a:ext cx="8229600" cy="5632311"/>
          </a:xfrm>
          <a:prstGeom prst="rect">
            <a:avLst/>
          </a:prstGeom>
          <a:noFill/>
        </p:spPr>
        <p:txBody>
          <a:bodyPr wrap="square" rtlCol="0">
            <a:spAutoFit/>
          </a:bodyPr>
          <a:lstStyle/>
          <a:p>
            <a:r>
              <a:rPr lang="en-US" b="1" dirty="0" smtClean="0">
                <a:latin typeface="Times New Roman" pitchFamily="18" charset="0"/>
                <a:cs typeface="Times New Roman" pitchFamily="18" charset="0"/>
              </a:rPr>
              <a:t>6. Benefits and Challenges of ICT</a:t>
            </a:r>
          </a:p>
          <a:p>
            <a:r>
              <a:rPr lang="en-US" sz="1600" b="1" dirty="0" smtClean="0">
                <a:latin typeface="Times New Roman" pitchFamily="18" charset="0"/>
                <a:cs typeface="Times New Roman" pitchFamily="18" charset="0"/>
              </a:rPr>
              <a:t>Benefits:</a:t>
            </a:r>
          </a:p>
          <a:p>
            <a:pPr lvl="2">
              <a:buFont typeface="Arial" pitchFamily="34" charset="0"/>
              <a:buChar char="•"/>
            </a:pPr>
            <a:r>
              <a:rPr lang="en-US"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Increased productivity and efficiency</a:t>
            </a:r>
          </a:p>
          <a:p>
            <a:pPr lvl="2">
              <a:buFont typeface="Arial" pitchFamily="34" charset="0"/>
              <a:buChar char="•"/>
            </a:pPr>
            <a:r>
              <a:rPr lang="en-US" sz="1600" dirty="0" smtClean="0">
                <a:latin typeface="Times New Roman" pitchFamily="18" charset="0"/>
                <a:cs typeface="Times New Roman" pitchFamily="18" charset="0"/>
              </a:rPr>
              <a:t> Faster and more accurate communication</a:t>
            </a:r>
          </a:p>
          <a:p>
            <a:pPr lvl="2">
              <a:buFont typeface="Arial" pitchFamily="34" charset="0"/>
              <a:buChar char="•"/>
            </a:pPr>
            <a:r>
              <a:rPr lang="en-US" sz="1600" dirty="0" smtClean="0">
                <a:latin typeface="Times New Roman" pitchFamily="18" charset="0"/>
                <a:cs typeface="Times New Roman" pitchFamily="18" charset="0"/>
              </a:rPr>
              <a:t> Access to global information and knowledge</a:t>
            </a:r>
          </a:p>
          <a:p>
            <a:pPr lvl="2">
              <a:buFont typeface="Arial" pitchFamily="34" charset="0"/>
              <a:buChar char="•"/>
            </a:pPr>
            <a:r>
              <a:rPr lang="en-US" sz="1600" dirty="0" smtClean="0">
                <a:latin typeface="Times New Roman" pitchFamily="18" charset="0"/>
                <a:cs typeface="Times New Roman" pitchFamily="18" charset="0"/>
              </a:rPr>
              <a:t> Improved decision-making through data analytics</a:t>
            </a:r>
          </a:p>
          <a:p>
            <a:pPr lvl="2">
              <a:buFont typeface="Arial" pitchFamily="34" charset="0"/>
              <a:buChar char="•"/>
            </a:pPr>
            <a:r>
              <a:rPr lang="en-US" sz="1600" dirty="0" smtClean="0">
                <a:latin typeface="Times New Roman" pitchFamily="18" charset="0"/>
                <a:cs typeface="Times New Roman" pitchFamily="18" charset="0"/>
              </a:rPr>
              <a:t> Enhanced learning and teaching methods</a:t>
            </a:r>
          </a:p>
          <a:p>
            <a:r>
              <a:rPr lang="en-US" sz="1600" b="1" dirty="0" smtClean="0">
                <a:latin typeface="Times New Roman" pitchFamily="18" charset="0"/>
                <a:cs typeface="Times New Roman" pitchFamily="18" charset="0"/>
              </a:rPr>
              <a:t>Challenges:</a:t>
            </a:r>
          </a:p>
          <a:p>
            <a:pPr lvl="2">
              <a:buFont typeface="Arial" pitchFamily="34" charset="0"/>
              <a:buChar char="•"/>
            </a:pPr>
            <a:r>
              <a:rPr lang="en-US" sz="1600" dirty="0" smtClean="0">
                <a:latin typeface="Times New Roman" pitchFamily="18" charset="0"/>
                <a:cs typeface="Times New Roman" pitchFamily="18" charset="0"/>
              </a:rPr>
              <a:t> </a:t>
            </a:r>
            <a:r>
              <a:rPr lang="en-US" sz="1600" dirty="0" err="1" smtClean="0">
                <a:latin typeface="Times New Roman" pitchFamily="18" charset="0"/>
                <a:cs typeface="Times New Roman" pitchFamily="18" charset="0"/>
              </a:rPr>
              <a:t>Cybersecurity</a:t>
            </a:r>
            <a:r>
              <a:rPr lang="en-US" sz="1600" dirty="0" smtClean="0">
                <a:latin typeface="Times New Roman" pitchFamily="18" charset="0"/>
                <a:cs typeface="Times New Roman" pitchFamily="18" charset="0"/>
              </a:rPr>
              <a:t> threats (hacking, data breaches)</a:t>
            </a:r>
          </a:p>
          <a:p>
            <a:pPr lvl="2">
              <a:buFont typeface="Arial" pitchFamily="34" charset="0"/>
              <a:buChar char="•"/>
            </a:pPr>
            <a:r>
              <a:rPr lang="en-US" sz="1600" dirty="0" smtClean="0">
                <a:latin typeface="Times New Roman" pitchFamily="18" charset="0"/>
                <a:cs typeface="Times New Roman" pitchFamily="18" charset="0"/>
              </a:rPr>
              <a:t> Digital divide and lack of access in rural areas</a:t>
            </a:r>
          </a:p>
          <a:p>
            <a:pPr lvl="2">
              <a:buFont typeface="Arial" pitchFamily="34" charset="0"/>
              <a:buChar char="•"/>
            </a:pPr>
            <a:r>
              <a:rPr lang="en-US" sz="1600" dirty="0" smtClean="0">
                <a:latin typeface="Times New Roman" pitchFamily="18" charset="0"/>
                <a:cs typeface="Times New Roman" pitchFamily="18" charset="0"/>
              </a:rPr>
              <a:t> High costs of infrastructure and maintenance</a:t>
            </a:r>
          </a:p>
          <a:p>
            <a:pPr lvl="2">
              <a:buFont typeface="Arial" pitchFamily="34" charset="0"/>
              <a:buChar char="•"/>
            </a:pPr>
            <a:r>
              <a:rPr lang="en-US" sz="1600" dirty="0" smtClean="0">
                <a:latin typeface="Times New Roman" pitchFamily="18" charset="0"/>
                <a:cs typeface="Times New Roman" pitchFamily="18" charset="0"/>
              </a:rPr>
              <a:t> Dependency on technology</a:t>
            </a:r>
          </a:p>
          <a:p>
            <a:r>
              <a:rPr lang="en-US" sz="1600" dirty="0" smtClean="0">
                <a:latin typeface="Times New Roman" pitchFamily="18" charset="0"/>
                <a:cs typeface="Times New Roman" pitchFamily="18" charset="0"/>
              </a:rPr>
              <a:t/>
            </a:r>
            <a:br>
              <a:rPr lang="en-US" sz="1600"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7. Conclusion</a:t>
            </a:r>
          </a:p>
          <a:p>
            <a:pPr algn="just"/>
            <a:r>
              <a:rPr lang="en-US" sz="1600" dirty="0" smtClean="0">
                <a:latin typeface="Times New Roman" pitchFamily="18" charset="0"/>
                <a:cs typeface="Times New Roman" pitchFamily="18" charset="0"/>
              </a:rPr>
              <a:t>                      ICT is an essential pillar of the modern information society. It facilitates communication, enhances productivity, and transforms how people interact, learn, and conduct business. However, alongside its numerous benefits, ICT also presents several challenges that need to be addressed through responsible use, education, and policy-making. A foundational understanding of ICT is therefore critical for all students, professionals, and citizens in the digital age.</a:t>
            </a:r>
          </a:p>
          <a:p>
            <a:pPr lvl="2">
              <a:buFont typeface="Arial" pitchFamily="34" charset="0"/>
              <a:buChar char="•"/>
            </a:pPr>
            <a:endParaRPr lang="en-US" sz="1600" dirty="0" smtClean="0">
              <a:latin typeface="Times New Roman" pitchFamily="18" charset="0"/>
              <a:cs typeface="Times New Roman" pitchFamily="18" charset="0"/>
            </a:endParaRPr>
          </a:p>
          <a:p>
            <a:endParaRPr lang="en-US"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nvGraphicFramePr>
        <p:xfrm>
          <a:off x="1600200" y="457200"/>
          <a:ext cx="6096000" cy="624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p:cNvSpPr txBox="1"/>
          <p:nvPr/>
        </p:nvSpPr>
        <p:spPr>
          <a:xfrm>
            <a:off x="2286000" y="2514600"/>
            <a:ext cx="2514600" cy="369332"/>
          </a:xfrm>
          <a:prstGeom prst="rect">
            <a:avLst/>
          </a:prstGeom>
          <a:noFill/>
        </p:spPr>
        <p:txBody>
          <a:bodyPr wrap="square" rtlCol="0">
            <a:spAutoFit/>
          </a:bodyPr>
          <a:lstStyle/>
          <a:p>
            <a:r>
              <a:rPr lang="en-US" b="1" u="sng" dirty="0" smtClean="0">
                <a:solidFill>
                  <a:schemeClr val="accent1"/>
                </a:solidFill>
                <a:latin typeface="Times New Roman" pitchFamily="18" charset="0"/>
                <a:cs typeface="Times New Roman" pitchFamily="18" charset="0"/>
              </a:rPr>
              <a:t>Components of ICT</a:t>
            </a:r>
            <a:endParaRPr lang="en-US" b="1" u="sng" dirty="0">
              <a:solidFill>
                <a:schemeClr val="accent1"/>
              </a:solidFill>
              <a:latin typeface="Times New Roman" pitchFamily="18" charset="0"/>
              <a:cs typeface="Times New Roman" pitchFamily="18" charset="0"/>
            </a:endParaRPr>
          </a:p>
        </p:txBody>
      </p:sp>
      <p:sp>
        <p:nvSpPr>
          <p:cNvPr id="4" name="TextBox 3"/>
          <p:cNvSpPr txBox="1"/>
          <p:nvPr/>
        </p:nvSpPr>
        <p:spPr>
          <a:xfrm>
            <a:off x="5715000" y="2514600"/>
            <a:ext cx="1752600" cy="338554"/>
          </a:xfrm>
          <a:prstGeom prst="rect">
            <a:avLst/>
          </a:prstGeom>
          <a:noFill/>
        </p:spPr>
        <p:txBody>
          <a:bodyPr wrap="square" rtlCol="0">
            <a:spAutoFit/>
          </a:bodyPr>
          <a:lstStyle/>
          <a:p>
            <a:r>
              <a:rPr lang="en-US" sz="1600" b="1" u="sng" dirty="0" smtClean="0">
                <a:solidFill>
                  <a:schemeClr val="accent1"/>
                </a:solidFill>
                <a:latin typeface="Times New Roman" pitchFamily="18" charset="0"/>
                <a:cs typeface="Times New Roman" pitchFamily="18" charset="0"/>
              </a:rPr>
              <a:t>Uses Of ICT</a:t>
            </a:r>
            <a:endParaRPr lang="en-US" sz="1600" b="1" u="sng" dirty="0">
              <a:solidFill>
                <a:schemeClr val="accent1"/>
              </a:solidFill>
              <a:latin typeface="Times New Roman" pitchFamily="18" charset="0"/>
              <a:cs typeface="Times New Roman" pitchFamily="18" charset="0"/>
            </a:endParaRPr>
          </a:p>
        </p:txBody>
      </p:sp>
    </p:spTree>
  </p:cSld>
  <p:clrMapOvr>
    <a:masterClrMapping/>
  </p:clrMapOvr>
  <p:transition>
    <p:pull dir="l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81200" y="2286000"/>
            <a:ext cx="4419600" cy="255454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sz="7200" b="1" dirty="0" smtClean="0">
                <a:solidFill>
                  <a:schemeClr val="accent1"/>
                </a:solidFill>
                <a:latin typeface="Times New Roman" pitchFamily="18" charset="0"/>
                <a:cs typeface="Times New Roman" pitchFamily="18" charset="0"/>
              </a:rPr>
              <a:t>Thank</a:t>
            </a:r>
            <a:br>
              <a:rPr lang="en-US" sz="7200" b="1" dirty="0" smtClean="0">
                <a:solidFill>
                  <a:schemeClr val="accent1"/>
                </a:solidFill>
                <a:latin typeface="Times New Roman" pitchFamily="18" charset="0"/>
                <a:cs typeface="Times New Roman" pitchFamily="18" charset="0"/>
              </a:rPr>
            </a:br>
            <a:r>
              <a:rPr lang="en-US" sz="7200" b="1" dirty="0" smtClean="0">
                <a:solidFill>
                  <a:schemeClr val="accent1"/>
                </a:solidFill>
                <a:latin typeface="Times New Roman" pitchFamily="18" charset="0"/>
                <a:cs typeface="Times New Roman" pitchFamily="18" charset="0"/>
              </a:rPr>
              <a:t>          You</a:t>
            </a:r>
            <a:r>
              <a:rPr lang="en-US" sz="8800" b="1" dirty="0" smtClean="0">
                <a:solidFill>
                  <a:schemeClr val="accent1"/>
                </a:solidFill>
                <a:latin typeface="Times New Roman" pitchFamily="18" charset="0"/>
                <a:cs typeface="Times New Roman" pitchFamily="18" charset="0"/>
              </a:rPr>
              <a:t> </a:t>
            </a:r>
            <a:endParaRPr lang="en-US" sz="8800" b="1" dirty="0">
              <a:solidFill>
                <a:schemeClr val="accent1"/>
              </a:solidFill>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170</TotalTime>
  <Words>225</Words>
  <Application>Microsoft Office PowerPoint</Application>
  <PresentationFormat>On-screen Show (4:3)</PresentationFormat>
  <Paragraphs>80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Windows User</cp:lastModifiedBy>
  <cp:revision>19</cp:revision>
  <dcterms:created xsi:type="dcterms:W3CDTF">2006-08-16T00:00:00Z</dcterms:created>
  <dcterms:modified xsi:type="dcterms:W3CDTF">2025-10-07T19:12:37Z</dcterms:modified>
</cp:coreProperties>
</file>