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2" r:id="rId2"/>
  </p:sldMasterIdLst>
  <p:notesMasterIdLst>
    <p:notesMasterId r:id="rId22"/>
  </p:notesMasterIdLst>
  <p:sldIdLst>
    <p:sldId id="257" r:id="rId3"/>
    <p:sldId id="258" r:id="rId4"/>
    <p:sldId id="259" r:id="rId5"/>
    <p:sldId id="260" r:id="rId6"/>
    <p:sldId id="398" r:id="rId7"/>
    <p:sldId id="314" r:id="rId8"/>
    <p:sldId id="261" r:id="rId9"/>
    <p:sldId id="263" r:id="rId10"/>
    <p:sldId id="264" r:id="rId11"/>
    <p:sldId id="265" r:id="rId12"/>
    <p:sldId id="269" r:id="rId13"/>
    <p:sldId id="271" r:id="rId14"/>
    <p:sldId id="270" r:id="rId15"/>
    <p:sldId id="272" r:id="rId16"/>
    <p:sldId id="399" r:id="rId17"/>
    <p:sldId id="400" r:id="rId18"/>
    <p:sldId id="401" r:id="rId19"/>
    <p:sldId id="40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AA7F4-105A-4AD1-B1E6-4C0ACD1A9635}"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3E01F-9804-4C70-9341-C2A8A8E3DF28}" type="slidenum">
              <a:rPr lang="en-US" smtClean="0"/>
              <a:t>‹#›</a:t>
            </a:fld>
            <a:endParaRPr lang="en-US"/>
          </a:p>
        </p:txBody>
      </p:sp>
    </p:spTree>
    <p:extLst>
      <p:ext uri="{BB962C8B-B14F-4D97-AF65-F5344CB8AC3E}">
        <p14:creationId xmlns:p14="http://schemas.microsoft.com/office/powerpoint/2010/main" val="317240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5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56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10941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6403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86159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73794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7504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779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70228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74307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E351CED-465B-40B5-ADCE-957C918F227B}" type="datetimeFigureOut">
              <a:rPr lang="en-US" smtClean="0"/>
              <a:t>4/2/2023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9915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7606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414108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933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5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2636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518161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05969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25113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1398660-C6C1-4805-B9A2-70A7B73FD231}" type="datetimeFigureOut">
              <a:rPr lang="zh-CN" altLang="en-US" smtClean="0"/>
              <a:t>2023/4/2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508DC4-7D18-461C-88A3-D8D40B31D060}" type="slidenum">
              <a:rPr lang="zh-CN" altLang="en-US" smtClean="0"/>
              <a:t>‹#›</a:t>
            </a:fld>
            <a:endParaRPr lang="zh-CN" altLang="en-US"/>
          </a:p>
        </p:txBody>
      </p:sp>
      <p:sp>
        <p:nvSpPr>
          <p:cNvPr id="15" name="文本占位符 21"/>
          <p:cNvSpPr>
            <a:spLocks noGrp="1"/>
          </p:cNvSpPr>
          <p:nvPr>
            <p:ph type="body" sz="quarter" idx="19" hasCustomPrompt="1"/>
          </p:nvPr>
        </p:nvSpPr>
        <p:spPr>
          <a:xfrm>
            <a:off x="5958835" y="1799096"/>
            <a:ext cx="3172150" cy="570396"/>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50000"/>
                  </a:schemeClr>
                </a:solidFill>
                <a:latin typeface="华文仿宋" panose="02010600040101010101" pitchFamily="2" charset="-122"/>
                <a:ea typeface="华文仿宋" panose="0201060004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    输入文本输入文本输入文本输入文本输入文本输入文本输入文本</a:t>
            </a:r>
          </a:p>
        </p:txBody>
      </p:sp>
      <p:sp>
        <p:nvSpPr>
          <p:cNvPr id="16" name="文本占位符 21"/>
          <p:cNvSpPr>
            <a:spLocks noGrp="1"/>
          </p:cNvSpPr>
          <p:nvPr>
            <p:ph type="body" sz="quarter" idx="20" hasCustomPrompt="1"/>
          </p:nvPr>
        </p:nvSpPr>
        <p:spPr>
          <a:xfrm>
            <a:off x="2980331" y="4277836"/>
            <a:ext cx="3172150" cy="570396"/>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50000"/>
                  </a:schemeClr>
                </a:solidFill>
                <a:latin typeface="华文仿宋" panose="02010600040101010101" pitchFamily="2" charset="-122"/>
                <a:ea typeface="华文仿宋" panose="0201060004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    输入文本输入文本输入文本输入文本输入文本输入文本输入文本</a:t>
            </a:r>
          </a:p>
        </p:txBody>
      </p:sp>
    </p:spTree>
    <p:extLst>
      <p:ext uri="{BB962C8B-B14F-4D97-AF65-F5344CB8AC3E}">
        <p14:creationId xmlns:p14="http://schemas.microsoft.com/office/powerpoint/2010/main" val="23443212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40270" y="6291035"/>
            <a:ext cx="5111461"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766020" y="985922"/>
            <a:ext cx="864321"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5845" y="359888"/>
            <a:ext cx="516555"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grpSp>
        <p:nvGrpSpPr>
          <p:cNvPr id="12" name="Group 11">
            <a:extLst>
              <a:ext uri="{FF2B5EF4-FFF2-40B4-BE49-F238E27FC236}">
                <a16:creationId xmlns:a16="http://schemas.microsoft.com/office/drawing/2014/main" id="{E902C626-C53F-407E-96FB-80FAB11371E0}"/>
              </a:ext>
            </a:extLst>
          </p:cNvPr>
          <p:cNvGrpSpPr/>
          <p:nvPr userDrawn="1"/>
        </p:nvGrpSpPr>
        <p:grpSpPr>
          <a:xfrm>
            <a:off x="766020" y="6473596"/>
            <a:ext cx="10813345" cy="0"/>
            <a:chOff x="765820" y="6453336"/>
            <a:chExt cx="10810529" cy="0"/>
          </a:xfrm>
        </p:grpSpPr>
        <p:cxnSp>
          <p:nvCxnSpPr>
            <p:cNvPr id="10" name="Straight Connector 9">
              <a:extLst>
                <a:ext uri="{FF2B5EF4-FFF2-40B4-BE49-F238E27FC236}">
                  <a16:creationId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id="{E4973F43-2A8D-46DA-8FB2-E077D384393F}"/>
              </a:ext>
            </a:extLst>
          </p:cNvPr>
          <p:cNvSpPr/>
          <p:nvPr userDrawn="1"/>
        </p:nvSpPr>
        <p:spPr>
          <a:xfrm>
            <a:off x="11060413" y="359431"/>
            <a:ext cx="522246"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33" name="Picture Placeholder 32">
            <a:extLst>
              <a:ext uri="{FF2B5EF4-FFF2-40B4-BE49-F238E27FC236}">
                <a16:creationId xmlns:a16="http://schemas.microsoft.com/office/drawing/2014/main" id="{89D12C68-5B89-4EDB-A2B3-7F8A32E8939D}"/>
              </a:ext>
            </a:extLst>
          </p:cNvPr>
          <p:cNvSpPr>
            <a:spLocks noGrp="1"/>
          </p:cNvSpPr>
          <p:nvPr>
            <p:ph type="pic" sz="quarter" idx="14"/>
          </p:nvPr>
        </p:nvSpPr>
        <p:spPr>
          <a:xfrm>
            <a:off x="1070276" y="1699355"/>
            <a:ext cx="4065341" cy="387027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147440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4/2/2023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49424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680" r:id="rId18"/>
    <p:sldLayoutId id="2147483681" r:id="rId19"/>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Library management system</a:t>
            </a:r>
            <a:br>
              <a:rPr lang="en-US" dirty="0">
                <a:latin typeface="Algerian" panose="04020705040A02060702" pitchFamily="82" charset="0"/>
              </a:rPr>
            </a:br>
            <a:r>
              <a:rPr lang="en-US" dirty="0">
                <a:latin typeface="Algerian" panose="04020705040A02060702" pitchFamily="82" charset="0"/>
              </a:rPr>
              <a:t>of</a:t>
            </a:r>
            <a:br>
              <a:rPr lang="en-US" dirty="0">
                <a:latin typeface="Algerian" panose="04020705040A02060702" pitchFamily="82" charset="0"/>
              </a:rPr>
            </a:br>
            <a:r>
              <a:rPr lang="en-US" dirty="0">
                <a:latin typeface="Algerian" panose="04020705040A02060702" pitchFamily="82" charset="0"/>
              </a:rPr>
              <a:t>seminar library</a:t>
            </a:r>
          </a:p>
        </p:txBody>
      </p:sp>
      <p:sp>
        <p:nvSpPr>
          <p:cNvPr id="4" name="TextBox 3">
            <a:extLst>
              <a:ext uri="{FF2B5EF4-FFF2-40B4-BE49-F238E27FC236}">
                <a16:creationId xmlns:a16="http://schemas.microsoft.com/office/drawing/2014/main" id="{7D69A5AC-6025-4746-9E39-014B7020717C}"/>
              </a:ext>
            </a:extLst>
          </p:cNvPr>
          <p:cNvSpPr txBox="1"/>
          <p:nvPr/>
        </p:nvSpPr>
        <p:spPr>
          <a:xfrm>
            <a:off x="8199406" y="3679795"/>
            <a:ext cx="4296793" cy="1477328"/>
          </a:xfrm>
          <a:prstGeom prst="rect">
            <a:avLst/>
          </a:prstGeom>
          <a:noFill/>
        </p:spPr>
        <p:txBody>
          <a:bodyPr wrap="square" rtlCol="0">
            <a:spAutoFit/>
          </a:bodyPr>
          <a:lstStyle/>
          <a:p>
            <a:r>
              <a:rPr lang="en-US" dirty="0" err="1"/>
              <a:t>Utsa</a:t>
            </a:r>
            <a:r>
              <a:rPr lang="en-US" dirty="0"/>
              <a:t> </a:t>
            </a:r>
            <a:r>
              <a:rPr lang="en-US" dirty="0" err="1"/>
              <a:t>Debnath</a:t>
            </a:r>
            <a:endParaRPr lang="en-US" dirty="0"/>
          </a:p>
          <a:p>
            <a:r>
              <a:rPr lang="en-US" dirty="0"/>
              <a:t>Student ID: 200242</a:t>
            </a:r>
          </a:p>
          <a:p>
            <a:r>
              <a:rPr lang="en-US" dirty="0"/>
              <a:t>Computer Science &amp; Engineering Discipline </a:t>
            </a:r>
          </a:p>
          <a:p>
            <a:r>
              <a:rPr lang="en-US" dirty="0"/>
              <a:t>Khulna University, Khulna</a:t>
            </a:r>
          </a:p>
        </p:txBody>
      </p:sp>
      <p:sp>
        <p:nvSpPr>
          <p:cNvPr id="5" name="TextBox 4">
            <a:extLst>
              <a:ext uri="{FF2B5EF4-FFF2-40B4-BE49-F238E27FC236}">
                <a16:creationId xmlns:a16="http://schemas.microsoft.com/office/drawing/2014/main" id="{7D69A5AC-6025-4746-9E39-014B7020717C}"/>
              </a:ext>
            </a:extLst>
          </p:cNvPr>
          <p:cNvSpPr txBox="1"/>
          <p:nvPr/>
        </p:nvSpPr>
        <p:spPr>
          <a:xfrm>
            <a:off x="4112678" y="3679795"/>
            <a:ext cx="4296793" cy="1477328"/>
          </a:xfrm>
          <a:prstGeom prst="rect">
            <a:avLst/>
          </a:prstGeom>
          <a:noFill/>
        </p:spPr>
        <p:txBody>
          <a:bodyPr wrap="square" rtlCol="0">
            <a:spAutoFit/>
          </a:bodyPr>
          <a:lstStyle/>
          <a:p>
            <a:r>
              <a:rPr lang="en-US" dirty="0"/>
              <a:t>Masud Karim Omi</a:t>
            </a:r>
          </a:p>
          <a:p>
            <a:r>
              <a:rPr lang="en-US" dirty="0"/>
              <a:t>Student ID: 200220</a:t>
            </a:r>
          </a:p>
          <a:p>
            <a:r>
              <a:rPr lang="en-US" dirty="0"/>
              <a:t>Computer Science &amp; Engineering Discipline </a:t>
            </a:r>
          </a:p>
          <a:p>
            <a:r>
              <a:rPr lang="en-US" dirty="0"/>
              <a:t>Khulna University, Khulna</a:t>
            </a:r>
          </a:p>
        </p:txBody>
      </p:sp>
      <p:sp>
        <p:nvSpPr>
          <p:cNvPr id="6" name="TextBox 5">
            <a:extLst>
              <a:ext uri="{FF2B5EF4-FFF2-40B4-BE49-F238E27FC236}">
                <a16:creationId xmlns:a16="http://schemas.microsoft.com/office/drawing/2014/main" id="{7D69A5AC-6025-4746-9E39-014B7020717C}"/>
              </a:ext>
            </a:extLst>
          </p:cNvPr>
          <p:cNvSpPr txBox="1"/>
          <p:nvPr/>
        </p:nvSpPr>
        <p:spPr>
          <a:xfrm>
            <a:off x="134563" y="3679795"/>
            <a:ext cx="4296793" cy="1477328"/>
          </a:xfrm>
          <a:prstGeom prst="rect">
            <a:avLst/>
          </a:prstGeom>
          <a:noFill/>
        </p:spPr>
        <p:txBody>
          <a:bodyPr wrap="square" rtlCol="0">
            <a:spAutoFit/>
          </a:bodyPr>
          <a:lstStyle/>
          <a:p>
            <a:r>
              <a:rPr lang="en-US" dirty="0"/>
              <a:t>S M </a:t>
            </a:r>
            <a:r>
              <a:rPr lang="en-US" dirty="0" err="1"/>
              <a:t>Musfikur</a:t>
            </a:r>
            <a:r>
              <a:rPr lang="en-US" dirty="0"/>
              <a:t> Rahman</a:t>
            </a:r>
          </a:p>
          <a:p>
            <a:r>
              <a:rPr lang="en-US" dirty="0"/>
              <a:t>Student ID: 190224</a:t>
            </a:r>
          </a:p>
          <a:p>
            <a:r>
              <a:rPr lang="en-US" dirty="0"/>
              <a:t>Computer Science &amp; Engineering Discipline </a:t>
            </a:r>
          </a:p>
          <a:p>
            <a:r>
              <a:rPr lang="en-US" dirty="0"/>
              <a:t>Khulna University, Khulna</a:t>
            </a:r>
          </a:p>
        </p:txBody>
      </p:sp>
    </p:spTree>
    <p:extLst>
      <p:ext uri="{BB962C8B-B14F-4D97-AF65-F5344CB8AC3E}">
        <p14:creationId xmlns:p14="http://schemas.microsoft.com/office/powerpoint/2010/main" val="228643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Schema of library management system</a:t>
            </a:r>
            <a:endParaRPr lang="en-US" dirty="0"/>
          </a:p>
        </p:txBody>
      </p:sp>
      <p:sp>
        <p:nvSpPr>
          <p:cNvPr id="3" name="Content Placeholder 2"/>
          <p:cNvSpPr>
            <a:spLocks noGrp="1"/>
          </p:cNvSpPr>
          <p:nvPr>
            <p:ph idx="1"/>
          </p:nvPr>
        </p:nvSpPr>
        <p:spPr/>
        <p:txBody>
          <a:bodyPr/>
          <a:lstStyle/>
          <a:p>
            <a:r>
              <a:rPr lang="en-US" dirty="0" err="1"/>
              <a:t>Lost_Books</a:t>
            </a:r>
            <a:r>
              <a:rPr lang="en-US" dirty="0"/>
              <a:t> ( </a:t>
            </a:r>
            <a:r>
              <a:rPr lang="en-US" dirty="0" err="1"/>
              <a:t>lost_id</a:t>
            </a:r>
            <a:r>
              <a:rPr lang="en-US" dirty="0"/>
              <a:t> , </a:t>
            </a:r>
            <a:r>
              <a:rPr lang="en-US" dirty="0" err="1"/>
              <a:t>borrow_id</a:t>
            </a:r>
            <a:r>
              <a:rPr lang="en-US" dirty="0"/>
              <a:t> , </a:t>
            </a:r>
            <a:r>
              <a:rPr lang="en-US" dirty="0" err="1"/>
              <a:t>lost_date</a:t>
            </a:r>
            <a:r>
              <a:rPr lang="en-US" dirty="0"/>
              <a:t> ,fine , </a:t>
            </a:r>
            <a:r>
              <a:rPr lang="en-US" dirty="0" err="1"/>
              <a:t>borrow_id</a:t>
            </a:r>
            <a:r>
              <a:rPr lang="en-US" dirty="0"/>
              <a:t>)</a:t>
            </a:r>
          </a:p>
          <a:p>
            <a:r>
              <a:rPr lang="en-US" dirty="0" err="1"/>
              <a:t>Return_Books</a:t>
            </a:r>
            <a:r>
              <a:rPr lang="en-US" dirty="0"/>
              <a:t> (</a:t>
            </a:r>
            <a:r>
              <a:rPr lang="en-US" dirty="0" err="1"/>
              <a:t>return_id</a:t>
            </a:r>
            <a:r>
              <a:rPr lang="en-US" dirty="0"/>
              <a:t>, </a:t>
            </a:r>
            <a:r>
              <a:rPr lang="en-US" dirty="0" err="1"/>
              <a:t>borrow_id</a:t>
            </a:r>
            <a:r>
              <a:rPr lang="en-US" dirty="0"/>
              <a:t>, </a:t>
            </a:r>
            <a:r>
              <a:rPr lang="en-US" dirty="0" err="1"/>
              <a:t>return_date</a:t>
            </a:r>
            <a:r>
              <a:rPr lang="en-US" dirty="0"/>
              <a:t>, fine, </a:t>
            </a:r>
            <a:r>
              <a:rPr lang="en-US" dirty="0" err="1"/>
              <a:t>borrow_id</a:t>
            </a:r>
            <a:r>
              <a:rPr lang="en-US" dirty="0"/>
              <a:t>)</a:t>
            </a:r>
          </a:p>
          <a:p>
            <a:r>
              <a:rPr lang="en-US" dirty="0"/>
              <a:t>Report (report_id,student_id,librarian_id,book_id,borrow_date,due_date,return_date,fine,student_id,librarian_id,book_id)</a:t>
            </a:r>
          </a:p>
        </p:txBody>
      </p:sp>
    </p:spTree>
    <p:extLst>
      <p:ext uri="{BB962C8B-B14F-4D97-AF65-F5344CB8AC3E}">
        <p14:creationId xmlns:p14="http://schemas.microsoft.com/office/powerpoint/2010/main" val="217111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1FA5-7E5B-4902-B9AF-DD26A7F11CB4}"/>
              </a:ext>
            </a:extLst>
          </p:cNvPr>
          <p:cNvSpPr>
            <a:spLocks noGrp="1"/>
          </p:cNvSpPr>
          <p:nvPr>
            <p:ph type="title"/>
          </p:nvPr>
        </p:nvSpPr>
        <p:spPr>
          <a:xfrm>
            <a:off x="1141413" y="417251"/>
            <a:ext cx="9905998" cy="807868"/>
          </a:xfrm>
        </p:spPr>
        <p:txBody>
          <a:bodyPr/>
          <a:lstStyle/>
          <a:p>
            <a:r>
              <a:rPr lang="en-US" dirty="0"/>
              <a:t>Book TABLE</a:t>
            </a:r>
          </a:p>
        </p:txBody>
      </p:sp>
      <p:pic>
        <p:nvPicPr>
          <p:cNvPr id="5" name="Content Placeholder 4">
            <a:extLst>
              <a:ext uri="{FF2B5EF4-FFF2-40B4-BE49-F238E27FC236}">
                <a16:creationId xmlns:a16="http://schemas.microsoft.com/office/drawing/2014/main" id="{33907E1B-CA18-4203-A16D-E06EA0C16A91}"/>
              </a:ext>
            </a:extLst>
          </p:cNvPr>
          <p:cNvPicPr>
            <a:picLocks noGrp="1" noChangeAspect="1"/>
          </p:cNvPicPr>
          <p:nvPr>
            <p:ph idx="1"/>
          </p:nvPr>
        </p:nvPicPr>
        <p:blipFill>
          <a:blip r:embed="rId2"/>
          <a:stretch>
            <a:fillRect/>
          </a:stretch>
        </p:blipFill>
        <p:spPr>
          <a:xfrm>
            <a:off x="727969" y="1489229"/>
            <a:ext cx="10555549" cy="4662996"/>
          </a:xfrm>
        </p:spPr>
      </p:pic>
    </p:spTree>
    <p:extLst>
      <p:ext uri="{BB962C8B-B14F-4D97-AF65-F5344CB8AC3E}">
        <p14:creationId xmlns:p14="http://schemas.microsoft.com/office/powerpoint/2010/main" val="138864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1FA5-7E5B-4902-B9AF-DD26A7F11CB4}"/>
              </a:ext>
            </a:extLst>
          </p:cNvPr>
          <p:cNvSpPr>
            <a:spLocks noGrp="1"/>
          </p:cNvSpPr>
          <p:nvPr>
            <p:ph type="title"/>
          </p:nvPr>
        </p:nvSpPr>
        <p:spPr>
          <a:xfrm>
            <a:off x="1141413" y="417251"/>
            <a:ext cx="9905998" cy="807868"/>
          </a:xfrm>
        </p:spPr>
        <p:txBody>
          <a:bodyPr/>
          <a:lstStyle/>
          <a:p>
            <a:r>
              <a:rPr lang="en-US" dirty="0" err="1"/>
              <a:t>RePORT</a:t>
            </a:r>
            <a:r>
              <a:rPr lang="en-US" dirty="0"/>
              <a:t> TABLE</a:t>
            </a:r>
          </a:p>
        </p:txBody>
      </p:sp>
      <p:pic>
        <p:nvPicPr>
          <p:cNvPr id="7" name="Content Placeholder 6">
            <a:extLst>
              <a:ext uri="{FF2B5EF4-FFF2-40B4-BE49-F238E27FC236}">
                <a16:creationId xmlns:a16="http://schemas.microsoft.com/office/drawing/2014/main" id="{C5B9B89D-DBBE-4172-ADD7-D3C3DE267F90}"/>
              </a:ext>
            </a:extLst>
          </p:cNvPr>
          <p:cNvPicPr>
            <a:picLocks noGrp="1" noChangeAspect="1"/>
          </p:cNvPicPr>
          <p:nvPr>
            <p:ph idx="1"/>
          </p:nvPr>
        </p:nvPicPr>
        <p:blipFill>
          <a:blip r:embed="rId2"/>
          <a:stretch>
            <a:fillRect/>
          </a:stretch>
        </p:blipFill>
        <p:spPr>
          <a:xfrm>
            <a:off x="1065319" y="1553592"/>
            <a:ext cx="9982091" cy="4509857"/>
          </a:xfrm>
        </p:spPr>
      </p:pic>
    </p:spTree>
    <p:extLst>
      <p:ext uri="{BB962C8B-B14F-4D97-AF65-F5344CB8AC3E}">
        <p14:creationId xmlns:p14="http://schemas.microsoft.com/office/powerpoint/2010/main" val="16882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1FA5-7E5B-4902-B9AF-DD26A7F11CB4}"/>
              </a:ext>
            </a:extLst>
          </p:cNvPr>
          <p:cNvSpPr>
            <a:spLocks noGrp="1"/>
          </p:cNvSpPr>
          <p:nvPr>
            <p:ph type="title"/>
          </p:nvPr>
        </p:nvSpPr>
        <p:spPr>
          <a:xfrm>
            <a:off x="1141413" y="417251"/>
            <a:ext cx="9905998" cy="807868"/>
          </a:xfrm>
        </p:spPr>
        <p:txBody>
          <a:bodyPr/>
          <a:lstStyle/>
          <a:p>
            <a:r>
              <a:rPr lang="en-US" dirty="0"/>
              <a:t>Book FORM</a:t>
            </a:r>
          </a:p>
        </p:txBody>
      </p:sp>
      <p:pic>
        <p:nvPicPr>
          <p:cNvPr id="5" name="Content Placeholder 4">
            <a:extLst>
              <a:ext uri="{FF2B5EF4-FFF2-40B4-BE49-F238E27FC236}">
                <a16:creationId xmlns:a16="http://schemas.microsoft.com/office/drawing/2014/main" id="{A4B5A0D7-2391-4822-AEC9-6B91852787DF}"/>
              </a:ext>
            </a:extLst>
          </p:cNvPr>
          <p:cNvPicPr>
            <a:picLocks noGrp="1" noChangeAspect="1"/>
          </p:cNvPicPr>
          <p:nvPr>
            <p:ph idx="1"/>
          </p:nvPr>
        </p:nvPicPr>
        <p:blipFill>
          <a:blip r:embed="rId2"/>
          <a:stretch>
            <a:fillRect/>
          </a:stretch>
        </p:blipFill>
        <p:spPr>
          <a:xfrm>
            <a:off x="2077375" y="1245865"/>
            <a:ext cx="7865615" cy="5194883"/>
          </a:xfrm>
        </p:spPr>
      </p:pic>
    </p:spTree>
    <p:extLst>
      <p:ext uri="{BB962C8B-B14F-4D97-AF65-F5344CB8AC3E}">
        <p14:creationId xmlns:p14="http://schemas.microsoft.com/office/powerpoint/2010/main" val="115073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1FA5-7E5B-4902-B9AF-DD26A7F11CB4}"/>
              </a:ext>
            </a:extLst>
          </p:cNvPr>
          <p:cNvSpPr>
            <a:spLocks noGrp="1"/>
          </p:cNvSpPr>
          <p:nvPr>
            <p:ph type="title"/>
          </p:nvPr>
        </p:nvSpPr>
        <p:spPr>
          <a:xfrm>
            <a:off x="1141413" y="417251"/>
            <a:ext cx="9905998" cy="807868"/>
          </a:xfrm>
        </p:spPr>
        <p:txBody>
          <a:bodyPr/>
          <a:lstStyle/>
          <a:p>
            <a:r>
              <a:rPr lang="en-US" dirty="0"/>
              <a:t>Student FORM</a:t>
            </a:r>
          </a:p>
        </p:txBody>
      </p:sp>
      <p:pic>
        <p:nvPicPr>
          <p:cNvPr id="7" name="Content Placeholder 6">
            <a:extLst>
              <a:ext uri="{FF2B5EF4-FFF2-40B4-BE49-F238E27FC236}">
                <a16:creationId xmlns:a16="http://schemas.microsoft.com/office/drawing/2014/main" id="{13913171-CE31-4557-9AB6-A7ECAD3D9DBD}"/>
              </a:ext>
            </a:extLst>
          </p:cNvPr>
          <p:cNvPicPr>
            <a:picLocks noGrp="1" noChangeAspect="1"/>
          </p:cNvPicPr>
          <p:nvPr>
            <p:ph idx="1"/>
          </p:nvPr>
        </p:nvPicPr>
        <p:blipFill>
          <a:blip r:embed="rId2"/>
          <a:stretch>
            <a:fillRect/>
          </a:stretch>
        </p:blipFill>
        <p:spPr>
          <a:xfrm>
            <a:off x="2645547" y="1291429"/>
            <a:ext cx="6383044" cy="5357946"/>
          </a:xfrm>
        </p:spPr>
      </p:pic>
    </p:spTree>
    <p:extLst>
      <p:ext uri="{BB962C8B-B14F-4D97-AF65-F5344CB8AC3E}">
        <p14:creationId xmlns:p14="http://schemas.microsoft.com/office/powerpoint/2010/main" val="312700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DB8-7794-477D-97A1-82C9ED7597CD}"/>
              </a:ext>
            </a:extLst>
          </p:cNvPr>
          <p:cNvSpPr>
            <a:spLocks noGrp="1"/>
          </p:cNvSpPr>
          <p:nvPr>
            <p:ph type="title"/>
          </p:nvPr>
        </p:nvSpPr>
        <p:spPr>
          <a:xfrm>
            <a:off x="1141413" y="609600"/>
            <a:ext cx="9905998" cy="597763"/>
          </a:xfrm>
        </p:spPr>
        <p:txBody>
          <a:bodyPr/>
          <a:lstStyle/>
          <a:p>
            <a:r>
              <a:rPr lang="en-US" dirty="0"/>
              <a:t>Return Book Form</a:t>
            </a:r>
          </a:p>
        </p:txBody>
      </p:sp>
      <p:pic>
        <p:nvPicPr>
          <p:cNvPr id="5" name="Content Placeholder 4">
            <a:extLst>
              <a:ext uri="{FF2B5EF4-FFF2-40B4-BE49-F238E27FC236}">
                <a16:creationId xmlns:a16="http://schemas.microsoft.com/office/drawing/2014/main" id="{4420A9E1-4207-4E60-940C-4469C46282F8}"/>
              </a:ext>
            </a:extLst>
          </p:cNvPr>
          <p:cNvPicPr>
            <a:picLocks noGrp="1" noChangeAspect="1"/>
          </p:cNvPicPr>
          <p:nvPr>
            <p:ph idx="1"/>
          </p:nvPr>
        </p:nvPicPr>
        <p:blipFill>
          <a:blip r:embed="rId2"/>
          <a:stretch>
            <a:fillRect/>
          </a:stretch>
        </p:blipFill>
        <p:spPr>
          <a:xfrm>
            <a:off x="2041864" y="1597981"/>
            <a:ext cx="7501631" cy="4650419"/>
          </a:xfrm>
        </p:spPr>
      </p:pic>
    </p:spTree>
    <p:extLst>
      <p:ext uri="{BB962C8B-B14F-4D97-AF65-F5344CB8AC3E}">
        <p14:creationId xmlns:p14="http://schemas.microsoft.com/office/powerpoint/2010/main" val="296581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DB8-7794-477D-97A1-82C9ED7597CD}"/>
              </a:ext>
            </a:extLst>
          </p:cNvPr>
          <p:cNvSpPr>
            <a:spLocks noGrp="1"/>
          </p:cNvSpPr>
          <p:nvPr>
            <p:ph type="title"/>
          </p:nvPr>
        </p:nvSpPr>
        <p:spPr>
          <a:xfrm>
            <a:off x="1141413" y="609600"/>
            <a:ext cx="9905998" cy="597763"/>
          </a:xfrm>
        </p:spPr>
        <p:txBody>
          <a:bodyPr/>
          <a:lstStyle/>
          <a:p>
            <a:r>
              <a:rPr lang="en-US" dirty="0"/>
              <a:t>Librarian Form</a:t>
            </a:r>
          </a:p>
        </p:txBody>
      </p:sp>
      <p:pic>
        <p:nvPicPr>
          <p:cNvPr id="11" name="Content Placeholder 10">
            <a:extLst>
              <a:ext uri="{FF2B5EF4-FFF2-40B4-BE49-F238E27FC236}">
                <a16:creationId xmlns:a16="http://schemas.microsoft.com/office/drawing/2014/main" id="{DCCBED0A-E9B8-439E-BB9E-989BBB5D997F}"/>
              </a:ext>
            </a:extLst>
          </p:cNvPr>
          <p:cNvPicPr>
            <a:picLocks noGrp="1" noChangeAspect="1"/>
          </p:cNvPicPr>
          <p:nvPr>
            <p:ph idx="1"/>
          </p:nvPr>
        </p:nvPicPr>
        <p:blipFill>
          <a:blip r:embed="rId2"/>
          <a:stretch>
            <a:fillRect/>
          </a:stretch>
        </p:blipFill>
        <p:spPr>
          <a:xfrm>
            <a:off x="1927528" y="1589101"/>
            <a:ext cx="7383879" cy="3870665"/>
          </a:xfrm>
        </p:spPr>
      </p:pic>
    </p:spTree>
    <p:extLst>
      <p:ext uri="{BB962C8B-B14F-4D97-AF65-F5344CB8AC3E}">
        <p14:creationId xmlns:p14="http://schemas.microsoft.com/office/powerpoint/2010/main" val="3351463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DB8-7794-477D-97A1-82C9ED7597CD}"/>
              </a:ext>
            </a:extLst>
          </p:cNvPr>
          <p:cNvSpPr>
            <a:spLocks noGrp="1"/>
          </p:cNvSpPr>
          <p:nvPr>
            <p:ph type="title"/>
          </p:nvPr>
        </p:nvSpPr>
        <p:spPr>
          <a:xfrm>
            <a:off x="1141413" y="609600"/>
            <a:ext cx="9905998" cy="597763"/>
          </a:xfrm>
        </p:spPr>
        <p:txBody>
          <a:bodyPr/>
          <a:lstStyle/>
          <a:p>
            <a:r>
              <a:rPr lang="en-US" dirty="0"/>
              <a:t>Librarian Form</a:t>
            </a:r>
          </a:p>
        </p:txBody>
      </p:sp>
      <p:pic>
        <p:nvPicPr>
          <p:cNvPr id="11" name="Content Placeholder 10">
            <a:extLst>
              <a:ext uri="{FF2B5EF4-FFF2-40B4-BE49-F238E27FC236}">
                <a16:creationId xmlns:a16="http://schemas.microsoft.com/office/drawing/2014/main" id="{DCCBED0A-E9B8-439E-BB9E-989BBB5D997F}"/>
              </a:ext>
            </a:extLst>
          </p:cNvPr>
          <p:cNvPicPr>
            <a:picLocks noGrp="1" noChangeAspect="1"/>
          </p:cNvPicPr>
          <p:nvPr>
            <p:ph idx="1"/>
          </p:nvPr>
        </p:nvPicPr>
        <p:blipFill>
          <a:blip r:embed="rId2"/>
          <a:stretch>
            <a:fillRect/>
          </a:stretch>
        </p:blipFill>
        <p:spPr>
          <a:xfrm>
            <a:off x="1927528" y="1589101"/>
            <a:ext cx="7383879" cy="3870665"/>
          </a:xfrm>
        </p:spPr>
      </p:pic>
    </p:spTree>
    <p:extLst>
      <p:ext uri="{BB962C8B-B14F-4D97-AF65-F5344CB8AC3E}">
        <p14:creationId xmlns:p14="http://schemas.microsoft.com/office/powerpoint/2010/main" val="68021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DB8-7794-477D-97A1-82C9ED7597CD}"/>
              </a:ext>
            </a:extLst>
          </p:cNvPr>
          <p:cNvSpPr>
            <a:spLocks noGrp="1"/>
          </p:cNvSpPr>
          <p:nvPr>
            <p:ph type="title"/>
          </p:nvPr>
        </p:nvSpPr>
        <p:spPr>
          <a:xfrm>
            <a:off x="1141413" y="609600"/>
            <a:ext cx="9905998" cy="597763"/>
          </a:xfrm>
        </p:spPr>
        <p:txBody>
          <a:bodyPr/>
          <a:lstStyle/>
          <a:p>
            <a:r>
              <a:rPr lang="en-US" dirty="0" err="1"/>
              <a:t>REport</a:t>
            </a:r>
            <a:r>
              <a:rPr lang="en-US" dirty="0"/>
              <a:t> Form</a:t>
            </a:r>
          </a:p>
        </p:txBody>
      </p:sp>
      <p:pic>
        <p:nvPicPr>
          <p:cNvPr id="6" name="Content Placeholder 5">
            <a:extLst>
              <a:ext uri="{FF2B5EF4-FFF2-40B4-BE49-F238E27FC236}">
                <a16:creationId xmlns:a16="http://schemas.microsoft.com/office/drawing/2014/main" id="{6A325558-3E9F-4822-AB47-5DD542A00629}"/>
              </a:ext>
            </a:extLst>
          </p:cNvPr>
          <p:cNvPicPr>
            <a:picLocks noGrp="1" noChangeAspect="1"/>
          </p:cNvPicPr>
          <p:nvPr>
            <p:ph idx="1"/>
          </p:nvPr>
        </p:nvPicPr>
        <p:blipFill>
          <a:blip r:embed="rId2"/>
          <a:stretch>
            <a:fillRect/>
          </a:stretch>
        </p:blipFill>
        <p:spPr>
          <a:xfrm>
            <a:off x="3932808" y="1207363"/>
            <a:ext cx="5263658" cy="5308847"/>
          </a:xfrm>
        </p:spPr>
      </p:pic>
    </p:spTree>
    <p:extLst>
      <p:ext uri="{BB962C8B-B14F-4D97-AF65-F5344CB8AC3E}">
        <p14:creationId xmlns:p14="http://schemas.microsoft.com/office/powerpoint/2010/main" val="65730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BC2B-724F-44A6-A2CB-C24C6B5F9A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807B92-B803-4518-9934-46E67902A873}"/>
              </a:ext>
            </a:extLst>
          </p:cNvPr>
          <p:cNvSpPr>
            <a:spLocks noGrp="1"/>
          </p:cNvSpPr>
          <p:nvPr>
            <p:ph idx="1"/>
          </p:nvPr>
        </p:nvSpPr>
        <p:spPr>
          <a:xfrm>
            <a:off x="1141413" y="1438183"/>
            <a:ext cx="9905998" cy="4353017"/>
          </a:xfrm>
        </p:spPr>
        <p:txBody>
          <a:bodyPr>
            <a:normAutofit/>
          </a:bodyPr>
          <a:lstStyle/>
          <a:p>
            <a:pPr marL="0" indent="0" algn="ctr">
              <a:buNone/>
            </a:pPr>
            <a:r>
              <a:rPr lang="en-US" sz="8000" b="1" dirty="0">
                <a:latin typeface="Calibri" panose="020F0502020204030204" pitchFamily="34" charset="0"/>
                <a:ea typeface="Calibri" panose="020F0502020204030204" pitchFamily="34" charset="0"/>
                <a:cs typeface="Calibri" panose="020F0502020204030204" pitchFamily="34" charset="0"/>
              </a:rPr>
              <a:t>THANK YOU</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2100649" y="3052119"/>
            <a:ext cx="1705232" cy="82790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Online issue book</a:t>
            </a:r>
          </a:p>
        </p:txBody>
      </p:sp>
      <p:sp>
        <p:nvSpPr>
          <p:cNvPr id="5" name="Rounded Rectangle 4"/>
          <p:cNvSpPr/>
          <p:nvPr/>
        </p:nvSpPr>
        <p:spPr>
          <a:xfrm>
            <a:off x="9106930" y="3052120"/>
            <a:ext cx="1544594" cy="827902"/>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a:t>
            </a:r>
          </a:p>
          <a:p>
            <a:pPr algn="ctr"/>
            <a:r>
              <a:rPr lang="en-US" dirty="0"/>
              <a:t>report</a:t>
            </a:r>
          </a:p>
        </p:txBody>
      </p:sp>
      <p:sp>
        <p:nvSpPr>
          <p:cNvPr id="6" name="Rounded Rectangle 5"/>
          <p:cNvSpPr/>
          <p:nvPr/>
        </p:nvSpPr>
        <p:spPr>
          <a:xfrm>
            <a:off x="2100649" y="4806778"/>
            <a:ext cx="1705232" cy="902044"/>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Find the availability of Book</a:t>
            </a:r>
          </a:p>
        </p:txBody>
      </p:sp>
      <p:sp>
        <p:nvSpPr>
          <p:cNvPr id="7" name="Rounded Rectangle 6"/>
          <p:cNvSpPr/>
          <p:nvPr/>
        </p:nvSpPr>
        <p:spPr>
          <a:xfrm>
            <a:off x="9218141" y="4810895"/>
            <a:ext cx="1544594" cy="902045"/>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Identify the lost books</a:t>
            </a:r>
          </a:p>
        </p:txBody>
      </p:sp>
      <p:cxnSp>
        <p:nvCxnSpPr>
          <p:cNvPr id="9" name="Straight Connector 8"/>
          <p:cNvCxnSpPr>
            <a:stCxn id="4" idx="3"/>
            <a:endCxn id="5" idx="1"/>
          </p:cNvCxnSpPr>
          <p:nvPr/>
        </p:nvCxnSpPr>
        <p:spPr>
          <a:xfrm>
            <a:off x="3805881" y="3466071"/>
            <a:ext cx="53010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9990438" y="3880022"/>
            <a:ext cx="0" cy="926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3"/>
            <a:endCxn id="7" idx="1"/>
          </p:cNvCxnSpPr>
          <p:nvPr/>
        </p:nvCxnSpPr>
        <p:spPr>
          <a:xfrm>
            <a:off x="3805881" y="5257800"/>
            <a:ext cx="5412260" cy="4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6" idx="0"/>
          </p:cNvCxnSpPr>
          <p:nvPr/>
        </p:nvCxnSpPr>
        <p:spPr>
          <a:xfrm>
            <a:off x="2953265" y="3917093"/>
            <a:ext cx="0" cy="8896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20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Motivation</a:t>
            </a:r>
          </a:p>
        </p:txBody>
      </p:sp>
      <p:sp>
        <p:nvSpPr>
          <p:cNvPr id="3" name="Content Placeholder 2"/>
          <p:cNvSpPr>
            <a:spLocks noGrp="1"/>
          </p:cNvSpPr>
          <p:nvPr>
            <p:ph idx="1"/>
          </p:nvPr>
        </p:nvSpPr>
        <p:spPr/>
        <p:txBody>
          <a:bodyPr/>
          <a:lstStyle/>
          <a:p>
            <a:r>
              <a:rPr lang="en-US" dirty="0"/>
              <a:t>To reduce the work of the librarian.</a:t>
            </a:r>
          </a:p>
          <a:p>
            <a:r>
              <a:rPr lang="en-US" dirty="0"/>
              <a:t>To manage the books and other files easily.</a:t>
            </a:r>
          </a:p>
          <a:p>
            <a:r>
              <a:rPr lang="en-US" dirty="0"/>
              <a:t>To keep track of all books easily and properly.</a:t>
            </a:r>
          </a:p>
          <a:p>
            <a:endParaRPr lang="en-US" dirty="0"/>
          </a:p>
          <a:p>
            <a:endParaRPr lang="en-US" dirty="0"/>
          </a:p>
        </p:txBody>
      </p:sp>
    </p:spTree>
    <p:extLst>
      <p:ext uri="{BB962C8B-B14F-4D97-AF65-F5344CB8AC3E}">
        <p14:creationId xmlns:p14="http://schemas.microsoft.com/office/powerpoint/2010/main" val="236998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EXISTING VS PROPOSED System</a:t>
            </a:r>
          </a:p>
        </p:txBody>
      </p:sp>
      <p:sp>
        <p:nvSpPr>
          <p:cNvPr id="3" name="Content Placeholder 2"/>
          <p:cNvSpPr>
            <a:spLocks noGrp="1"/>
          </p:cNvSpPr>
          <p:nvPr>
            <p:ph idx="1"/>
          </p:nvPr>
        </p:nvSpPr>
        <p:spPr/>
        <p:txBody>
          <a:bodyPr/>
          <a:lstStyle/>
          <a:p>
            <a:r>
              <a:rPr lang="en-US" dirty="0"/>
              <a:t>The existing system does not have any facility to generate student reports as well as book issue reports whereas the proposed system provides librarians with a tool to generate reports.</a:t>
            </a:r>
          </a:p>
          <a:p>
            <a:r>
              <a:rPr lang="en-US" dirty="0"/>
              <a:t>The existing system does not have any facility for book requests and suggestions whereas in the proposed system after logging in to their accounts student can request books as well as provide suggestions to improve the library.</a:t>
            </a:r>
          </a:p>
          <a:p>
            <a:r>
              <a:rPr lang="en-US" dirty="0"/>
              <a:t>The existing system does not have a facility for online reservation of books whereas the proposed system has a facility for online reservation of books.</a:t>
            </a:r>
          </a:p>
          <a:p>
            <a:endParaRPr lang="en-US" dirty="0"/>
          </a:p>
        </p:txBody>
      </p:sp>
    </p:spTree>
    <p:extLst>
      <p:ext uri="{BB962C8B-B14F-4D97-AF65-F5344CB8AC3E}">
        <p14:creationId xmlns:p14="http://schemas.microsoft.com/office/powerpoint/2010/main" val="400533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B134C5-0C81-5630-336F-1278C701E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2">
            <a:extLst>
              <a:ext uri="{FF2B5EF4-FFF2-40B4-BE49-F238E27FC236}">
                <a16:creationId xmlns:a16="http://schemas.microsoft.com/office/drawing/2014/main" id="{6508EB9A-801D-0263-F4B0-2A7F78BE3829}"/>
              </a:ext>
            </a:extLst>
          </p:cNvPr>
          <p:cNvSpPr txBox="1">
            <a:spLocks/>
          </p:cNvSpPr>
          <p:nvPr/>
        </p:nvSpPr>
        <p:spPr>
          <a:xfrm>
            <a:off x="8847323" y="5583211"/>
            <a:ext cx="2568251" cy="63087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mj-ea"/>
                <a:cs typeface="+mj-cs"/>
              </a:rPr>
              <a:t>LIBRARY MANAGEMENT SYSTEM </a:t>
            </a:r>
            <a:endParaRPr kumimoji="0" lang="en-US" sz="2400" b="1" i="0" u="none" strike="noStrike" kern="1200" cap="none" spc="0" normalizeH="0" baseline="0" noProof="0" dirty="0">
              <a:ln>
                <a:noFill/>
              </a:ln>
              <a:solidFill>
                <a:srgbClr val="0033CC"/>
              </a:solidFill>
              <a:effectLst/>
              <a:uLnTx/>
              <a:uFillTx/>
              <a:latin typeface="Neue Haas Grotesk Text Pro"/>
              <a:ea typeface="+mj-ea"/>
              <a:cs typeface="+mj-cs"/>
            </a:endParaRPr>
          </a:p>
        </p:txBody>
      </p:sp>
      <p:sp>
        <p:nvSpPr>
          <p:cNvPr id="20" name="TextBox 19">
            <a:extLst>
              <a:ext uri="{FF2B5EF4-FFF2-40B4-BE49-F238E27FC236}">
                <a16:creationId xmlns:a16="http://schemas.microsoft.com/office/drawing/2014/main" id="{CF132205-AD43-3678-7BBF-925909957532}"/>
              </a:ext>
            </a:extLst>
          </p:cNvPr>
          <p:cNvSpPr txBox="1"/>
          <p:nvPr/>
        </p:nvSpPr>
        <p:spPr>
          <a:xfrm>
            <a:off x="4246447" y="315439"/>
            <a:ext cx="248427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33CC"/>
                </a:solidFill>
                <a:effectLst/>
                <a:uLnTx/>
                <a:uFillTx/>
                <a:latin typeface="Times New Roman" panose="02020603050405020304" pitchFamily="18" charset="0"/>
                <a:ea typeface="+mn-ea"/>
                <a:cs typeface="+mn-cs"/>
              </a:rPr>
              <a:t>ER DIAGRAM</a:t>
            </a:r>
            <a:endParaRPr kumimoji="0" lang="en-US" sz="1800" b="0" i="0" u="none" strike="noStrike" kern="1200" cap="none" spc="0" normalizeH="0" baseline="0" noProof="0" dirty="0">
              <a:ln>
                <a:noFill/>
              </a:ln>
              <a:solidFill>
                <a:srgbClr val="0033CC"/>
              </a:solidFill>
              <a:effectLst/>
              <a:uLnTx/>
              <a:uFillTx/>
              <a:latin typeface="Neue Haas Grotesk Text Pro"/>
              <a:ea typeface="+mn-ea"/>
              <a:cs typeface="+mn-cs"/>
            </a:endParaRPr>
          </a:p>
        </p:txBody>
      </p:sp>
    </p:spTree>
    <p:extLst>
      <p:ext uri="{BB962C8B-B14F-4D97-AF65-F5344CB8AC3E}">
        <p14:creationId xmlns:p14="http://schemas.microsoft.com/office/powerpoint/2010/main" val="24919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CB35CF-29FE-5915-2ABA-9080B7F9A216}"/>
              </a:ext>
            </a:extLst>
          </p:cNvPr>
          <p:cNvSpPr>
            <a:spLocks noGrp="1"/>
          </p:cNvSpPr>
          <p:nvPr>
            <p:ph type="title"/>
          </p:nvPr>
        </p:nvSpPr>
        <p:spPr>
          <a:xfrm>
            <a:off x="102445" y="746448"/>
            <a:ext cx="7837906" cy="630877"/>
          </a:xfrm>
        </p:spPr>
        <p:txBody>
          <a:bodyPr>
            <a:noAutofit/>
          </a:bodyPr>
          <a:lstStyle/>
          <a:p>
            <a:r>
              <a:rPr lang="en-US" sz="3000" dirty="0">
                <a:solidFill>
                  <a:srgbClr val="0033CC"/>
                </a:solidFill>
                <a:latin typeface="Times New Roman" panose="02020603050405020304" pitchFamily="18" charset="0"/>
              </a:rPr>
              <a:t>LIBRARY MANAGEMENT </a:t>
            </a:r>
            <a:r>
              <a:rPr lang="en-US" sz="3600" dirty="0">
                <a:solidFill>
                  <a:srgbClr val="0033CC"/>
                </a:solidFill>
                <a:latin typeface="Times New Roman" panose="02020603050405020304" pitchFamily="18" charset="0"/>
              </a:rPr>
              <a:t>SYSTEM </a:t>
            </a:r>
            <a:endParaRPr lang="en-US" sz="3600" dirty="0">
              <a:solidFill>
                <a:srgbClr val="0033CC"/>
              </a:solidFill>
            </a:endParaRPr>
          </a:p>
        </p:txBody>
      </p:sp>
      <p:sp>
        <p:nvSpPr>
          <p:cNvPr id="4" name="Content Placeholder 3">
            <a:extLst>
              <a:ext uri="{FF2B5EF4-FFF2-40B4-BE49-F238E27FC236}">
                <a16:creationId xmlns:a16="http://schemas.microsoft.com/office/drawing/2014/main" id="{1A80BE6F-2481-432B-8232-BE6268377486}"/>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6AC96265-F359-1480-74AC-EEE9BBB5DEA8}"/>
              </a:ext>
            </a:extLst>
          </p:cNvPr>
          <p:cNvSpPr txBox="1"/>
          <p:nvPr/>
        </p:nvSpPr>
        <p:spPr>
          <a:xfrm>
            <a:off x="456953" y="1682885"/>
            <a:ext cx="9299606" cy="3647599"/>
          </a:xfrm>
          <a:prstGeom prst="roundRect">
            <a:avLst>
              <a:gd name="adj" fmla="val 10975"/>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66FF"/>
                </a:solidFill>
                <a:effectLst/>
                <a:uLnTx/>
                <a:uFillTx/>
                <a:latin typeface="Times New Roman" panose="02020603050405020304" pitchFamily="18" charset="0"/>
                <a:ea typeface="Times New Roman" panose="02020603050405020304" pitchFamily="18" charset="0"/>
                <a:cs typeface="+mn-cs"/>
              </a:rPr>
              <a:t>TOOLS &amp;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66FF"/>
              </a:solidFill>
              <a:effectLst/>
              <a:uLnTx/>
              <a:uFillTx/>
              <a:latin typeface="Times New Roman" panose="02020603050405020304" pitchFamily="18" charset="0"/>
              <a:ea typeface="Calibri" panose="020F050202020403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ea typeface="+mn-ea"/>
                <a:cs typeface="+mn-cs"/>
              </a:rPr>
              <a:t>Software </a:t>
            </a: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mn-cs"/>
              </a:rPr>
              <a:t>Operating system: Windows 11 Home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nn-NO" sz="1800" b="0" i="0" u="none" strike="noStrike" kern="1200" cap="none" spc="0" normalizeH="0" baseline="0" noProof="0" dirty="0">
                <a:ln>
                  <a:noFill/>
                </a:ln>
                <a:effectLst/>
                <a:uLnTx/>
                <a:uFillTx/>
                <a:latin typeface="Times New Roman" panose="02020603050405020304" pitchFamily="18" charset="0"/>
                <a:ea typeface="+mn-ea"/>
                <a:cs typeface="+mn-cs"/>
              </a:rPr>
              <a:t>Database: Microsoft SQL Server 2008 </a:t>
            </a: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mn-cs"/>
              </a:rPr>
              <a:t>Development tools: Microsoft Visual Studio 2022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mn-cs"/>
              </a:rPr>
              <a:t>Programming language- HTML, CSS, JavaScript, PHP</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Times New Roman" panose="02020603050405020304" pitchFamily="18" charset="0"/>
                <a:ea typeface="+mn-ea"/>
                <a:cs typeface="+mn-cs"/>
              </a:rPr>
              <a:t>Hardware </a:t>
            </a:r>
            <a:endParaRPr kumimoji="0" lang="en-US" sz="1800" b="0" i="0" u="none" strike="noStrike" kern="1200" cap="none" spc="0" normalizeH="0" baseline="0" noProof="0" dirty="0">
              <a:ln>
                <a:noFill/>
              </a:ln>
              <a:effectLst/>
              <a:uLnTx/>
              <a:uFillTx/>
              <a:latin typeface="Times New Roman" panose="02020603050405020304"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pt-BR" sz="1800" b="0" i="0" u="none" strike="noStrike" kern="1200" cap="none" spc="0" normalizeH="0" baseline="0" noProof="0" dirty="0">
                <a:ln>
                  <a:noFill/>
                </a:ln>
                <a:effectLst/>
                <a:uLnTx/>
                <a:uFillTx/>
                <a:latin typeface="Times New Roman" panose="02020603050405020304" pitchFamily="18" charset="0"/>
                <a:ea typeface="+mn-ea"/>
                <a:cs typeface="+mn-cs"/>
              </a:rPr>
              <a:t>Processor: Intel(R) Core(TM) i5-9500K CPU @ 3.90GHz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mn-cs"/>
              </a:rPr>
              <a:t>Ram: 12 GB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97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4287"/>
            <a:ext cx="9905998" cy="479395"/>
          </a:xfrm>
        </p:spPr>
        <p:txBody>
          <a:bodyPr>
            <a:normAutofit fontScale="90000"/>
          </a:bodyPr>
          <a:lstStyle/>
          <a:p>
            <a:pPr algn="ctr"/>
            <a:r>
              <a:rPr lang="en-US" b="1" dirty="0">
                <a:effectLst/>
              </a:rPr>
              <a:t>Interesting Query</a:t>
            </a:r>
            <a:endParaRPr lang="en-US" b="1" dirty="0"/>
          </a:p>
        </p:txBody>
      </p:sp>
      <p:sp>
        <p:nvSpPr>
          <p:cNvPr id="3" name="Content Placeholder 2"/>
          <p:cNvSpPr>
            <a:spLocks noGrp="1"/>
          </p:cNvSpPr>
          <p:nvPr>
            <p:ph idx="1"/>
          </p:nvPr>
        </p:nvSpPr>
        <p:spPr>
          <a:xfrm>
            <a:off x="1141413" y="2130641"/>
            <a:ext cx="9905998" cy="3660559"/>
          </a:xfrm>
        </p:spPr>
        <p:txBody>
          <a:bodyPr>
            <a:noAutofit/>
          </a:bodyPr>
          <a:lstStyle/>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1.Retrieve all books from the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 FROM books;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Retrieve all books published after 2010: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 FROM books WHERE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publication_year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&gt; 2010;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3.Retrieve all books with the title “Software Engineering":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 FROM books WHERE title = 'Software Engineering';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4.Add a new book to the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INSERT INTO books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book_id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author,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publication_year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publisher,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book_name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term, edition,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VALUES (5051, 'Roger Pressman', 1991, ‘Mc Graw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Education’, 'Software Engineering',’1</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Updating Books: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UPDATE books SET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publication_year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1999 WHERE title = ‘Analog Communication';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151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91" y="0"/>
            <a:ext cx="9695463" cy="926757"/>
          </a:xfrm>
        </p:spPr>
        <p:txBody>
          <a:bodyPr/>
          <a:lstStyle/>
          <a:p>
            <a:pPr algn="ctr"/>
            <a:r>
              <a:rPr lang="en-US" b="1" dirty="0"/>
              <a:t>Schema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670" y="983864"/>
            <a:ext cx="9581885" cy="5684666"/>
          </a:xfrm>
        </p:spPr>
      </p:pic>
    </p:spTree>
    <p:extLst>
      <p:ext uri="{BB962C8B-B14F-4D97-AF65-F5344CB8AC3E}">
        <p14:creationId xmlns:p14="http://schemas.microsoft.com/office/powerpoint/2010/main" val="424149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Schema of library management system</a:t>
            </a:r>
            <a:endParaRPr lang="en-US" dirty="0"/>
          </a:p>
        </p:txBody>
      </p:sp>
      <p:sp>
        <p:nvSpPr>
          <p:cNvPr id="3" name="Content Placeholder 2"/>
          <p:cNvSpPr>
            <a:spLocks noGrp="1"/>
          </p:cNvSpPr>
          <p:nvPr>
            <p:ph idx="1"/>
          </p:nvPr>
        </p:nvSpPr>
        <p:spPr/>
        <p:txBody>
          <a:bodyPr>
            <a:normAutofit/>
          </a:bodyPr>
          <a:lstStyle/>
          <a:p>
            <a:r>
              <a:rPr lang="en-US" dirty="0"/>
              <a:t>Student (</a:t>
            </a:r>
            <a:r>
              <a:rPr lang="en-US" dirty="0" err="1"/>
              <a:t>student_id</a:t>
            </a:r>
            <a:r>
              <a:rPr lang="en-US" dirty="0"/>
              <a:t>, </a:t>
            </a:r>
            <a:r>
              <a:rPr lang="en-US" dirty="0" err="1"/>
              <a:t>student_name</a:t>
            </a:r>
            <a:r>
              <a:rPr lang="en-US" dirty="0"/>
              <a:t>, </a:t>
            </a:r>
            <a:r>
              <a:rPr lang="en-US" dirty="0" err="1"/>
              <a:t>student_email</a:t>
            </a:r>
            <a:r>
              <a:rPr lang="en-US" dirty="0"/>
              <a:t>, year , term )</a:t>
            </a:r>
          </a:p>
          <a:p>
            <a:r>
              <a:rPr lang="en-US" dirty="0"/>
              <a:t>Librarian (</a:t>
            </a:r>
            <a:r>
              <a:rPr lang="en-US" dirty="0" err="1"/>
              <a:t>librarian_id</a:t>
            </a:r>
            <a:r>
              <a:rPr lang="en-US" dirty="0"/>
              <a:t>, </a:t>
            </a:r>
            <a:r>
              <a:rPr lang="en-US" dirty="0" err="1"/>
              <a:t>librarian_name</a:t>
            </a:r>
            <a:r>
              <a:rPr lang="en-US" dirty="0"/>
              <a:t>, </a:t>
            </a:r>
            <a:r>
              <a:rPr lang="en-US" dirty="0" err="1"/>
              <a:t>librarian_email</a:t>
            </a:r>
            <a:r>
              <a:rPr lang="en-US" dirty="0"/>
              <a:t> )</a:t>
            </a:r>
          </a:p>
          <a:p>
            <a:r>
              <a:rPr lang="en-US" dirty="0"/>
              <a:t>Book ( </a:t>
            </a:r>
            <a:r>
              <a:rPr lang="en-US" dirty="0" err="1"/>
              <a:t>book_id</a:t>
            </a:r>
            <a:r>
              <a:rPr lang="en-US" dirty="0"/>
              <a:t>, author,  </a:t>
            </a:r>
            <a:r>
              <a:rPr lang="en-US" dirty="0" err="1"/>
              <a:t>publication_year</a:t>
            </a:r>
            <a:r>
              <a:rPr lang="en-US" dirty="0"/>
              <a:t>, publisher, </a:t>
            </a:r>
            <a:r>
              <a:rPr lang="en-US" dirty="0" err="1"/>
              <a:t>book_name</a:t>
            </a:r>
            <a:r>
              <a:rPr lang="en-US" dirty="0"/>
              <a:t>, term, edition, category )</a:t>
            </a:r>
          </a:p>
          <a:p>
            <a:r>
              <a:rPr lang="en-US" dirty="0" err="1"/>
              <a:t>BorrowedBooks</a:t>
            </a:r>
            <a:r>
              <a:rPr lang="en-US" dirty="0"/>
              <a:t> (</a:t>
            </a:r>
            <a:r>
              <a:rPr lang="en-US" dirty="0" err="1"/>
              <a:t>borrow_id</a:t>
            </a:r>
            <a:r>
              <a:rPr lang="en-US" dirty="0"/>
              <a:t>, </a:t>
            </a:r>
            <a:r>
              <a:rPr lang="en-US" dirty="0" err="1"/>
              <a:t>student_id</a:t>
            </a:r>
            <a:r>
              <a:rPr lang="en-US" dirty="0"/>
              <a:t> ,  </a:t>
            </a:r>
            <a:r>
              <a:rPr lang="en-US" dirty="0" err="1"/>
              <a:t>book_id</a:t>
            </a:r>
            <a:r>
              <a:rPr lang="en-US" dirty="0"/>
              <a:t>, </a:t>
            </a:r>
            <a:r>
              <a:rPr lang="en-US" dirty="0" err="1"/>
              <a:t>borrow_date,due_date</a:t>
            </a:r>
            <a:r>
              <a:rPr lang="en-US" dirty="0"/>
              <a:t> ,</a:t>
            </a:r>
            <a:r>
              <a:rPr lang="en-US" dirty="0" err="1"/>
              <a:t>student_id,book_id</a:t>
            </a:r>
            <a:r>
              <a:rPr lang="en-US" dirty="0"/>
              <a:t>)</a:t>
            </a:r>
          </a:p>
        </p:txBody>
      </p:sp>
    </p:spTree>
    <p:extLst>
      <p:ext uri="{BB962C8B-B14F-4D97-AF65-F5344CB8AC3E}">
        <p14:creationId xmlns:p14="http://schemas.microsoft.com/office/powerpoint/2010/main" val="3265617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1_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134</TotalTime>
  <Words>606</Words>
  <Application>Microsoft Office PowerPoint</Application>
  <PresentationFormat>Widescreen</PresentationFormat>
  <Paragraphs>78</Paragraphs>
  <Slides>19</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华文仿宋</vt:lpstr>
      <vt:lpstr>Algerian</vt:lpstr>
      <vt:lpstr>Arial</vt:lpstr>
      <vt:lpstr>Calibri</vt:lpstr>
      <vt:lpstr>Century Gothic</vt:lpstr>
      <vt:lpstr>Neue Haas Grotesk Text Pro</vt:lpstr>
      <vt:lpstr>Open Sans</vt:lpstr>
      <vt:lpstr>Times New Roman</vt:lpstr>
      <vt:lpstr>Wingdings</vt:lpstr>
      <vt:lpstr>Mesh</vt:lpstr>
      <vt:lpstr>1_Mesh</vt:lpstr>
      <vt:lpstr>Library management system of seminar library</vt:lpstr>
      <vt:lpstr>Introduction</vt:lpstr>
      <vt:lpstr>Motivation</vt:lpstr>
      <vt:lpstr>EXISTING VS PROPOSED System</vt:lpstr>
      <vt:lpstr>PowerPoint Presentation</vt:lpstr>
      <vt:lpstr>LIBRARY MANAGEMENT SYSTEM </vt:lpstr>
      <vt:lpstr>Interesting Query</vt:lpstr>
      <vt:lpstr>Schema Diagram</vt:lpstr>
      <vt:lpstr>Schema of library management system</vt:lpstr>
      <vt:lpstr>Schema of library management system</vt:lpstr>
      <vt:lpstr>Book TABLE</vt:lpstr>
      <vt:lpstr>RePORT TABLE</vt:lpstr>
      <vt:lpstr>Book FORM</vt:lpstr>
      <vt:lpstr>Student FORM</vt:lpstr>
      <vt:lpstr>Return Book Form</vt:lpstr>
      <vt:lpstr>Librarian Form</vt:lpstr>
      <vt:lpstr>Librarian Form</vt:lpstr>
      <vt:lpstr>REport 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Windows User</dc:creator>
  <cp:lastModifiedBy>MUSFIK</cp:lastModifiedBy>
  <cp:revision>22</cp:revision>
  <dcterms:created xsi:type="dcterms:W3CDTF">2023-04-01T17:15:57Z</dcterms:created>
  <dcterms:modified xsi:type="dcterms:W3CDTF">2023-04-02T05:46:09Z</dcterms:modified>
</cp:coreProperties>
</file>