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65" r:id="rId10"/>
    <p:sldId id="27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3DFF71-D4D5-49C9-ABD9-F7979F85168C}" v="1" dt="2024-11-04T03:26:48.5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9" d="100"/>
          <a:sy n="79" d="100"/>
        </p:scale>
        <p:origin x="165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hiour Rahman" userId="7490e89d-d9ae-4193-b86a-11379f02786a" providerId="ADAL" clId="{CC3DFF71-D4D5-49C9-ABD9-F7979F85168C}"/>
    <pc:docChg chg="modSld">
      <pc:chgData name="Mashiour Rahman" userId="7490e89d-d9ae-4193-b86a-11379f02786a" providerId="ADAL" clId="{CC3DFF71-D4D5-49C9-ABD9-F7979F85168C}" dt="2024-11-04T03:26:51.892" v="7" actId="20577"/>
      <pc:docMkLst>
        <pc:docMk/>
      </pc:docMkLst>
      <pc:sldChg chg="modSp mod">
        <pc:chgData name="Mashiour Rahman" userId="7490e89d-d9ae-4193-b86a-11379f02786a" providerId="ADAL" clId="{CC3DFF71-D4D5-49C9-ABD9-F7979F85168C}" dt="2024-11-04T03:26:51.892" v="7" actId="20577"/>
        <pc:sldMkLst>
          <pc:docMk/>
          <pc:sldMk cId="700707328" sldId="256"/>
        </pc:sldMkLst>
        <pc:graphicFrameChg chg="mod modGraphic">
          <ac:chgData name="Mashiour Rahman" userId="7490e89d-d9ae-4193-b86a-11379f02786a" providerId="ADAL" clId="{CC3DFF71-D4D5-49C9-ABD9-F7979F85168C}" dt="2024-11-04T03:26:51.892" v="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C29BE-F205-4296-AC55-32A58A82FAC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69580-4BF0-497F-A9CC-754B57BDE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6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nked_list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06418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Mashiour Rahman (mashiour@aiub.edu)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5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Linked List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Search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Insertion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Deletion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Doubly Linked List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Searching (Algorithm and simulation)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Algorithm</a:t>
            </a:r>
          </a:p>
          <a:p>
            <a:r>
              <a:rPr lang="en-US" dirty="0"/>
              <a:t>Input: Head (the address of first node)</a:t>
            </a:r>
          </a:p>
          <a:p>
            <a:r>
              <a:rPr lang="en-US" dirty="0" err="1"/>
              <a:t>Curr</a:t>
            </a:r>
            <a:r>
              <a:rPr lang="en-US" dirty="0"/>
              <a:t> = Head</a:t>
            </a:r>
          </a:p>
          <a:p>
            <a:r>
              <a:rPr lang="en-US" dirty="0"/>
              <a:t>Step 1: if </a:t>
            </a:r>
            <a:r>
              <a:rPr lang="en-US" dirty="0" err="1"/>
              <a:t>Curr</a:t>
            </a:r>
            <a:r>
              <a:rPr lang="en-US" dirty="0"/>
              <a:t> == NULL print </a:t>
            </a:r>
            <a:r>
              <a:rPr lang="en-US" b="1" dirty="0"/>
              <a:t>not found </a:t>
            </a:r>
            <a:r>
              <a:rPr lang="en-US" dirty="0"/>
              <a:t>and </a:t>
            </a:r>
            <a:r>
              <a:rPr lang="en-US" b="1" dirty="0"/>
              <a:t>exit</a:t>
            </a:r>
            <a:r>
              <a:rPr lang="en-US" dirty="0"/>
              <a:t> </a:t>
            </a:r>
          </a:p>
          <a:p>
            <a:r>
              <a:rPr lang="en-US" dirty="0"/>
              <a:t>If </a:t>
            </a:r>
            <a:r>
              <a:rPr lang="en-US" dirty="0" err="1"/>
              <a:t>Curr</a:t>
            </a:r>
            <a:r>
              <a:rPr lang="en-US" dirty="0"/>
              <a:t>-&gt;data = item print </a:t>
            </a:r>
            <a:r>
              <a:rPr lang="en-US" b="1" dirty="0"/>
              <a:t>found </a:t>
            </a:r>
            <a:r>
              <a:rPr lang="en-US" dirty="0"/>
              <a:t>and</a:t>
            </a:r>
            <a:r>
              <a:rPr lang="en-US" b="1" dirty="0"/>
              <a:t> exit</a:t>
            </a:r>
            <a:endParaRPr lang="en-US" dirty="0"/>
          </a:p>
          <a:p>
            <a:r>
              <a:rPr lang="en-US" dirty="0"/>
              <a:t>Step 2: move </a:t>
            </a:r>
            <a:r>
              <a:rPr lang="en-US" dirty="0" err="1"/>
              <a:t>Curr</a:t>
            </a:r>
            <a:r>
              <a:rPr lang="en-US" dirty="0"/>
              <a:t> to next node and go to step 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65336" y="4285718"/>
            <a:ext cx="729343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830107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265536" y="4612518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114621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550050" y="4612518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420907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856336" y="4612518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738079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173508" y="4612518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174993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610422" y="4612518"/>
            <a:ext cx="685800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57" name="Straight Arrow Connector 56"/>
          <p:cNvCxnSpPr>
            <a:stCxn id="46" idx="3"/>
            <a:endCxn id="47" idx="1"/>
          </p:cNvCxnSpPr>
          <p:nvPr/>
        </p:nvCxnSpPr>
        <p:spPr>
          <a:xfrm>
            <a:off x="1394679" y="4449004"/>
            <a:ext cx="435428" cy="32657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9" idx="1"/>
          </p:cNvCxnSpPr>
          <p:nvPr/>
        </p:nvCxnSpPr>
        <p:spPr>
          <a:xfrm>
            <a:off x="2483250" y="4775576"/>
            <a:ext cx="631371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1" idx="1"/>
          </p:cNvCxnSpPr>
          <p:nvPr/>
        </p:nvCxnSpPr>
        <p:spPr>
          <a:xfrm flipV="1">
            <a:off x="3767764" y="4775576"/>
            <a:ext cx="653143" cy="228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3" idx="1"/>
          </p:cNvCxnSpPr>
          <p:nvPr/>
        </p:nvCxnSpPr>
        <p:spPr>
          <a:xfrm>
            <a:off x="5074050" y="4775576"/>
            <a:ext cx="664029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5" idx="1"/>
          </p:cNvCxnSpPr>
          <p:nvPr/>
        </p:nvCxnSpPr>
        <p:spPr>
          <a:xfrm>
            <a:off x="6391222" y="4775576"/>
            <a:ext cx="783771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683149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2967663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4273949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591121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62" idx="0"/>
            <a:endCxn id="47" idx="2"/>
          </p:cNvCxnSpPr>
          <p:nvPr/>
        </p:nvCxnSpPr>
        <p:spPr>
          <a:xfrm flipV="1">
            <a:off x="2047821" y="4938862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0"/>
            <a:endCxn id="49" idx="2"/>
          </p:cNvCxnSpPr>
          <p:nvPr/>
        </p:nvCxnSpPr>
        <p:spPr>
          <a:xfrm flipV="1">
            <a:off x="3332335" y="4938862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0"/>
            <a:endCxn id="51" idx="2"/>
          </p:cNvCxnSpPr>
          <p:nvPr/>
        </p:nvCxnSpPr>
        <p:spPr>
          <a:xfrm flipV="1">
            <a:off x="4638621" y="4938862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0"/>
            <a:endCxn id="53" idx="2"/>
          </p:cNvCxnSpPr>
          <p:nvPr/>
        </p:nvCxnSpPr>
        <p:spPr>
          <a:xfrm flipV="1">
            <a:off x="5955793" y="4938862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028035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0" idx="0"/>
          </p:cNvCxnSpPr>
          <p:nvPr/>
        </p:nvCxnSpPr>
        <p:spPr>
          <a:xfrm flipV="1">
            <a:off x="7392707" y="4939090"/>
            <a:ext cx="1" cy="38817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65651" y="3825892"/>
            <a:ext cx="95481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Item = 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95476" y="4056863"/>
            <a:ext cx="84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Found!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97598" y="3669377"/>
            <a:ext cx="108113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Item = 15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157049" y="5342381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74" idx="0"/>
          </p:cNvCxnSpPr>
          <p:nvPr/>
        </p:nvCxnSpPr>
        <p:spPr>
          <a:xfrm flipV="1">
            <a:off x="8521721" y="4954207"/>
            <a:ext cx="1" cy="38817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192099" y="3809033"/>
            <a:ext cx="126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 Found!</a:t>
            </a:r>
          </a:p>
        </p:txBody>
      </p:sp>
    </p:spTree>
    <p:extLst>
      <p:ext uri="{BB962C8B-B14F-4D97-AF65-F5344CB8AC3E}">
        <p14:creationId xmlns:p14="http://schemas.microsoft.com/office/powerpoint/2010/main" val="11325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2" grpId="2" animBg="1"/>
      <p:bldP spid="62" grpId="3" animBg="1"/>
      <p:bldP spid="63" grpId="0" animBg="1"/>
      <p:bldP spid="63" grpId="1" animBg="1"/>
      <p:bldP spid="63" grpId="2" animBg="1"/>
      <p:bldP spid="63" grpId="3" animBg="1"/>
      <p:bldP spid="64" grpId="0" animBg="1"/>
      <p:bldP spid="64" grpId="1" animBg="1"/>
      <p:bldP spid="64" grpId="2" animBg="1"/>
      <p:bldP spid="64" grpId="3" animBg="1"/>
      <p:bldP spid="65" grpId="0" animBg="1"/>
      <p:bldP spid="65" grpId="1" animBg="1"/>
      <p:bldP spid="65" grpId="2" animBg="1"/>
      <p:bldP spid="65" grpId="3" animBg="1"/>
      <p:bldP spid="70" grpId="0" animBg="1"/>
      <p:bldP spid="70" grpId="1" animBg="1"/>
      <p:bldP spid="6" grpId="0" animBg="1"/>
      <p:bldP spid="6" grpId="1" animBg="1"/>
      <p:bldP spid="7" grpId="0"/>
      <p:bldP spid="7" grpId="1"/>
      <p:bldP spid="73" grpId="0" animBg="1"/>
      <p:bldP spid="73" grpId="1" animBg="1"/>
      <p:bldP spid="74" grpId="0" animBg="1"/>
      <p:bldP spid="74" grpId="1" animBg="1"/>
      <p:bldP spid="76" grpId="0"/>
      <p:bldP spid="7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Insertion (Algorithm and simulation)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Algorithm</a:t>
            </a:r>
          </a:p>
          <a:p>
            <a:r>
              <a:rPr lang="en-US" dirty="0"/>
              <a:t>Input: </a:t>
            </a:r>
          </a:p>
          <a:p>
            <a:r>
              <a:rPr lang="en-US" dirty="0"/>
              <a:t>Head (the address of first node), </a:t>
            </a:r>
          </a:p>
          <a:p>
            <a:r>
              <a:rPr lang="en-US" dirty="0"/>
              <a:t>Node (inserting node), </a:t>
            </a:r>
          </a:p>
          <a:p>
            <a:r>
              <a:rPr lang="en-US" dirty="0" err="1"/>
              <a:t>Prev</a:t>
            </a:r>
            <a:r>
              <a:rPr lang="en-US" dirty="0"/>
              <a:t> (address of previous node)</a:t>
            </a:r>
          </a:p>
          <a:p>
            <a:endParaRPr lang="en-US" dirty="0"/>
          </a:p>
          <a:p>
            <a:r>
              <a:rPr lang="en-US" b="1" dirty="0"/>
              <a:t>Case 1: </a:t>
            </a:r>
          </a:p>
          <a:p>
            <a:r>
              <a:rPr lang="en-US" dirty="0"/>
              <a:t>if </a:t>
            </a:r>
            <a:r>
              <a:rPr lang="en-US" b="1" dirty="0" err="1"/>
              <a:t>Prev</a:t>
            </a:r>
            <a:r>
              <a:rPr lang="en-US" dirty="0"/>
              <a:t> != NULL then go to Case 2</a:t>
            </a:r>
          </a:p>
          <a:p>
            <a:r>
              <a:rPr lang="en-US" dirty="0"/>
              <a:t>Make a link from </a:t>
            </a:r>
            <a:r>
              <a:rPr lang="en-US" b="1" dirty="0"/>
              <a:t>Node</a:t>
            </a:r>
            <a:r>
              <a:rPr lang="en-US" dirty="0"/>
              <a:t> to </a:t>
            </a:r>
            <a:r>
              <a:rPr lang="en-US" b="1" dirty="0"/>
              <a:t>first node</a:t>
            </a:r>
          </a:p>
          <a:p>
            <a:r>
              <a:rPr lang="en-US" dirty="0"/>
              <a:t>Make </a:t>
            </a:r>
            <a:r>
              <a:rPr lang="en-US" b="1" dirty="0"/>
              <a:t>Node</a:t>
            </a:r>
            <a:r>
              <a:rPr lang="en-US" dirty="0"/>
              <a:t> as the </a:t>
            </a:r>
            <a:r>
              <a:rPr lang="en-US" b="1" dirty="0"/>
              <a:t>Head</a:t>
            </a:r>
          </a:p>
          <a:p>
            <a:r>
              <a:rPr lang="en-US" dirty="0"/>
              <a:t>Exit</a:t>
            </a:r>
          </a:p>
          <a:p>
            <a:r>
              <a:rPr lang="en-US" b="1" dirty="0"/>
              <a:t>Case 2: </a:t>
            </a:r>
          </a:p>
          <a:p>
            <a:r>
              <a:rPr lang="en-US" dirty="0"/>
              <a:t>Make a link from </a:t>
            </a:r>
            <a:r>
              <a:rPr lang="en-US" b="1" dirty="0"/>
              <a:t>Node</a:t>
            </a:r>
            <a:r>
              <a:rPr lang="en-US" dirty="0"/>
              <a:t> to the </a:t>
            </a:r>
            <a:r>
              <a:rPr lang="en-US" b="1" dirty="0"/>
              <a:t>node next to </a:t>
            </a:r>
            <a:r>
              <a:rPr lang="en-US" b="1" dirty="0" err="1"/>
              <a:t>Prev</a:t>
            </a:r>
            <a:endParaRPr lang="en-US" b="1" dirty="0"/>
          </a:p>
          <a:p>
            <a:r>
              <a:rPr lang="en-US" dirty="0"/>
              <a:t>Make another link from </a:t>
            </a:r>
            <a:r>
              <a:rPr lang="en-US" b="1" dirty="0" err="1"/>
              <a:t>Prev</a:t>
            </a:r>
            <a:r>
              <a:rPr lang="en-US" dirty="0"/>
              <a:t> to </a:t>
            </a:r>
            <a:r>
              <a:rPr lang="en-US" b="1" dirty="0"/>
              <a:t>Node</a:t>
            </a:r>
          </a:p>
          <a:p>
            <a:endParaRPr lang="en-US" b="1" dirty="0"/>
          </a:p>
        </p:txBody>
      </p:sp>
      <p:sp>
        <p:nvSpPr>
          <p:cNvPr id="37" name="Rectangle 36"/>
          <p:cNvSpPr/>
          <p:nvPr/>
        </p:nvSpPr>
        <p:spPr>
          <a:xfrm>
            <a:off x="4140146" y="2362337"/>
            <a:ext cx="688177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087634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551313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341468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775037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743016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203270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110553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8579772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6232237" y="3071896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6692491" y="3071896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8" name="Straight Arrow Connector 77"/>
          <p:cNvCxnSpPr>
            <a:stCxn id="37" idx="2"/>
          </p:cNvCxnSpPr>
          <p:nvPr/>
        </p:nvCxnSpPr>
        <p:spPr>
          <a:xfrm flipH="1">
            <a:off x="4474197" y="2765749"/>
            <a:ext cx="10038" cy="1072816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40" idx="1"/>
          </p:cNvCxnSpPr>
          <p:nvPr/>
        </p:nvCxnSpPr>
        <p:spPr>
          <a:xfrm>
            <a:off x="4749798" y="4040084"/>
            <a:ext cx="591670" cy="187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42" idx="1"/>
          </p:cNvCxnSpPr>
          <p:nvPr/>
        </p:nvCxnSpPr>
        <p:spPr>
          <a:xfrm>
            <a:off x="6034804" y="4040084"/>
            <a:ext cx="708212" cy="187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403965" y="4040084"/>
            <a:ext cx="708212" cy="187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252652" y="4539127"/>
            <a:ext cx="847812" cy="4460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6061567" y="2414731"/>
            <a:ext cx="930835" cy="3911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cxnSp>
        <p:nvCxnSpPr>
          <p:cNvPr id="84" name="Straight Arrow Connector 83"/>
          <p:cNvCxnSpPr>
            <a:stCxn id="83" idx="2"/>
          </p:cNvCxnSpPr>
          <p:nvPr/>
        </p:nvCxnSpPr>
        <p:spPr>
          <a:xfrm flipH="1">
            <a:off x="6524809" y="2805900"/>
            <a:ext cx="2176" cy="282575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2" idx="0"/>
          </p:cNvCxnSpPr>
          <p:nvPr/>
        </p:nvCxnSpPr>
        <p:spPr>
          <a:xfrm flipV="1">
            <a:off x="5676558" y="4226775"/>
            <a:ext cx="18571" cy="31235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rot="5400000" flipH="1" flipV="1">
            <a:off x="5760667" y="3547739"/>
            <a:ext cx="766485" cy="218212"/>
          </a:xfrm>
          <a:prstGeom prst="bentConnector2">
            <a:avLst/>
          </a:prstGeom>
          <a:ln w="31750">
            <a:solidFill>
              <a:srgbClr val="FF0000"/>
            </a:solidFill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42" idx="0"/>
          </p:cNvCxnSpPr>
          <p:nvPr/>
        </p:nvCxnSpPr>
        <p:spPr>
          <a:xfrm flipH="1">
            <a:off x="6971616" y="3369769"/>
            <a:ext cx="20786" cy="468796"/>
          </a:xfrm>
          <a:prstGeom prst="straightConnector1">
            <a:avLst/>
          </a:prstGeom>
          <a:ln w="31750">
            <a:solidFill>
              <a:srgbClr val="FF0000"/>
            </a:solidFill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7361354" y="2933674"/>
            <a:ext cx="1352923" cy="4204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Node-&gt;next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492658" y="4504020"/>
            <a:ext cx="1240006" cy="4204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r>
              <a:rPr lang="en-US" dirty="0"/>
              <a:t>-&gt;next</a:t>
            </a:r>
          </a:p>
        </p:txBody>
      </p:sp>
      <p:cxnSp>
        <p:nvCxnSpPr>
          <p:cNvPr id="90" name="Straight Arrow Connector 89"/>
          <p:cNvCxnSpPr>
            <a:stCxn id="88" idx="1"/>
          </p:cNvCxnSpPr>
          <p:nvPr/>
        </p:nvCxnSpPr>
        <p:spPr>
          <a:xfrm flipH="1">
            <a:off x="6874028" y="3143877"/>
            <a:ext cx="487326" cy="8798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9" idx="1"/>
          </p:cNvCxnSpPr>
          <p:nvPr/>
        </p:nvCxnSpPr>
        <p:spPr>
          <a:xfrm flipH="1" flipV="1">
            <a:off x="5996554" y="4109513"/>
            <a:ext cx="496104" cy="60471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9" idx="0"/>
          </p:cNvCxnSpPr>
          <p:nvPr/>
        </p:nvCxnSpPr>
        <p:spPr>
          <a:xfrm flipH="1" flipV="1">
            <a:off x="7111864" y="4241977"/>
            <a:ext cx="797" cy="26204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77" idx="2"/>
            <a:endCxn id="38" idx="0"/>
          </p:cNvCxnSpPr>
          <p:nvPr/>
        </p:nvCxnSpPr>
        <p:spPr>
          <a:xfrm rot="5400000">
            <a:off x="5437035" y="2354508"/>
            <a:ext cx="363257" cy="2604857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7" idx="2"/>
          </p:cNvCxnSpPr>
          <p:nvPr/>
        </p:nvCxnSpPr>
        <p:spPr>
          <a:xfrm flipV="1">
            <a:off x="6921091" y="3261315"/>
            <a:ext cx="1557" cy="213993"/>
          </a:xfrm>
          <a:prstGeom prst="line">
            <a:avLst/>
          </a:prstGeom>
          <a:ln w="31750">
            <a:solidFill>
              <a:srgbClr val="FF0000"/>
            </a:solidFill>
            <a:headEnd type="none"/>
            <a:tailEnd type="oval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37" idx="3"/>
            <a:endCxn id="72" idx="1"/>
          </p:cNvCxnSpPr>
          <p:nvPr/>
        </p:nvCxnSpPr>
        <p:spPr>
          <a:xfrm>
            <a:off x="4828323" y="2564043"/>
            <a:ext cx="1403914" cy="7095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93283" y="5037202"/>
            <a:ext cx="334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1: Inserting at Head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193814" y="5024734"/>
            <a:ext cx="4666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2: Inserting after a given node</a:t>
            </a:r>
          </a:p>
        </p:txBody>
      </p:sp>
    </p:spTree>
    <p:extLst>
      <p:ext uri="{BB962C8B-B14F-4D97-AF65-F5344CB8AC3E}">
        <p14:creationId xmlns:p14="http://schemas.microsoft.com/office/powerpoint/2010/main" val="125442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1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5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3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7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5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3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6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9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2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3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6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7" grpId="0" animBg="1"/>
      <p:bldP spid="82" grpId="0" animBg="1"/>
      <p:bldP spid="82" grpId="1" animBg="1"/>
      <p:bldP spid="82" grpId="2" animBg="1"/>
      <p:bldP spid="82" grpId="3" animBg="1"/>
      <p:bldP spid="83" grpId="0" animBg="1"/>
      <p:bldP spid="83" grpId="1" animBg="1"/>
      <p:bldP spid="83" grpId="2" animBg="1"/>
      <p:bldP spid="83" grpId="3" animBg="1"/>
      <p:bldP spid="88" grpId="0" animBg="1"/>
      <p:bldP spid="88" grpId="1" animBg="1"/>
      <p:bldP spid="88" grpId="2" animBg="1"/>
      <p:bldP spid="88" grpId="3" animBg="1"/>
      <p:bldP spid="89" grpId="0" animBg="1"/>
      <p:bldP spid="89" grpId="1" animBg="1"/>
      <p:bldP spid="3" grpId="0"/>
      <p:bldP spid="96" grpId="0"/>
      <p:bldP spid="9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Deletion (Algorithm and simulation)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Algorithm</a:t>
            </a:r>
          </a:p>
          <a:p>
            <a:r>
              <a:rPr lang="en-US" dirty="0"/>
              <a:t>Input: </a:t>
            </a:r>
          </a:p>
          <a:p>
            <a:r>
              <a:rPr lang="en-US" dirty="0"/>
              <a:t>Head (the address of first node), </a:t>
            </a:r>
          </a:p>
          <a:p>
            <a:r>
              <a:rPr lang="en-US" dirty="0" err="1"/>
              <a:t>Prev</a:t>
            </a:r>
            <a:r>
              <a:rPr lang="en-US" dirty="0"/>
              <a:t> (address of previous node)</a:t>
            </a:r>
          </a:p>
          <a:p>
            <a:endParaRPr lang="en-US" dirty="0"/>
          </a:p>
          <a:p>
            <a:r>
              <a:rPr lang="en-US" b="1" dirty="0"/>
              <a:t>Case 1: </a:t>
            </a:r>
          </a:p>
          <a:p>
            <a:r>
              <a:rPr lang="en-US" dirty="0"/>
              <a:t>if </a:t>
            </a:r>
            <a:r>
              <a:rPr lang="en-US" b="1" dirty="0" err="1"/>
              <a:t>Prev</a:t>
            </a:r>
            <a:r>
              <a:rPr lang="en-US" dirty="0"/>
              <a:t> = NULL then go to Case 2</a:t>
            </a:r>
          </a:p>
          <a:p>
            <a:r>
              <a:rPr lang="en-US" dirty="0" err="1"/>
              <a:t>Curr</a:t>
            </a:r>
            <a:r>
              <a:rPr lang="en-US" dirty="0"/>
              <a:t> = </a:t>
            </a:r>
            <a:r>
              <a:rPr lang="en-US" dirty="0" err="1"/>
              <a:t>Prev</a:t>
            </a:r>
            <a:r>
              <a:rPr lang="en-US" dirty="0"/>
              <a:t>-&gt;next</a:t>
            </a:r>
          </a:p>
          <a:p>
            <a:r>
              <a:rPr lang="en-US" dirty="0"/>
              <a:t>Make a link from </a:t>
            </a:r>
            <a:r>
              <a:rPr lang="en-US" b="1" dirty="0" err="1"/>
              <a:t>Prev</a:t>
            </a:r>
            <a:r>
              <a:rPr lang="en-US" dirty="0"/>
              <a:t> to the </a:t>
            </a:r>
            <a:r>
              <a:rPr lang="en-US" b="1" dirty="0"/>
              <a:t>node next to </a:t>
            </a:r>
            <a:r>
              <a:rPr lang="en-US" b="1" dirty="0" err="1"/>
              <a:t>Curr</a:t>
            </a:r>
            <a:endParaRPr lang="en-US" b="1" dirty="0"/>
          </a:p>
          <a:p>
            <a:r>
              <a:rPr lang="en-US" dirty="0"/>
              <a:t>Exit</a:t>
            </a:r>
          </a:p>
          <a:p>
            <a:r>
              <a:rPr lang="en-US" b="1" dirty="0"/>
              <a:t>Case 2: </a:t>
            </a:r>
          </a:p>
          <a:p>
            <a:r>
              <a:rPr lang="en-US" dirty="0"/>
              <a:t>Make the </a:t>
            </a:r>
            <a:r>
              <a:rPr lang="en-US" b="1" dirty="0"/>
              <a:t>node next to Head </a:t>
            </a:r>
            <a:r>
              <a:rPr lang="en-US" dirty="0"/>
              <a:t>as new Head</a:t>
            </a:r>
          </a:p>
          <a:p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3803371" y="2681545"/>
            <a:ext cx="674964" cy="355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803371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197819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852241" y="3309075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246689" y="3309075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900926" y="3309075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295374" y="3309075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146836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541284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296190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690638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endCxn id="48" idx="1"/>
          </p:cNvCxnSpPr>
          <p:nvPr/>
        </p:nvCxnSpPr>
        <p:spPr>
          <a:xfrm>
            <a:off x="4455924" y="3461475"/>
            <a:ext cx="396317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0" idx="1"/>
          </p:cNvCxnSpPr>
          <p:nvPr/>
        </p:nvCxnSpPr>
        <p:spPr>
          <a:xfrm>
            <a:off x="5434947" y="3461475"/>
            <a:ext cx="465979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2" idx="1"/>
          </p:cNvCxnSpPr>
          <p:nvPr/>
        </p:nvCxnSpPr>
        <p:spPr>
          <a:xfrm>
            <a:off x="6485032" y="3461475"/>
            <a:ext cx="661804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4" idx="1"/>
          </p:cNvCxnSpPr>
          <p:nvPr/>
        </p:nvCxnSpPr>
        <p:spPr>
          <a:xfrm>
            <a:off x="7711798" y="3461475"/>
            <a:ext cx="584392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6" idx="0"/>
          </p:cNvCxnSpPr>
          <p:nvPr/>
        </p:nvCxnSpPr>
        <p:spPr>
          <a:xfrm>
            <a:off x="3992567" y="3058063"/>
            <a:ext cx="3546" cy="25101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673084" y="3869370"/>
            <a:ext cx="743796" cy="3227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61" idx="0"/>
            <a:endCxn id="48" idx="2"/>
          </p:cNvCxnSpPr>
          <p:nvPr/>
        </p:nvCxnSpPr>
        <p:spPr>
          <a:xfrm flipV="1">
            <a:off x="5044982" y="3622840"/>
            <a:ext cx="1" cy="24653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755337" y="3869370"/>
            <a:ext cx="684870" cy="3227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63" idx="0"/>
            <a:endCxn id="50" idx="2"/>
          </p:cNvCxnSpPr>
          <p:nvPr/>
        </p:nvCxnSpPr>
        <p:spPr>
          <a:xfrm flipH="1" flipV="1">
            <a:off x="6093668" y="3622840"/>
            <a:ext cx="4104" cy="24653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833705" y="2609828"/>
            <a:ext cx="1202483" cy="376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r>
              <a:rPr lang="en-US" dirty="0"/>
              <a:t>-&gt;next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336332" y="2986346"/>
            <a:ext cx="0" cy="45271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5" idx="2"/>
            <a:endCxn id="50" idx="0"/>
          </p:cNvCxnSpPr>
          <p:nvPr/>
        </p:nvCxnSpPr>
        <p:spPr>
          <a:xfrm>
            <a:off x="5434947" y="2986346"/>
            <a:ext cx="658721" cy="32272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733431" y="2644780"/>
            <a:ext cx="1202483" cy="376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r>
              <a:rPr lang="en-US" dirty="0"/>
              <a:t>-&gt;next</a:t>
            </a:r>
          </a:p>
        </p:txBody>
      </p:sp>
      <p:cxnSp>
        <p:nvCxnSpPr>
          <p:cNvPr id="71" name="Straight Arrow Connector 70"/>
          <p:cNvCxnSpPr>
            <a:stCxn id="70" idx="2"/>
            <a:endCxn id="52" idx="0"/>
          </p:cNvCxnSpPr>
          <p:nvPr/>
        </p:nvCxnSpPr>
        <p:spPr>
          <a:xfrm>
            <a:off x="7334673" y="3021298"/>
            <a:ext cx="4905" cy="28777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0" idx="2"/>
          </p:cNvCxnSpPr>
          <p:nvPr/>
        </p:nvCxnSpPr>
        <p:spPr>
          <a:xfrm flipH="1">
            <a:off x="6483817" y="3021298"/>
            <a:ext cx="850856" cy="41776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flipV="1">
            <a:off x="5443911" y="3147710"/>
            <a:ext cx="1380988" cy="313765"/>
          </a:xfrm>
          <a:prstGeom prst="bentConnector3">
            <a:avLst>
              <a:gd name="adj1" fmla="val -634"/>
            </a:avLst>
          </a:prstGeom>
          <a:ln w="31750">
            <a:solidFill>
              <a:srgbClr val="0070C0"/>
            </a:solidFill>
            <a:headEnd type="oval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>
            <a:off x="6822467" y="3147710"/>
            <a:ext cx="324369" cy="318248"/>
          </a:xfrm>
          <a:prstGeom prst="bentConnector3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412652" y="3461474"/>
            <a:ext cx="1729956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3803371" y="3882301"/>
            <a:ext cx="652553" cy="3325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101" name="Straight Arrow Connector 100"/>
          <p:cNvCxnSpPr>
            <a:stCxn id="100" idx="0"/>
          </p:cNvCxnSpPr>
          <p:nvPr/>
        </p:nvCxnSpPr>
        <p:spPr>
          <a:xfrm flipH="1" flipV="1">
            <a:off x="4129647" y="3642090"/>
            <a:ext cx="1" cy="24021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833705" y="2644780"/>
            <a:ext cx="1202483" cy="3415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r>
              <a:rPr lang="en-US" dirty="0"/>
              <a:t>-&gt;next</a:t>
            </a:r>
          </a:p>
        </p:txBody>
      </p:sp>
      <p:cxnSp>
        <p:nvCxnSpPr>
          <p:cNvPr id="103" name="Straight Arrow Connector 102"/>
          <p:cNvCxnSpPr>
            <a:stCxn id="102" idx="1"/>
          </p:cNvCxnSpPr>
          <p:nvPr/>
        </p:nvCxnSpPr>
        <p:spPr>
          <a:xfrm flipH="1">
            <a:off x="4318235" y="2815563"/>
            <a:ext cx="515470" cy="66516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48" idx="0"/>
          </p:cNvCxnSpPr>
          <p:nvPr/>
        </p:nvCxnSpPr>
        <p:spPr>
          <a:xfrm flipH="1">
            <a:off x="5044983" y="2986346"/>
            <a:ext cx="1932" cy="32272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36" idx="3"/>
            <a:endCxn id="48" idx="1"/>
          </p:cNvCxnSpPr>
          <p:nvPr/>
        </p:nvCxnSpPr>
        <p:spPr>
          <a:xfrm>
            <a:off x="4478335" y="2859345"/>
            <a:ext cx="373906" cy="606613"/>
          </a:xfrm>
          <a:prstGeom prst="bentConnector3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36332" y="4763069"/>
            <a:ext cx="332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2: Delete after a given node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337908" y="4751696"/>
            <a:ext cx="287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1: Delete the first node</a:t>
            </a:r>
          </a:p>
        </p:txBody>
      </p:sp>
    </p:spTree>
    <p:extLst>
      <p:ext uri="{BB962C8B-B14F-4D97-AF65-F5344CB8AC3E}">
        <p14:creationId xmlns:p14="http://schemas.microsoft.com/office/powerpoint/2010/main" val="285349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5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9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3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1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5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1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5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5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8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2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1" grpId="0" animBg="1"/>
      <p:bldP spid="61" grpId="0" animBg="1"/>
      <p:bldP spid="61" grpId="1" animBg="1"/>
      <p:bldP spid="61" grpId="2" animBg="1"/>
      <p:bldP spid="61" grpId="3" animBg="1"/>
      <p:bldP spid="63" grpId="0" animBg="1"/>
      <p:bldP spid="63" grpId="1" animBg="1"/>
      <p:bldP spid="65" grpId="0" animBg="1"/>
      <p:bldP spid="65" grpId="1" animBg="1"/>
      <p:bldP spid="70" grpId="0" animBg="1"/>
      <p:bldP spid="70" grpId="1" animBg="1"/>
      <p:bldP spid="100" grpId="0" animBg="1"/>
      <p:bldP spid="100" grpId="1" animBg="1"/>
      <p:bldP spid="102" grpId="0" animBg="1"/>
      <p:bldP spid="102" grpId="1" animBg="1"/>
      <p:bldP spid="6" grpId="0"/>
      <p:bldP spid="6" grpId="1"/>
      <p:bldP spid="106" grpId="0"/>
      <p:bldP spid="10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NODE of the list contains –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The DATA item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A LINK/POINTER to store the previous NODE’s address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A LINK/POINTER to store the next NODE’s address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396796" y="4309641"/>
            <a:ext cx="1190763" cy="5225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587559" y="4309641"/>
            <a:ext cx="1190763" cy="522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778322" y="4309642"/>
            <a:ext cx="1190763" cy="52250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*next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93175" y="396356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45532" y="3601043"/>
            <a:ext cx="50290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2200" b="1" dirty="0">
                <a:solidFill>
                  <a:srgbClr val="0000B0"/>
                </a:solidFill>
                <a:ea typeface="ＭＳ Ｐゴシック" charset="0"/>
                <a:cs typeface="Courier New" panose="02070309020205020404" pitchFamily="49" charset="0"/>
              </a:rPr>
              <a:t>Representation of a NODE in C/C++</a:t>
            </a:r>
          </a:p>
          <a:p>
            <a:pPr>
              <a:defRPr/>
            </a:pPr>
            <a:r>
              <a:rPr lang="en-US" altLang="ja-JP" sz="2200" b="1" dirty="0" err="1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struct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altLang="ja-JP" sz="2200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sz="2200" b="1" dirty="0" err="1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data;</a:t>
            </a:r>
          </a:p>
          <a:p>
            <a:pPr>
              <a:defRPr/>
            </a:pP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sz="2200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*</a:t>
            </a:r>
            <a:r>
              <a:rPr lang="en-US" altLang="ja-JP" sz="2200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prev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sz="2200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*next;</a:t>
            </a:r>
          </a:p>
          <a:p>
            <a:pPr>
              <a:defRPr/>
            </a:pP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};</a:t>
            </a:r>
          </a:p>
          <a:p>
            <a:pPr>
              <a:defRPr/>
            </a:pPr>
            <a:r>
              <a:rPr lang="en-US" altLang="ja-JP" sz="2200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node;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5936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2" grpId="0" animBg="1"/>
      <p:bldP spid="3" grpId="0"/>
      <p:bldP spid="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*</a:t>
            </a:r>
            <a:r>
              <a:rPr lang="en-US" dirty="0" err="1"/>
              <a:t>prev</a:t>
            </a:r>
            <a:r>
              <a:rPr lang="en-US" dirty="0"/>
              <a:t> link of the head node and the *next link of the last node is NULL.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While creating a list, *</a:t>
            </a:r>
            <a:r>
              <a:rPr lang="en-US" dirty="0" err="1"/>
              <a:t>prev</a:t>
            </a:r>
            <a:r>
              <a:rPr lang="en-US" dirty="0"/>
              <a:t> must be assigned to previous created node.</a:t>
            </a:r>
          </a:p>
          <a:p>
            <a:pPr algn="just"/>
            <a:r>
              <a:rPr lang="en-US" dirty="0"/>
              <a:t>In </a:t>
            </a:r>
            <a:r>
              <a:rPr lang="en-US" dirty="0" err="1"/>
              <a:t>InsertNode</a:t>
            </a:r>
            <a:r>
              <a:rPr lang="en-US" dirty="0"/>
              <a:t> and </a:t>
            </a:r>
            <a:r>
              <a:rPr lang="en-US" dirty="0" err="1"/>
              <a:t>DeleteNode</a:t>
            </a:r>
            <a:r>
              <a:rPr lang="en-US" dirty="0"/>
              <a:t> operations, parameters will be current node because, current node contains both previous and next node address.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Searching, one parameter is sufficient to get both *</a:t>
            </a:r>
            <a:r>
              <a:rPr lang="en-US" dirty="0" err="1"/>
              <a:t>prev</a:t>
            </a:r>
            <a:r>
              <a:rPr lang="en-US" dirty="0"/>
              <a:t> and *next values.</a:t>
            </a:r>
          </a:p>
          <a:p>
            <a:pPr algn="just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08" y="4588640"/>
            <a:ext cx="8069416" cy="459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535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Exercise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Write algorithm for insertion, deletion for Doubly Linked List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Difference between Singly Linked List and Doubly Linked List (Advantage and Disadvantage)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Can STACK and  QUEUE be implemented using LINKED LIST? How?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8110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https://en.wikipedia.org/wiki/Linked_list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820</TotalTime>
  <Words>664</Words>
  <Application>Microsoft Office PowerPoint</Application>
  <PresentationFormat>On-screen Show (4:3)</PresentationFormat>
  <Paragraphs>132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ＭＳ Ｐゴシック</vt:lpstr>
      <vt:lpstr>Arial</vt:lpstr>
      <vt:lpstr>Calibri</vt:lpstr>
      <vt:lpstr>Corbel</vt:lpstr>
      <vt:lpstr>Courier New</vt:lpstr>
      <vt:lpstr>Wingdings</vt:lpstr>
      <vt:lpstr>Spectrum</vt:lpstr>
      <vt:lpstr>Linked List</vt:lpstr>
      <vt:lpstr>Lecture Outline</vt:lpstr>
      <vt:lpstr>Linked List</vt:lpstr>
      <vt:lpstr>Linked List</vt:lpstr>
      <vt:lpstr>Linked List</vt:lpstr>
      <vt:lpstr>Doubly Linked List</vt:lpstr>
      <vt:lpstr>Doubly Linked List</vt:lpstr>
      <vt:lpstr>Doubly Linked List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Mashiour Rahman</cp:lastModifiedBy>
  <cp:revision>78</cp:revision>
  <dcterms:created xsi:type="dcterms:W3CDTF">2018-12-10T17:20:29Z</dcterms:created>
  <dcterms:modified xsi:type="dcterms:W3CDTF">2024-11-04T03:26:53Z</dcterms:modified>
</cp:coreProperties>
</file>