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A2DBF-C707-4F0F-A988-B2E45348128E}" v="1" dt="2024-10-29T04:31:29.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7" d="100"/>
          <a:sy n="107" d="100"/>
        </p:scale>
        <p:origin x="17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in Arrays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72507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5.1</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a:t>Fall 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Mashiour Rahman (mashiour@aiub.edu)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2</a:t>
            </a:r>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3</a:t>
            </a:r>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4</a:t>
            </a:r>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5</a:t>
            </a:r>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a:t>There was </a:t>
            </a:r>
            <a:r>
              <a:rPr lang="en-US" b="1" dirty="0"/>
              <a:t>no exchange or swap</a:t>
            </a:r>
            <a:r>
              <a:rPr lang="en-US" dirty="0"/>
              <a:t> in pass 5. So we can stop here otherwise it could go to pass 6</a:t>
            </a:r>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Selection sort: </a:t>
                </a:r>
                <a:r>
                  <a:rPr lang="en-US" dirty="0"/>
                  <a:t>Locate smallest element in array.  Interchange it with element in position 0. Locate next smallest element in array.  Interchange it with element in position 1. Continue until all elements are arranged in order.</a:t>
                </a:r>
              </a:p>
              <a:p>
                <a:pPr algn="just"/>
                <a:endParaRPr lang="en-US" dirty="0"/>
              </a:p>
              <a:p>
                <a:pPr algn="just"/>
                <a:r>
                  <a:rPr lang="en-US" b="1" dirty="0"/>
                  <a:t>Algorithm:</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1:</a:t>
                </a:r>
                <a:r>
                  <a:rPr lang="en-US" dirty="0"/>
                  <a:t> Find the smallest element from the positions starting at index </a:t>
                </a:r>
                <a14:m>
                  <m:oMath xmlns:m="http://schemas.openxmlformats.org/officeDocument/2006/math">
                    <m:r>
                      <a:rPr lang="en-US" i="1" dirty="0" smtClean="0">
                        <a:latin typeface="Cambria Math"/>
                      </a:rPr>
                      <m:t>𝑖</m:t>
                    </m:r>
                  </m:oMath>
                </a14:m>
                <a:r>
                  <a:rPr lang="en-US" dirty="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the smallest element with the element at index </a:t>
                </a:r>
                <a14:m>
                  <m:oMath xmlns:m="http://schemas.openxmlformats.org/officeDocument/2006/math">
                    <m:r>
                      <a:rPr lang="en-US" i="1" dirty="0" smtClean="0">
                        <a:latin typeface="Cambria Math"/>
                      </a:rPr>
                      <m:t>𝑖</m:t>
                    </m:r>
                  </m:oMath>
                </a14:m>
                <a:r>
                  <a:rPr lang="en-US" dirty="0"/>
                  <a:t>.</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a:t>go to step 1</a:t>
                </a:r>
              </a:p>
              <a:p>
                <a:pPr algn="just"/>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Conclusion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exchanges.</a:t>
            </a:r>
          </a:p>
          <a:p>
            <a:pPr algn="just"/>
            <a:endParaRPr lang="en-US" dirty="0"/>
          </a:p>
          <a:p>
            <a:pPr algn="just"/>
            <a:r>
              <a:rPr lang="en-US" dirty="0"/>
              <a:t>An array with N elements needs exactly N-1 selections for fixing index 0 to N-2</a:t>
            </a:r>
          </a:p>
          <a:p>
            <a:pPr algn="just"/>
            <a:endParaRPr lang="en-US" dirty="0"/>
          </a:p>
          <a:p>
            <a:pPr algn="just"/>
            <a:endParaRPr lang="en-US" dirty="0"/>
          </a:p>
          <a:p>
            <a:pPr algn="just"/>
            <a:r>
              <a:rPr lang="en-US" b="1" dirty="0"/>
              <a:t>Check: </a:t>
            </a:r>
            <a:r>
              <a:rPr lang="en-US" dirty="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a:hlinkClick r:id="rId3"/>
              </a:rPr>
              <a:t>https://en.wikipedia.org/wiki/Bubble_sort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https://en.wikipedia.org/wiki/Selection_sort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6"/>
              </a:rPr>
              <a:t>https://www.cs.usfca.edu/~galles/visualization/ComparisonSort.html</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a:solidFill>
                  <a:schemeClr val="tx1"/>
                </a:solidFill>
              </a:rPr>
              <a:t>Sorting: Definition and example</a:t>
            </a:r>
          </a:p>
          <a:p>
            <a:pPr marL="342900" indent="-342900">
              <a:buClrTx/>
              <a:buAutoNum type="arabicPeriod"/>
            </a:pPr>
            <a:r>
              <a:rPr lang="en-US" sz="2400" dirty="0">
                <a:solidFill>
                  <a:schemeClr val="tx1"/>
                </a:solidFill>
              </a:rPr>
              <a:t>Bubble Sort</a:t>
            </a:r>
          </a:p>
          <a:p>
            <a:pPr marL="342900" indent="-342900">
              <a:buClrTx/>
              <a:buAutoNum type="arabicPeriod"/>
            </a:pPr>
            <a:r>
              <a:rPr lang="en-US" sz="2400" dirty="0">
                <a:solidFill>
                  <a:schemeClr val="tx1"/>
                </a:solidFill>
              </a:rPr>
              <a:t>Selection Sort</a:t>
            </a:r>
          </a:p>
          <a:p>
            <a:pPr marL="342900" indent="-342900">
              <a:buClrTx/>
              <a:buAutoNum type="arabicPeriod"/>
            </a:pPr>
            <a:r>
              <a:rPr lang="en-US" sz="2400" dirty="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a:t>Definition: </a:t>
            </a:r>
            <a:r>
              <a:rPr lang="en-US" dirty="0"/>
              <a:t>Sorting arranges values in an array in an specific order. It may be alphabetical, increasing numerical and decreasing numerical.</a:t>
            </a:r>
          </a:p>
          <a:p>
            <a:endParaRPr lang="en-US" dirty="0"/>
          </a:p>
          <a:p>
            <a:r>
              <a:rPr lang="en-US" b="1" dirty="0"/>
              <a:t>Example:</a:t>
            </a:r>
          </a:p>
          <a:p>
            <a:r>
              <a:rPr lang="en-US" dirty="0"/>
              <a:t>An unsorted array of numbers</a:t>
            </a:r>
          </a:p>
          <a:p>
            <a:endParaRPr lang="en-US" dirty="0"/>
          </a:p>
          <a:p>
            <a:r>
              <a:rPr lang="en-US" dirty="0"/>
              <a:t> </a:t>
            </a:r>
          </a:p>
          <a:p>
            <a:r>
              <a:rPr lang="en-US" dirty="0"/>
              <a:t>Sorted List (increasing or ascending order)</a:t>
            </a:r>
          </a:p>
          <a:p>
            <a:endParaRPr lang="en-US" dirty="0"/>
          </a:p>
          <a:p>
            <a:endParaRPr lang="en-US" dirty="0"/>
          </a:p>
          <a:p>
            <a:r>
              <a:rPr lang="en-US" dirty="0"/>
              <a:t>A sorted array of names</a:t>
            </a:r>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7</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7</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tblGrid>
              <a:tr h="370840">
                <a:tc>
                  <a:txBody>
                    <a:bodyPr/>
                    <a:lstStyle/>
                    <a:p>
                      <a:pPr algn="ctr"/>
                      <a:r>
                        <a:rPr lang="en-US" b="0" dirty="0" err="1">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a:solidFill>
                            <a:schemeClr val="tx1"/>
                          </a:solidFill>
                        </a:rPr>
                        <a:t>deb</a:t>
                      </a:r>
                    </a:p>
                  </a:txBody>
                  <a:tcPr>
                    <a:solidFill>
                      <a:schemeClr val="bg1">
                        <a:lumMod val="65000"/>
                      </a:schemeClr>
                    </a:solidFill>
                  </a:tcPr>
                </a:tc>
                <a:tc>
                  <a:txBody>
                    <a:bodyPr/>
                    <a:lstStyle/>
                    <a:p>
                      <a:pPr algn="ctr"/>
                      <a:r>
                        <a:rPr lang="en-US" b="0" dirty="0">
                          <a:solidFill>
                            <a:schemeClr val="tx1"/>
                          </a:solidFill>
                        </a:rPr>
                        <a:t>jack</a:t>
                      </a:r>
                    </a:p>
                  </a:txBody>
                  <a:tcPr>
                    <a:solidFill>
                      <a:schemeClr val="bg1">
                        <a:lumMod val="65000"/>
                      </a:schemeClr>
                    </a:solidFill>
                  </a:tcPr>
                </a:tc>
                <a:tc>
                  <a:txBody>
                    <a:bodyPr/>
                    <a:lstStyle/>
                    <a:p>
                      <a:pPr algn="ctr"/>
                      <a:r>
                        <a:rPr lang="en-US" b="0" dirty="0" err="1">
                          <a:solidFill>
                            <a:schemeClr val="tx1"/>
                          </a:solidFill>
                        </a:rPr>
                        <a:t>neil</a:t>
                      </a:r>
                      <a:endParaRPr lang="en-US" b="0"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Commercial computing: </a:t>
            </a:r>
            <a:r>
              <a:rPr lang="en-US" dirty="0"/>
              <a:t>Organizations organize their data by sorting it. Accounts to be sorted by name or number, transactions to be sorted by time or place, mail to be sorted by postal code or address, files to be sorted by name or date, or whatever, processing such data is sure to involve a sorting algorithm somewhere along the way.</a:t>
            </a:r>
          </a:p>
          <a:p>
            <a:pPr algn="just"/>
            <a:endParaRPr lang="en-US" dirty="0"/>
          </a:p>
          <a:p>
            <a:pPr algn="just"/>
            <a:r>
              <a:rPr lang="en-US" b="1" dirty="0"/>
              <a:t>Search for information:</a:t>
            </a:r>
            <a:r>
              <a:rPr lang="en-US" dirty="0"/>
              <a:t> Keeping data in sorted order makes it possible to efficiently search through it using the classic binary search algorithm.</a:t>
            </a:r>
          </a:p>
          <a:p>
            <a:pPr algn="just"/>
            <a:endParaRPr lang="en-US" dirty="0"/>
          </a:p>
          <a:p>
            <a:pPr algn="just"/>
            <a:r>
              <a:rPr lang="en-US" b="1" dirty="0"/>
              <a:t>Operations research:</a:t>
            </a:r>
            <a:r>
              <a:rPr lang="en-US" dirty="0"/>
              <a:t> Suppose that we have N jobs to complete. We want to maximize customer satisfaction by minimizing the average completion time of the jobs. The shortest processing time first rule, where we schedule jobs in increasing order of processing time, is known to accomplish this goal. </a:t>
            </a:r>
          </a:p>
        </p:txBody>
      </p:sp>
    </p:spTree>
    <p:extLst>
      <p:ext uri="{BB962C8B-B14F-4D97-AF65-F5344CB8AC3E}">
        <p14:creationId xmlns:p14="http://schemas.microsoft.com/office/powerpoint/2010/main" val="105383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search:</a:t>
            </a:r>
            <a:r>
              <a:rPr lang="en-US" dirty="0"/>
              <a:t> A classic paradigm in artificial intelligence is to define a set of configurations with well-defined moves from one configuration to the next and a priority associated with each move.</a:t>
            </a:r>
          </a:p>
          <a:p>
            <a:pPr algn="just"/>
            <a:endParaRPr lang="en-US" dirty="0"/>
          </a:p>
          <a:p>
            <a:pPr algn="just"/>
            <a:r>
              <a:rPr lang="en-US" b="1" dirty="0"/>
              <a:t>Prim's algorithm, </a:t>
            </a:r>
            <a:r>
              <a:rPr lang="en-US" b="1" dirty="0" err="1"/>
              <a:t>Kruskal's</a:t>
            </a:r>
            <a:r>
              <a:rPr lang="en-US" b="1" dirty="0"/>
              <a:t> algorithm and </a:t>
            </a:r>
            <a:r>
              <a:rPr lang="en-US" b="1" dirty="0" err="1"/>
              <a:t>Dijkstra's</a:t>
            </a:r>
            <a:r>
              <a:rPr lang="en-US" b="1" dirty="0"/>
              <a:t> algorithm</a:t>
            </a:r>
            <a:r>
              <a:rPr lang="en-US" dirty="0"/>
              <a:t> are classical algorithms that process graphs. These uses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p>
          <a:p>
            <a:pPr algn="just"/>
            <a:endParaRPr lang="en-US" dirty="0"/>
          </a:p>
          <a:p>
            <a:pPr algn="just"/>
            <a:r>
              <a:rPr lang="en-US" b="1" dirty="0"/>
              <a:t>String processing </a:t>
            </a:r>
            <a:r>
              <a:rPr lang="en-US" dirty="0"/>
              <a:t>algorithms are often based on sorting.</a:t>
            </a:r>
          </a:p>
        </p:txBody>
      </p:sp>
    </p:spTree>
    <p:extLst>
      <p:ext uri="{BB962C8B-B14F-4D97-AF65-F5344CB8AC3E}">
        <p14:creationId xmlns:p14="http://schemas.microsoft.com/office/powerpoint/2010/main" val="34193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Bubble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Definition: </a:t>
                </a:r>
                <a:r>
                  <a:rPr lang="en-US" dirty="0"/>
                  <a:t>Bubble sort compares adjacent numbers in pairs from one end (beginning) exchanging them if the are in wrong order. When it reaches the end of data, it starts over until all the data is in right order.</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If the 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a:t>then go to step 1</a:t>
                </a:r>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rotWithShape="1">
                <a:blip r:embed="rId2"/>
                <a:stretch>
                  <a:fillRect l="-709" t="-826" r="-1339" b="-1818"/>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not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p>
          <a:p>
            <a:pPr algn="just"/>
            <a:endParaRPr lang="en-US" dirty="0"/>
          </a:p>
          <a:p>
            <a:pPr algn="just"/>
            <a:r>
              <a:rPr lang="en-US" dirty="0"/>
              <a:t>When you are looking for a quick algorithm. Compared to other sorting algorithm, bubble sort is really slow. </a:t>
            </a:r>
            <a:endParaRPr lang="x-none" dirty="0"/>
          </a:p>
        </p:txBody>
      </p:sp>
    </p:spTree>
    <p:extLst>
      <p:ext uri="{BB962C8B-B14F-4D97-AF65-F5344CB8AC3E}">
        <p14:creationId xmlns:p14="http://schemas.microsoft.com/office/powerpoint/2010/main" val="171602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it’s easy to understand and fast to implement. </a:t>
            </a:r>
          </a:p>
          <a:p>
            <a:pPr algn="just"/>
            <a:endParaRPr lang="en-US" dirty="0"/>
          </a:p>
          <a:p>
            <a:pPr algn="just"/>
            <a:r>
              <a:rPr lang="en-US" dirty="0"/>
              <a:t>It is used when a fast algorithm is needed to sort: </a:t>
            </a:r>
          </a:p>
          <a:p>
            <a:pPr algn="just"/>
            <a:r>
              <a:rPr lang="en-US" dirty="0"/>
              <a:t>1) an extremely small set of data (Ex. Trying to get the books on a library shelf back in order.) or </a:t>
            </a:r>
          </a:p>
          <a:p>
            <a:pPr algn="just"/>
            <a:r>
              <a:rPr lang="en-US" dirty="0"/>
              <a:t>2) 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1</a:t>
            </a:r>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546</TotalTime>
  <Words>1241</Words>
  <Application>Microsoft Office PowerPoint</Application>
  <PresentationFormat>On-screen Show (4:3)</PresentationFormat>
  <Paragraphs>258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Corbel</vt:lpstr>
      <vt:lpstr>Courier New</vt:lpstr>
      <vt:lpstr>Wingdings</vt: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Musfiqur Rahman</cp:lastModifiedBy>
  <cp:revision>52</cp:revision>
  <dcterms:created xsi:type="dcterms:W3CDTF">2018-12-10T17:20:29Z</dcterms:created>
  <dcterms:modified xsi:type="dcterms:W3CDTF">2024-11-24T13:19:15Z</dcterms:modified>
</cp:coreProperties>
</file>